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6285" r:id="rId3"/>
    <p:sldId id="6299" r:id="rId4"/>
    <p:sldId id="6371" r:id="rId5"/>
    <p:sldId id="6370" r:id="rId6"/>
    <p:sldId id="6373" r:id="rId7"/>
    <p:sldId id="6374" r:id="rId8"/>
    <p:sldId id="6375" r:id="rId9"/>
    <p:sldId id="6376" r:id="rId10"/>
  </p:sldIdLst>
  <p:sldSz cx="12192000" cy="6858000"/>
  <p:notesSz cx="6858000" cy="9144000"/>
  <p:embeddedFontLst>
    <p:embeddedFont>
      <p:font typeface="黑体" pitchFamily="49" charset="-122"/>
      <p:regular r:id="rId15"/>
    </p:embeddedFont>
    <p:embeddedFont>
      <p:font typeface="等线" charset="-122"/>
      <p:regular r:id="rId16"/>
    </p:embeddedFont>
    <p:embeddedFont>
      <p:font typeface="微软雅黑" charset="0"/>
      <p:regular r:id="rId17"/>
    </p:embeddedFont>
    <p:embeddedFont>
      <p:font typeface="微软雅黑" charset="-122"/>
      <p:regular r:id="rId18"/>
    </p:embeddedFont>
    <p:embeddedFont>
      <p:font typeface="Calibri" panose="020F0502020204030204" charset="0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3" userDrawn="1">
          <p15:clr>
            <a:srgbClr val="A4A3A4"/>
          </p15:clr>
        </p15:guide>
        <p15:guide id="2" pos="38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DCA"/>
    <a:srgbClr val="DC2811"/>
    <a:srgbClr val="F0B500"/>
    <a:srgbClr val="BBAD9D"/>
    <a:srgbClr val="C1B4A6"/>
    <a:srgbClr val="E1D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1656" y="792"/>
      </p:cViewPr>
      <p:guideLst>
        <p:guide orient="horz" pos="2283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D053-F46E-47B1-A443-B9AB089755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EEBC-6302-4342-90AC-71AD949F36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.xml"/><Relationship Id="rId7" Type="http://schemas.openxmlformats.org/officeDocument/2006/relationships/image" Target="../media/image5.png"/><Relationship Id="rId6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6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5.xml"/><Relationship Id="rId7" Type="http://schemas.openxmlformats.org/officeDocument/2006/relationships/image" Target="../media/image10.png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image" Target="../media/image11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 flipH="1">
            <a:off x="7249795" y="1607820"/>
            <a:ext cx="44583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cap="none" spc="0" normalizeH="0" baseline="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  <a:cs typeface="阿里巴巴普惠体 R" panose="00020600040101010101" pitchFamily="18" charset="-122"/>
              </a:rPr>
              <a:t>烘焙有方</a:t>
            </a:r>
            <a:r>
              <a:rPr kumimoji="0" lang="en-US" altLang="zh-CN" sz="6600" b="1" i="0" u="none" strike="noStrike" cap="none" spc="0" normalizeH="0" baseline="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  <a:cs typeface="阿里巴巴普惠体 R" panose="00020600040101010101" pitchFamily="18" charset="-122"/>
              </a:rPr>
              <a:t> </a:t>
            </a:r>
            <a:r>
              <a:rPr kumimoji="0" lang="zh-CN" altLang="en-US" sz="6600" b="1" i="0" u="none" strike="noStrike" cap="none" spc="0" normalizeH="0" baseline="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  <a:cs typeface="阿里巴巴普惠体 R" panose="00020600040101010101" pitchFamily="18" charset="-122"/>
              </a:rPr>
              <a:t>匠心无界</a:t>
            </a:r>
            <a:endParaRPr kumimoji="0" lang="zh-CN" altLang="en-US" sz="6600" b="1" i="0" u="none" strike="noStrike" cap="none" spc="0" normalizeH="0" baseline="0" dirty="0">
              <a:solidFill>
                <a:prstClr val="white"/>
              </a:solidFill>
              <a:latin typeface="黑体" pitchFamily="49" charset="-122"/>
              <a:ea typeface="黑体" pitchFamily="49" charset="-122"/>
              <a:cs typeface="阿里巴巴普惠体 R" panose="00020600040101010101" pitchFamily="18" charset="-122"/>
            </a:endParaRPr>
          </a:p>
        </p:txBody>
      </p:sp>
      <p:pic>
        <p:nvPicPr>
          <p:cNvPr id="3" name="图片 2" descr="20432617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65" y="11430"/>
            <a:ext cx="5382260" cy="6880860"/>
          </a:xfrm>
          <a:prstGeom prst="rect">
            <a:avLst/>
          </a:prstGeom>
        </p:spPr>
      </p:pic>
      <p:sp>
        <p:nvSpPr>
          <p:cNvPr id="17" name="任意多边形: 形状 16"/>
          <p:cNvSpPr/>
          <p:nvPr/>
        </p:nvSpPr>
        <p:spPr>
          <a:xfrm rot="20467458" flipH="1">
            <a:off x="3454400" y="-1616710"/>
            <a:ext cx="10562590" cy="9404350"/>
          </a:xfrm>
          <a:custGeom>
            <a:avLst/>
            <a:gdLst>
              <a:gd name="connsiteX0" fmla="*/ 0 w 7260725"/>
              <a:gd name="connsiteY0" fmla="*/ 2146943 h 8636675"/>
              <a:gd name="connsiteX1" fmla="*/ 2218858 w 7260725"/>
              <a:gd name="connsiteY1" fmla="*/ 8636675 h 8636675"/>
              <a:gd name="connsiteX2" fmla="*/ 6390713 w 7260725"/>
              <a:gd name="connsiteY2" fmla="*/ 7210307 h 8636675"/>
              <a:gd name="connsiteX3" fmla="*/ 6502125 w 7260725"/>
              <a:gd name="connsiteY3" fmla="*/ 7004862 h 8636675"/>
              <a:gd name="connsiteX4" fmla="*/ 7260725 w 7260725"/>
              <a:gd name="connsiteY4" fmla="*/ 3694139 h 8636675"/>
              <a:gd name="connsiteX5" fmla="*/ 6388766 w 7260725"/>
              <a:gd name="connsiteY5" fmla="*/ 174381 h 8636675"/>
              <a:gd name="connsiteX6" fmla="*/ 6279396 w 7260725"/>
              <a:gd name="connsiteY6" fmla="*/ 0 h 863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725" h="8636675">
                <a:moveTo>
                  <a:pt x="0" y="2146943"/>
                </a:moveTo>
                <a:lnTo>
                  <a:pt x="2218858" y="8636675"/>
                </a:lnTo>
                <a:lnTo>
                  <a:pt x="6390713" y="7210307"/>
                </a:lnTo>
                <a:lnTo>
                  <a:pt x="6502125" y="7004862"/>
                </a:lnTo>
                <a:cubicBezTo>
                  <a:pt x="6978574" y="6081655"/>
                  <a:pt x="7260725" y="4935645"/>
                  <a:pt x="7260725" y="3694139"/>
                </a:cubicBezTo>
                <a:cubicBezTo>
                  <a:pt x="7260725" y="2357133"/>
                  <a:pt x="6933496" y="1130880"/>
                  <a:pt x="6388766" y="174381"/>
                </a:cubicBezTo>
                <a:lnTo>
                  <a:pt x="6279396" y="0"/>
                </a:lnTo>
                <a:close/>
              </a:path>
            </a:pathLst>
          </a:custGeom>
          <a:solidFill>
            <a:schemeClr val="accent1">
              <a:lumMod val="75000"/>
              <a:alpha val="9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40985" y="1353820"/>
            <a:ext cx="6477635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烘焙有方</a:t>
            </a:r>
            <a:r>
              <a:rPr lang="en-US" altLang="zh-CN" sz="4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4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匠心无界</a:t>
            </a:r>
            <a:endParaRPr lang="zh-CN" altLang="en-US" sz="4800" b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/>
            <a:endParaRPr lang="zh-CN" altLang="en-US" sz="4800" b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/>
            <a:r>
              <a:rPr lang="zh-CN" altLang="en-US" sz="4800" b="1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慕斯制作</a:t>
            </a:r>
            <a:endParaRPr lang="zh-CN" altLang="en-US" sz="4800" b="1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/>
            <a:endParaRPr lang="zh-CN" altLang="en-US">
              <a:solidFill>
                <a:schemeClr val="bg1"/>
              </a:solidFill>
            </a:endParaRPr>
          </a:p>
          <a:p>
            <a:pPr algn="ctr"/>
            <a:endParaRPr lang="zh-CN" altLang="en-US">
              <a:solidFill>
                <a:schemeClr val="bg1"/>
              </a:solidFill>
            </a:endParaRPr>
          </a:p>
          <a:p>
            <a:pPr algn="ctr"/>
            <a:endParaRPr lang="zh-CN" altLang="en-US">
              <a:solidFill>
                <a:schemeClr val="bg1"/>
              </a:solidFill>
            </a:endParaRPr>
          </a:p>
          <a:p>
            <a:pPr algn="ctr"/>
            <a:endParaRPr lang="zh-CN" altLang="en-US" sz="240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晋城职业技术学院</a:t>
            </a: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  </a:t>
            </a:r>
            <a:r>
              <a:rPr lang="zh-CN" altLang="en-US" sz="2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旅游与酒店管理系</a:t>
            </a:r>
            <a:r>
              <a:rPr lang="en-US" altLang="zh-CN" sz="2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赵思佳</a:t>
            </a:r>
            <a:endParaRPr lang="zh-CN" altLang="en-US" sz="240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屏2024-06-11 20.46.47"/>
          <p:cNvPicPr>
            <a:picLocks noChangeAspect="1"/>
          </p:cNvPicPr>
          <p:nvPr/>
        </p:nvPicPr>
        <p:blipFill>
          <a:blip r:embed="rId1"/>
          <a:srcRect r="15481"/>
          <a:stretch>
            <a:fillRect/>
          </a:stretch>
        </p:blipFill>
        <p:spPr>
          <a:xfrm>
            <a:off x="5293360" y="2980690"/>
            <a:ext cx="6897370" cy="3877310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 flipV="1">
            <a:off x="-1" y="-4"/>
            <a:ext cx="12192001" cy="4817571"/>
          </a:xfrm>
          <a:custGeom>
            <a:avLst/>
            <a:gdLst>
              <a:gd name="connsiteX0" fmla="*/ 0 w 12192001"/>
              <a:gd name="connsiteY0" fmla="*/ 4817571 h 4817571"/>
              <a:gd name="connsiteX1" fmla="*/ 12192001 w 12192001"/>
              <a:gd name="connsiteY1" fmla="*/ 4817571 h 4817571"/>
              <a:gd name="connsiteX2" fmla="*/ 12192001 w 12192001"/>
              <a:gd name="connsiteY2" fmla="*/ 2267229 h 4817571"/>
              <a:gd name="connsiteX3" fmla="*/ 0 w 12192001"/>
              <a:gd name="connsiteY3" fmla="*/ 0 h 481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4817571">
                <a:moveTo>
                  <a:pt x="0" y="4817571"/>
                </a:moveTo>
                <a:lnTo>
                  <a:pt x="12192001" y="4817571"/>
                </a:lnTo>
                <a:lnTo>
                  <a:pt x="12192001" y="2267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07720" y="406400"/>
            <a:ext cx="70402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>
                <a:solidFill>
                  <a:schemeClr val="bg1"/>
                </a:solidFill>
                <a:latin typeface="微软雅黑" charset="-122"/>
                <a:ea typeface="微软雅黑" charset="-122"/>
                <a:cs typeface="微软雅黑" charset="-122"/>
              </a:rPr>
              <a:t>慕斯是一款起源于法国的甜品，由法国人索多克索发明，法语原意是泡沫，是一种口感松软、口味丰富的</a:t>
            </a:r>
            <a:r>
              <a:rPr lang="zh-CN" altLang="en-US" sz="2400" b="1">
                <a:solidFill>
                  <a:schemeClr val="bg1"/>
                </a:solidFill>
                <a:latin typeface="微软雅黑" charset="-122"/>
                <a:ea typeface="微软雅黑" charset="-122"/>
                <a:cs typeface="微软雅黑" charset="-122"/>
              </a:rPr>
              <a:t>奶冻式甜品</a:t>
            </a:r>
            <a:r>
              <a:rPr lang="zh-CN" altLang="en-US" sz="2400">
                <a:solidFill>
                  <a:schemeClr val="bg1"/>
                </a:solidFill>
                <a:latin typeface="微软雅黑" charset="-122"/>
                <a:ea typeface="微软雅黑" charset="-122"/>
                <a:cs typeface="微软雅黑" charset="-122"/>
              </a:rPr>
              <a:t>。</a:t>
            </a:r>
            <a:endParaRPr lang="zh-CN" altLang="en-US" sz="2400">
              <a:solidFill>
                <a:schemeClr val="bg1"/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u="sng">
                <a:solidFill>
                  <a:schemeClr val="bg1"/>
                </a:solidFill>
                <a:latin typeface="微软雅黑" charset="-122"/>
                <a:ea typeface="微软雅黑" charset="-122"/>
                <a:cs typeface="微软雅黑" charset="-122"/>
              </a:rPr>
              <a:t>做慕斯的水准，可以体现一个烘焙师的水准。</a:t>
            </a:r>
            <a:endParaRPr lang="zh-CN" altLang="en-US" sz="2400" u="sng">
              <a:solidFill>
                <a:schemeClr val="bg1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90500" y="35560"/>
            <a:ext cx="149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  <p:sp>
        <p:nvSpPr>
          <p:cNvPr id="47" name="矩形 46"/>
          <p:cNvSpPr/>
          <p:nvPr>
            <p:custDataLst>
              <p:tags r:id="rId1"/>
            </p:custDataLst>
          </p:nvPr>
        </p:nvSpPr>
        <p:spPr>
          <a:xfrm>
            <a:off x="0" y="6551295"/>
            <a:ext cx="12132945" cy="13462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截屏2024-06-11 20.56.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1500" y="1003935"/>
            <a:ext cx="3746500" cy="4922520"/>
          </a:xfrm>
          <a:prstGeom prst="rect">
            <a:avLst/>
          </a:prstGeom>
        </p:spPr>
      </p:pic>
      <p:pic>
        <p:nvPicPr>
          <p:cNvPr id="4" name="图片 3" descr="截屏2024-06-11 20.59.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59605" y="987425"/>
            <a:ext cx="3446780" cy="4953635"/>
          </a:xfrm>
          <a:prstGeom prst="rect">
            <a:avLst/>
          </a:prstGeom>
        </p:spPr>
      </p:pic>
      <p:pic>
        <p:nvPicPr>
          <p:cNvPr id="6" name="图片 5" descr="截屏2024-06-11 21.05.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087995" y="988695"/>
            <a:ext cx="3696335" cy="49530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90500" y="35560"/>
            <a:ext cx="149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  <p:grpSp>
        <p:nvGrpSpPr>
          <p:cNvPr id="32781" name="组合 4"/>
          <p:cNvGrpSpPr/>
          <p:nvPr/>
        </p:nvGrpSpPr>
        <p:grpSpPr bwMode="auto">
          <a:xfrm>
            <a:off x="665480" y="918210"/>
            <a:ext cx="3625215" cy="3903980"/>
            <a:chOff x="973148" y="1379560"/>
            <a:chExt cx="2152196" cy="2252462"/>
          </a:xfrm>
        </p:grpSpPr>
        <p:sp>
          <p:nvSpPr>
            <p:cNvPr id="55" name="MH_Other_1"/>
            <p:cNvSpPr/>
            <p:nvPr>
              <p:custDataLst>
                <p:tags r:id="rId1"/>
              </p:custDataLst>
            </p:nvPr>
          </p:nvSpPr>
          <p:spPr>
            <a:xfrm>
              <a:off x="1052625" y="1562533"/>
              <a:ext cx="1966749" cy="1972323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6" name="MH_SubTitle_1"/>
            <p:cNvSpPr/>
            <p:nvPr>
              <p:custDataLst>
                <p:tags r:id="rId2"/>
              </p:custDataLst>
            </p:nvPr>
          </p:nvSpPr>
          <p:spPr>
            <a:xfrm>
              <a:off x="973148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32795" name="MH_Other_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438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1"/>
            <p:cNvSpPr txBox="1"/>
            <p:nvPr>
              <p:custDataLst>
                <p:tags r:id="rId5"/>
              </p:custDataLst>
            </p:nvPr>
          </p:nvSpPr>
          <p:spPr bwMode="auto">
            <a:xfrm rot="20417445">
              <a:off x="1400270" y="1779638"/>
              <a:ext cx="1517734" cy="1331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u="sng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慕斯调制</a:t>
              </a:r>
              <a:endParaRPr lang="zh-CN" altLang="en-US" sz="2400" b="1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1.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能按慕斯配方配料。</a:t>
              </a:r>
              <a:endParaRPr lang="zh-CN" altLang="en-US" sz="2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2.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能调制慕斯糊。</a:t>
              </a:r>
              <a:endParaRPr lang="zh-CN" altLang="en-US" sz="2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</p:grpSp>
      <p:grpSp>
        <p:nvGrpSpPr>
          <p:cNvPr id="2" name="组合 4"/>
          <p:cNvGrpSpPr/>
          <p:nvPr/>
        </p:nvGrpSpPr>
        <p:grpSpPr bwMode="auto">
          <a:xfrm>
            <a:off x="4507230" y="1045210"/>
            <a:ext cx="3625215" cy="3903980"/>
            <a:chOff x="973148" y="1379560"/>
            <a:chExt cx="2152196" cy="2252462"/>
          </a:xfrm>
        </p:grpSpPr>
        <p:sp>
          <p:nvSpPr>
            <p:cNvPr id="7" name="MH_Other_1"/>
            <p:cNvSpPr/>
            <p:nvPr>
              <p:custDataLst>
                <p:tags r:id="rId6"/>
              </p:custDataLst>
            </p:nvPr>
          </p:nvSpPr>
          <p:spPr>
            <a:xfrm>
              <a:off x="1052625" y="1562533"/>
              <a:ext cx="1966749" cy="1972323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MH_SubTitle_1"/>
            <p:cNvSpPr/>
            <p:nvPr>
              <p:custDataLst>
                <p:tags r:id="rId7"/>
              </p:custDataLst>
            </p:nvPr>
          </p:nvSpPr>
          <p:spPr>
            <a:xfrm>
              <a:off x="973148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9" name="MH_Other_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438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51"/>
            <p:cNvSpPr txBox="1"/>
            <p:nvPr>
              <p:custDataLst>
                <p:tags r:id="rId9"/>
              </p:custDataLst>
            </p:nvPr>
          </p:nvSpPr>
          <p:spPr bwMode="auto">
            <a:xfrm rot="20417445">
              <a:off x="1341460" y="1683278"/>
              <a:ext cx="1582575" cy="1650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u="sng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慕斯成型</a:t>
              </a:r>
              <a:endParaRPr lang="zh-CN" altLang="en-US" sz="2400" u="sng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1.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能选用模具将慕斯糊成型。</a:t>
              </a:r>
              <a:endParaRPr lang="zh-CN" altLang="en-US" sz="2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2.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能设置冰箱温度将慕斯糊定型。</a:t>
              </a:r>
              <a:endParaRPr lang="zh-CN" altLang="en-US" sz="2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</p:grpSp>
      <p:grpSp>
        <p:nvGrpSpPr>
          <p:cNvPr id="11" name="组合 4"/>
          <p:cNvGrpSpPr/>
          <p:nvPr/>
        </p:nvGrpSpPr>
        <p:grpSpPr bwMode="auto">
          <a:xfrm>
            <a:off x="8257540" y="1012190"/>
            <a:ext cx="3625215" cy="3903980"/>
            <a:chOff x="973148" y="1379560"/>
            <a:chExt cx="2152196" cy="2252462"/>
          </a:xfrm>
        </p:grpSpPr>
        <p:sp>
          <p:nvSpPr>
            <p:cNvPr id="12" name="MH_Other_1"/>
            <p:cNvSpPr/>
            <p:nvPr>
              <p:custDataLst>
                <p:tags r:id="rId10"/>
              </p:custDataLst>
            </p:nvPr>
          </p:nvSpPr>
          <p:spPr>
            <a:xfrm>
              <a:off x="1052625" y="1562533"/>
              <a:ext cx="1966749" cy="1972323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11"/>
              </p:custDataLst>
            </p:nvPr>
          </p:nvSpPr>
          <p:spPr>
            <a:xfrm>
              <a:off x="973148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solidFill>
                  <a:prstClr val="white"/>
                </a:solidFill>
              </a:endParaRPr>
            </a:p>
          </p:txBody>
        </p:sp>
        <p:pic>
          <p:nvPicPr>
            <p:cNvPr id="14" name="MH_Other_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438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51"/>
            <p:cNvSpPr txBox="1"/>
            <p:nvPr>
              <p:custDataLst>
                <p:tags r:id="rId13"/>
              </p:custDataLst>
            </p:nvPr>
          </p:nvSpPr>
          <p:spPr bwMode="auto">
            <a:xfrm rot="20417445">
              <a:off x="1303008" y="1663133"/>
              <a:ext cx="1582952" cy="16508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u="sng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慕斯装饰</a:t>
              </a:r>
              <a:endParaRPr lang="zh-CN" altLang="en-US" sz="2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1.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能用巧克力装饰慕斯。</a:t>
              </a:r>
              <a:endParaRPr lang="zh-CN" altLang="en-US" sz="2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2.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</a:rPr>
                <a:t>能用水果装饰慕斯。</a:t>
              </a:r>
              <a:endParaRPr lang="zh-CN" altLang="en-US" sz="2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607945" y="5470525"/>
            <a:ext cx="8047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《西式面点师》国家职业技能标准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  </a:t>
            </a: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三级工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/</a:t>
            </a: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高级工</a:t>
            </a:r>
            <a:endParaRPr lang="zh-CN" altLang="en-US" sz="280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47" name="矩形 46"/>
          <p:cNvSpPr/>
          <p:nvPr>
            <p:custDataLst>
              <p:tags r:id="rId14"/>
            </p:custDataLst>
          </p:nvPr>
        </p:nvSpPr>
        <p:spPr>
          <a:xfrm>
            <a:off x="0" y="6551295"/>
            <a:ext cx="12132945" cy="13462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4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90500" y="35560"/>
            <a:ext cx="149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  <p:sp>
        <p:nvSpPr>
          <p:cNvPr id="47" name="矩形 46"/>
          <p:cNvSpPr/>
          <p:nvPr>
            <p:custDataLst>
              <p:tags r:id="rId1"/>
            </p:custDataLst>
          </p:nvPr>
        </p:nvSpPr>
        <p:spPr>
          <a:xfrm>
            <a:off x="0" y="6551295"/>
            <a:ext cx="12132945" cy="13462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5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42630" y="1076325"/>
            <a:ext cx="3088005" cy="5962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charset="-122"/>
                <a:sym typeface="微软雅黑" charset="-122"/>
              </a:rPr>
              <a:t>学习通测试</a:t>
            </a:r>
            <a:r>
              <a:rPr lang="en-US" altLang="zh-CN" sz="2000" b="1">
                <a:solidFill>
                  <a:schemeClr val="bg1"/>
                </a:solidFill>
                <a:latin typeface="微软雅黑" charset="-122"/>
                <a:sym typeface="微软雅黑" charset="-122"/>
              </a:rPr>
              <a:t>1</a:t>
            </a:r>
            <a:endParaRPr lang="en-US" altLang="zh-CN" sz="2000" b="1">
              <a:solidFill>
                <a:schemeClr val="bg1"/>
              </a:solidFill>
              <a:latin typeface="微软雅黑" charset="-122"/>
              <a:sym typeface="微软雅黑" charset="-122"/>
            </a:endParaRPr>
          </a:p>
        </p:txBody>
      </p:sp>
      <p:sp>
        <p:nvSpPr>
          <p:cNvPr id="23" name="直接连接符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081645" y="913130"/>
            <a:ext cx="5080" cy="4824730"/>
          </a:xfrm>
          <a:prstGeom prst="line">
            <a:avLst/>
          </a:prstGeom>
          <a:noFill/>
          <a:ln w="9525">
            <a:solidFill>
              <a:srgbClr val="BFBFB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文本框 5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877185"/>
            <a:ext cx="203390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9pPr>
          </a:lstStyle>
          <a:p>
            <a:pPr algn="l" eaLnBrk="1" hangingPunct="1"/>
            <a:r>
              <a:rPr lang="zh-CN" altLang="en-US" sz="2400">
                <a:latin typeface="微软雅黑" charset="0"/>
                <a:ea typeface="微软雅黑" charset="0"/>
              </a:rPr>
              <a:t>吉利丁：又称明胶、动物胶，以动物的皮、骨、筋腱鳞为原料制作，蛋白质含量达</a:t>
            </a:r>
            <a:r>
              <a:rPr lang="en-US" altLang="zh-CN" sz="2400">
                <a:latin typeface="微软雅黑" charset="0"/>
                <a:ea typeface="微软雅黑" charset="0"/>
              </a:rPr>
              <a:t>82%</a:t>
            </a:r>
            <a:r>
              <a:rPr lang="zh-CN" altLang="en-US" sz="2400">
                <a:latin typeface="微软雅黑" charset="0"/>
                <a:ea typeface="微软雅黑" charset="0"/>
              </a:rPr>
              <a:t>以上。</a:t>
            </a:r>
            <a:endParaRPr lang="zh-CN" altLang="en-US" sz="2400">
              <a:latin typeface="微软雅黑" charset="0"/>
              <a:ea typeface="微软雅黑" charset="0"/>
            </a:endParaRPr>
          </a:p>
        </p:txBody>
      </p:sp>
      <p:sp>
        <p:nvSpPr>
          <p:cNvPr id="30" name="文本框 5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37255" y="2956560"/>
            <a:ext cx="203390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9pPr>
          </a:lstStyle>
          <a:p>
            <a:pPr algn="l" eaLnBrk="1" hangingPunct="1"/>
            <a:r>
              <a:rPr lang="zh-CN" altLang="en-US" sz="2400">
                <a:latin typeface="微软雅黑" charset="0"/>
                <a:ea typeface="微软雅黑" charset="0"/>
              </a:rPr>
              <a:t>使用前需要用</a:t>
            </a:r>
            <a:r>
              <a:rPr lang="en-US" altLang="zh-CN" sz="2400">
                <a:latin typeface="微软雅黑" charset="0"/>
                <a:ea typeface="微软雅黑" charset="0"/>
              </a:rPr>
              <a:t>10</a:t>
            </a:r>
            <a:r>
              <a:rPr lang="en-US" altLang="zh-CN" sz="2400">
                <a:latin typeface="宋体" charset="0"/>
                <a:ea typeface="微软雅黑" charset="0"/>
                <a:cs typeface="宋体" charset="0"/>
              </a:rPr>
              <a:t>℃</a:t>
            </a:r>
            <a:r>
              <a:rPr lang="zh-CN" altLang="en-US" sz="2400">
                <a:latin typeface="宋体" charset="0"/>
                <a:ea typeface="微软雅黑" charset="0"/>
                <a:cs typeface="宋体" charset="0"/>
              </a:rPr>
              <a:t>冷水浸泡</a:t>
            </a:r>
            <a:r>
              <a:rPr lang="en-US" altLang="zh-CN" sz="2400">
                <a:latin typeface="宋体" charset="0"/>
                <a:ea typeface="微软雅黑" charset="0"/>
                <a:cs typeface="宋体" charset="0"/>
              </a:rPr>
              <a:t>10-15</a:t>
            </a:r>
            <a:r>
              <a:rPr lang="zh-CN" altLang="en-US" sz="2400">
                <a:latin typeface="宋体" charset="0"/>
                <a:ea typeface="微软雅黑" charset="0"/>
                <a:cs typeface="宋体" charset="0"/>
              </a:rPr>
              <a:t>分钟，夏天需用冰水，</a:t>
            </a:r>
            <a:r>
              <a:rPr lang="zh-CN" altLang="en-US" sz="2400">
                <a:latin typeface="宋体" charset="0"/>
                <a:ea typeface="微软雅黑" charset="0"/>
                <a:cs typeface="宋体" charset="0"/>
              </a:rPr>
              <a:t>纯净水最佳。</a:t>
            </a:r>
            <a:endParaRPr lang="zh-CN" altLang="en-US" sz="2400">
              <a:latin typeface="宋体" charset="0"/>
              <a:ea typeface="微软雅黑" charset="0"/>
              <a:cs typeface="宋体" charset="0"/>
            </a:endParaRPr>
          </a:p>
        </p:txBody>
      </p:sp>
      <p:sp>
        <p:nvSpPr>
          <p:cNvPr id="31" name="文本框 5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12790" y="2892425"/>
            <a:ext cx="203390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9pPr>
          </a:lstStyle>
          <a:p>
            <a:pPr algn="l" eaLnBrk="1" hangingPunct="1"/>
            <a:r>
              <a:rPr lang="zh-CN" altLang="en-US" sz="2400">
                <a:latin typeface="微软雅黑" charset="0"/>
                <a:ea typeface="微软雅黑" charset="0"/>
              </a:rPr>
              <a:t>吉利丁在</a:t>
            </a:r>
            <a:r>
              <a:rPr lang="en-US" altLang="zh-CN" sz="2400">
                <a:latin typeface="微软雅黑" charset="0"/>
                <a:ea typeface="微软雅黑" charset="0"/>
              </a:rPr>
              <a:t>25</a:t>
            </a:r>
            <a:r>
              <a:rPr lang="en-US" altLang="zh-CN" sz="2400">
                <a:latin typeface="宋体" charset="0"/>
                <a:ea typeface="微软雅黑" charset="0"/>
                <a:cs typeface="宋体" charset="0"/>
              </a:rPr>
              <a:t>℃</a:t>
            </a:r>
            <a:r>
              <a:rPr lang="zh-CN" altLang="en-US" sz="2400">
                <a:latin typeface="宋体" charset="0"/>
                <a:ea typeface="微软雅黑" charset="0"/>
                <a:cs typeface="宋体" charset="0"/>
              </a:rPr>
              <a:t>左右开始融化，最佳加热温度在</a:t>
            </a:r>
            <a:r>
              <a:rPr lang="en-US" altLang="zh-CN" sz="2400">
                <a:latin typeface="宋体" charset="0"/>
                <a:ea typeface="微软雅黑" charset="0"/>
                <a:cs typeface="宋体" charset="0"/>
              </a:rPr>
              <a:t>40℃</a:t>
            </a:r>
            <a:r>
              <a:rPr lang="zh-CN" altLang="en-US" sz="2400">
                <a:latin typeface="宋体" charset="0"/>
                <a:ea typeface="微软雅黑" charset="0"/>
                <a:cs typeface="宋体" charset="0"/>
              </a:rPr>
              <a:t>左右，最高不超过</a:t>
            </a:r>
            <a:r>
              <a:rPr lang="en-US" altLang="zh-CN" sz="2400">
                <a:latin typeface="宋体" charset="0"/>
                <a:ea typeface="微软雅黑" charset="0"/>
                <a:cs typeface="宋体" charset="0"/>
              </a:rPr>
              <a:t>60℃</a:t>
            </a:r>
            <a:r>
              <a:rPr lang="zh-CN" altLang="en-US" sz="2400">
                <a:latin typeface="宋体" charset="0"/>
                <a:ea typeface="宋体" charset="0"/>
                <a:cs typeface="宋体" charset="0"/>
              </a:rPr>
              <a:t>。</a:t>
            </a:r>
            <a:endParaRPr lang="zh-CN" altLang="en-US" sz="2400"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32" name="图片 31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925" y="983615"/>
            <a:ext cx="2100580" cy="1632585"/>
          </a:xfrm>
          <a:prstGeom prst="rect">
            <a:avLst/>
          </a:prstGeom>
        </p:spPr>
      </p:pic>
      <p:pic>
        <p:nvPicPr>
          <p:cNvPr id="33" name="图片 32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1535" y="967105"/>
            <a:ext cx="2148840" cy="1649095"/>
          </a:xfrm>
          <a:prstGeom prst="rect">
            <a:avLst/>
          </a:prstGeom>
        </p:spPr>
      </p:pic>
      <p:pic>
        <p:nvPicPr>
          <p:cNvPr id="34" name="图片 33" descr="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5315" y="949960"/>
            <a:ext cx="2140585" cy="1665605"/>
          </a:xfrm>
          <a:prstGeom prst="rect">
            <a:avLst/>
          </a:prstGeom>
        </p:spPr>
      </p:pic>
      <p:sp>
        <p:nvSpPr>
          <p:cNvPr id="35" name="文本框 5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21675" y="1971675"/>
            <a:ext cx="309689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9pPr>
          </a:lstStyle>
          <a:p>
            <a:pPr algn="l" eaLnBrk="1" hangingPunct="1"/>
            <a:r>
              <a:rPr lang="zh-CN" altLang="en-US" sz="2400">
                <a:latin typeface="微软雅黑" charset="0"/>
                <a:ea typeface="微软雅黑" charset="0"/>
              </a:rPr>
              <a:t>破坏吉利丁凝固性的</a:t>
            </a:r>
            <a:r>
              <a:rPr lang="zh-CN" altLang="en-US" sz="2400">
                <a:latin typeface="微软雅黑" charset="0"/>
                <a:ea typeface="微软雅黑" charset="0"/>
              </a:rPr>
              <a:t>因素有哪些？</a:t>
            </a:r>
            <a:endParaRPr lang="zh-CN" altLang="en-US" sz="2400">
              <a:latin typeface="微软雅黑" charset="0"/>
              <a:ea typeface="微软雅黑" charset="0"/>
            </a:endParaRPr>
          </a:p>
        </p:txBody>
      </p:sp>
      <p:sp>
        <p:nvSpPr>
          <p:cNvPr id="36" name="文本框 5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94370" y="2956560"/>
            <a:ext cx="293560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9pPr>
          </a:lstStyle>
          <a:p>
            <a:pPr algn="l" eaLnBrk="1" hangingPunct="1"/>
            <a:r>
              <a:rPr lang="en-US" sz="2400">
                <a:latin typeface="微软雅黑" charset="0"/>
                <a:ea typeface="微软雅黑" charset="0"/>
              </a:rPr>
              <a:t>1.</a:t>
            </a:r>
            <a:r>
              <a:rPr lang="zh-CN" altLang="en-US" sz="2400">
                <a:latin typeface="微软雅黑" charset="0"/>
                <a:ea typeface="微软雅黑" charset="0"/>
              </a:rPr>
              <a:t>加热温度超过</a:t>
            </a:r>
            <a:r>
              <a:rPr lang="en-US" altLang="zh-CN" sz="2400">
                <a:latin typeface="微软雅黑" charset="0"/>
                <a:ea typeface="微软雅黑" charset="0"/>
              </a:rPr>
              <a:t>60</a:t>
            </a:r>
            <a:r>
              <a:rPr lang="en-US" altLang="zh-CN" sz="2400">
                <a:latin typeface="宋体" charset="0"/>
                <a:ea typeface="微软雅黑" charset="0"/>
                <a:cs typeface="宋体" charset="0"/>
              </a:rPr>
              <a:t>℃</a:t>
            </a:r>
            <a:r>
              <a:rPr lang="zh-CN" altLang="en-US" sz="2400">
                <a:latin typeface="宋体" charset="0"/>
                <a:ea typeface="宋体" charset="0"/>
                <a:cs typeface="宋体" charset="0"/>
              </a:rPr>
              <a:t>。</a:t>
            </a:r>
            <a:endParaRPr lang="zh-CN" altLang="en-US" sz="2400">
              <a:latin typeface="宋体" charset="0"/>
              <a:ea typeface="宋体" charset="0"/>
              <a:cs typeface="宋体" charset="0"/>
            </a:endParaRPr>
          </a:p>
          <a:p>
            <a:pPr algn="l" eaLnBrk="1" hangingPunct="1"/>
            <a:endParaRPr lang="zh-CN" altLang="en-US" sz="2400">
              <a:latin typeface="宋体" charset="0"/>
              <a:ea typeface="宋体" charset="0"/>
              <a:cs typeface="宋体" charset="0"/>
            </a:endParaRPr>
          </a:p>
          <a:p>
            <a:pPr algn="l" eaLnBrk="1" hangingPunct="1"/>
            <a:r>
              <a:rPr lang="en-US" altLang="zh-CN" sz="2400">
                <a:latin typeface="宋体" charset="0"/>
                <a:ea typeface="宋体" charset="0"/>
                <a:cs typeface="宋体" charset="0"/>
              </a:rPr>
              <a:t>2.</a:t>
            </a:r>
            <a:r>
              <a:rPr lang="zh-CN" altLang="en-US" sz="2400">
                <a:latin typeface="宋体" charset="0"/>
                <a:ea typeface="宋体" charset="0"/>
                <a:cs typeface="宋体" charset="0"/>
              </a:rPr>
              <a:t>酸性物质，如柠檬、草莓、蓝莓等中含有的蛋白质分解酶，使用时需加热到</a:t>
            </a:r>
            <a:r>
              <a:rPr lang="en-US" altLang="zh-CN" sz="2400">
                <a:latin typeface="宋体" charset="0"/>
                <a:ea typeface="宋体" charset="0"/>
                <a:cs typeface="宋体" charset="0"/>
              </a:rPr>
              <a:t>75℃</a:t>
            </a:r>
            <a:r>
              <a:rPr lang="zh-CN" altLang="en-US" sz="2400">
                <a:latin typeface="宋体" charset="0"/>
                <a:ea typeface="宋体" charset="0"/>
                <a:cs typeface="宋体" charset="0"/>
              </a:rPr>
              <a:t>，分解破坏</a:t>
            </a:r>
            <a:r>
              <a:rPr lang="zh-CN" altLang="en-US" sz="2400">
                <a:latin typeface="宋体" charset="0"/>
                <a:ea typeface="宋体" charset="0"/>
                <a:cs typeface="宋体" charset="0"/>
              </a:rPr>
              <a:t>酵素。</a:t>
            </a:r>
            <a:endParaRPr lang="zh-CN" altLang="en-US" sz="2400">
              <a:latin typeface="宋体" charset="0"/>
              <a:ea typeface="宋体" charset="0"/>
              <a:cs typeface="宋体" charset="0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4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90500" y="35560"/>
            <a:ext cx="149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  <p:sp>
        <p:nvSpPr>
          <p:cNvPr id="47" name="矩形 46"/>
          <p:cNvSpPr/>
          <p:nvPr>
            <p:custDataLst>
              <p:tags r:id="rId1"/>
            </p:custDataLst>
          </p:nvPr>
        </p:nvSpPr>
        <p:spPr>
          <a:xfrm>
            <a:off x="0" y="6551295"/>
            <a:ext cx="12132945" cy="13462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5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00265" y="1156335"/>
            <a:ext cx="4598670" cy="5962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微软雅黑" charset="-122"/>
                <a:sym typeface="微软雅黑" charset="-122"/>
              </a:rPr>
              <a:t>学习通测试</a:t>
            </a:r>
            <a:r>
              <a:rPr lang="en-US" altLang="zh-CN" sz="2000" b="1">
                <a:solidFill>
                  <a:schemeClr val="bg1"/>
                </a:solidFill>
                <a:latin typeface="微软雅黑" charset="-122"/>
                <a:sym typeface="微软雅黑" charset="-122"/>
              </a:rPr>
              <a:t>2</a:t>
            </a:r>
            <a:endParaRPr lang="en-US" altLang="zh-CN" sz="2000" b="1">
              <a:solidFill>
                <a:schemeClr val="bg1"/>
              </a:solidFill>
              <a:latin typeface="微软雅黑" charset="-122"/>
              <a:sym typeface="微软雅黑" charset="-122"/>
            </a:endParaRPr>
          </a:p>
        </p:txBody>
      </p:sp>
      <p:sp>
        <p:nvSpPr>
          <p:cNvPr id="23" name="直接连接符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801485" y="913130"/>
            <a:ext cx="5080" cy="4824730"/>
          </a:xfrm>
          <a:prstGeom prst="line">
            <a:avLst/>
          </a:prstGeom>
          <a:noFill/>
          <a:ln w="9525">
            <a:solidFill>
              <a:srgbClr val="BFBFB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文本框 5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24700" y="2006600"/>
            <a:ext cx="38931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9pPr>
          </a:lstStyle>
          <a:p>
            <a:pPr algn="l" eaLnBrk="1" hangingPunct="1"/>
            <a:r>
              <a:rPr lang="zh-CN" altLang="en-US" sz="2400">
                <a:latin typeface="微软雅黑" charset="0"/>
                <a:ea typeface="微软雅黑" charset="0"/>
              </a:rPr>
              <a:t>慕斯糊的淡奶油打到</a:t>
            </a:r>
            <a:r>
              <a:rPr lang="zh-CN" altLang="en-US" sz="2400">
                <a:latin typeface="微软雅黑" charset="0"/>
                <a:ea typeface="微软雅黑" charset="0"/>
              </a:rPr>
              <a:t>几分发？</a:t>
            </a:r>
            <a:endParaRPr lang="zh-CN" altLang="en-US" sz="2400">
              <a:latin typeface="微软雅黑" charset="0"/>
              <a:ea typeface="微软雅黑" charset="0"/>
            </a:endParaRPr>
          </a:p>
        </p:txBody>
      </p:sp>
      <p:sp>
        <p:nvSpPr>
          <p:cNvPr id="36" name="文本框 5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39305" y="2646045"/>
            <a:ext cx="461264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微软雅黑 Light" panose="020B0502040204020203" pitchFamily="34" charset="-122"/>
              </a:defRPr>
            </a:lvl9pPr>
          </a:lstStyle>
          <a:p>
            <a:pPr indent="0" algn="l" fontAlgn="auto">
              <a:lnSpc>
                <a:spcPts val="2880"/>
              </a:lnSpc>
            </a:pPr>
            <a:r>
              <a:rPr lang="en-US" sz="2400">
                <a:latin typeface="微软雅黑" charset="0"/>
                <a:ea typeface="微软雅黑" charset="0"/>
              </a:rPr>
              <a:t>        1.</a:t>
            </a:r>
            <a:r>
              <a:rPr lang="zh-CN" altLang="en-US" sz="2400">
                <a:latin typeface="微软雅黑" charset="0"/>
                <a:ea typeface="微软雅黑" charset="0"/>
              </a:rPr>
              <a:t>若打至</a:t>
            </a:r>
            <a:r>
              <a:rPr lang="en-US" altLang="zh-CN" sz="2400">
                <a:latin typeface="微软雅黑" charset="0"/>
                <a:ea typeface="微软雅黑" charset="0"/>
              </a:rPr>
              <a:t>8-9</a:t>
            </a:r>
            <a:r>
              <a:rPr lang="zh-CN" altLang="en-US" sz="2400">
                <a:latin typeface="微软雅黑" charset="0"/>
                <a:ea typeface="微软雅黑" charset="0"/>
              </a:rPr>
              <a:t>分发的淡奶油与</a:t>
            </a:r>
            <a:r>
              <a:rPr lang="en-US" altLang="zh-CN" sz="2400">
                <a:latin typeface="微软雅黑" charset="0"/>
                <a:ea typeface="微软雅黑" charset="0"/>
              </a:rPr>
              <a:t>20</a:t>
            </a:r>
            <a:r>
              <a:rPr lang="en-US" altLang="zh-CN" sz="2400">
                <a:latin typeface="宋体" charset="0"/>
                <a:ea typeface="微软雅黑" charset="0"/>
                <a:cs typeface="宋体" charset="0"/>
              </a:rPr>
              <a:t>℃</a:t>
            </a:r>
            <a:r>
              <a:rPr lang="zh-CN" altLang="en-US" sz="2400">
                <a:latin typeface="宋体" charset="0"/>
                <a:ea typeface="微软雅黑" charset="0"/>
                <a:cs typeface="宋体" charset="0"/>
              </a:rPr>
              <a:t>以上的面糊混合，淡奶油遇热会继续打发，最终会因淡奶油打发过度，产品出现</a:t>
            </a:r>
            <a:r>
              <a:rPr lang="zh-CN" altLang="en-US" sz="2400">
                <a:latin typeface="宋体" charset="0"/>
                <a:ea typeface="微软雅黑" charset="0"/>
                <a:cs typeface="宋体" charset="0"/>
              </a:rPr>
              <a:t>油水分离。</a:t>
            </a:r>
            <a:endParaRPr lang="zh-CN" altLang="en-US" sz="2400">
              <a:latin typeface="宋体" charset="0"/>
              <a:ea typeface="微软雅黑" charset="0"/>
              <a:cs typeface="宋体" charset="0"/>
            </a:endParaRPr>
          </a:p>
          <a:p>
            <a:pPr indent="0" algn="l" fontAlgn="auto">
              <a:lnSpc>
                <a:spcPts val="2880"/>
              </a:lnSpc>
            </a:pPr>
            <a:r>
              <a:rPr lang="zh-CN" altLang="en-US" sz="2400">
                <a:latin typeface="宋体" charset="0"/>
                <a:ea typeface="微软雅黑" charset="0"/>
                <a:cs typeface="宋体" charset="0"/>
              </a:rPr>
              <a:t> </a:t>
            </a:r>
            <a:r>
              <a:rPr lang="en-US" altLang="zh-CN" sz="2400">
                <a:latin typeface="宋体" charset="0"/>
                <a:ea typeface="微软雅黑" charset="0"/>
                <a:cs typeface="宋体" charset="0"/>
              </a:rPr>
              <a:t>       2.</a:t>
            </a:r>
            <a:r>
              <a:rPr lang="zh-CN" altLang="en-US" sz="2400">
                <a:latin typeface="微软雅黑" charset="0"/>
                <a:ea typeface="微软雅黑" charset="0"/>
                <a:sym typeface="+mn-ea"/>
              </a:rPr>
              <a:t>若打至</a:t>
            </a:r>
            <a:r>
              <a:rPr lang="en-US" altLang="zh-CN" sz="2400">
                <a:latin typeface="微软雅黑" charset="0"/>
                <a:ea typeface="微软雅黑" charset="0"/>
                <a:sym typeface="+mn-ea"/>
              </a:rPr>
              <a:t>6-7</a:t>
            </a:r>
            <a:r>
              <a:rPr lang="zh-CN" altLang="en-US" sz="2400">
                <a:latin typeface="微软雅黑" charset="0"/>
                <a:ea typeface="微软雅黑" charset="0"/>
                <a:sym typeface="+mn-ea"/>
              </a:rPr>
              <a:t>分发的淡奶油与</a:t>
            </a:r>
            <a:r>
              <a:rPr lang="en-US" altLang="zh-CN" sz="2400">
                <a:latin typeface="微软雅黑" charset="0"/>
                <a:ea typeface="微软雅黑" charset="0"/>
                <a:sym typeface="+mn-ea"/>
              </a:rPr>
              <a:t>20</a:t>
            </a:r>
            <a:r>
              <a:rPr lang="en-US" altLang="zh-CN" sz="2400">
                <a:latin typeface="宋体" charset="0"/>
                <a:ea typeface="微软雅黑" charset="0"/>
                <a:cs typeface="宋体" charset="0"/>
                <a:sym typeface="+mn-ea"/>
              </a:rPr>
              <a:t>℃</a:t>
            </a:r>
            <a:r>
              <a:rPr lang="zh-CN" altLang="en-US" sz="2400">
                <a:latin typeface="宋体" charset="0"/>
                <a:ea typeface="微软雅黑" charset="0"/>
                <a:cs typeface="宋体" charset="0"/>
                <a:sym typeface="+mn-ea"/>
              </a:rPr>
              <a:t>以下的面糊混合，由于淡奶油未完全打发，会使产品呈现未打发的状态，影响体积和口感。</a:t>
            </a:r>
            <a:endParaRPr lang="zh-CN" altLang="en-US" sz="2400">
              <a:latin typeface="宋体" charset="0"/>
              <a:ea typeface="微软雅黑" charset="0"/>
              <a:cs typeface="宋体" charset="0"/>
            </a:endParaRPr>
          </a:p>
          <a:p>
            <a:pPr algn="l" eaLnBrk="1" hangingPunct="1"/>
            <a:endParaRPr lang="zh-CN" altLang="en-US" sz="2400">
              <a:latin typeface="宋体" charset="0"/>
              <a:ea typeface="微软雅黑" charset="0"/>
              <a:cs typeface="宋体" charset="0"/>
            </a:endParaRPr>
          </a:p>
        </p:txBody>
      </p:sp>
      <p:pic>
        <p:nvPicPr>
          <p:cNvPr id="4" name="图片 3" descr="截屏2023-05-30 08.56.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5010" y="2503805"/>
            <a:ext cx="5673725" cy="19018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4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90500" y="35560"/>
            <a:ext cx="149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  <p:sp>
        <p:nvSpPr>
          <p:cNvPr id="47" name="矩形 46"/>
          <p:cNvSpPr/>
          <p:nvPr>
            <p:custDataLst>
              <p:tags r:id="rId1"/>
            </p:custDataLst>
          </p:nvPr>
        </p:nvSpPr>
        <p:spPr>
          <a:xfrm>
            <a:off x="0" y="6551295"/>
            <a:ext cx="12132945" cy="13462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58813" y="568325"/>
            <a:ext cx="7812405" cy="706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charset="-122"/>
                <a:ea typeface="微软雅黑" charset="-122"/>
                <a:cs typeface="微软雅黑" charset="-122"/>
              </a:rPr>
              <a:t>任务实施</a:t>
            </a: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charset="-122"/>
                <a:ea typeface="微软雅黑" charset="-122"/>
                <a:cs typeface="微软雅黑" charset="-122"/>
              </a:rPr>
              <a:t>——制作</a:t>
            </a:r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charset="-122"/>
                <a:ea typeface="微软雅黑" charset="-122"/>
                <a:cs typeface="微软雅黑" charset="-122"/>
              </a:rPr>
              <a:t>奥利奥芒果</a:t>
            </a: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charset="-122"/>
                <a:ea typeface="微软雅黑" charset="-122"/>
                <a:cs typeface="微软雅黑" charset="-122"/>
              </a:rPr>
              <a:t>慕斯</a:t>
            </a:r>
            <a:endParaRPr lang="en-US" altLang="zh-CN" sz="4000" b="1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584960" y="1920240"/>
            <a:ext cx="2859405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charset="-122"/>
                <a:ea typeface="微软雅黑" charset="-122"/>
                <a:cs typeface="微软雅黑" charset="-122"/>
              </a:rPr>
              <a:t>奥利奥慕斯底</a:t>
            </a:r>
            <a:endParaRPr lang="zh-CN" altLang="en-US" b="1">
              <a:latin typeface="微软雅黑" charset="-122"/>
              <a:ea typeface="微软雅黑" charset="-122"/>
              <a:cs typeface="微软雅黑" charset="-122"/>
            </a:endParaRPr>
          </a:p>
          <a:p>
            <a:endParaRPr lang="zh-CN" altLang="en-US">
              <a:latin typeface="微软雅黑" charset="-122"/>
              <a:ea typeface="微软雅黑" charset="-122"/>
              <a:cs typeface="微软雅黑" charset="-122"/>
            </a:endParaRPr>
          </a:p>
          <a:p>
            <a:r>
              <a:rPr lang="zh-CN" altLang="en-US" sz="2800">
                <a:latin typeface="微软雅黑" charset="-122"/>
                <a:ea typeface="微软雅黑" charset="-122"/>
                <a:cs typeface="微软雅黑" charset="-122"/>
              </a:rPr>
              <a:t>奥利奥碎</a:t>
            </a:r>
            <a:r>
              <a:rPr lang="en-US" altLang="zh-CN" sz="2800">
                <a:latin typeface="微软雅黑" charset="-122"/>
                <a:ea typeface="微软雅黑" charset="-122"/>
                <a:cs typeface="微软雅黑" charset="-122"/>
              </a:rPr>
              <a:t>  100</a:t>
            </a:r>
            <a:r>
              <a:rPr lang="zh-CN" altLang="en-US" sz="2800">
                <a:latin typeface="微软雅黑" charset="-122"/>
                <a:ea typeface="微软雅黑" charset="-122"/>
                <a:cs typeface="微软雅黑" charset="-122"/>
              </a:rPr>
              <a:t>g</a:t>
            </a:r>
            <a:endParaRPr lang="zh-CN" altLang="en-US" sz="2800">
              <a:latin typeface="微软雅黑" charset="-122"/>
              <a:ea typeface="微软雅黑" charset="-122"/>
              <a:cs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charset="-122"/>
                <a:ea typeface="微软雅黑" charset="-122"/>
                <a:cs typeface="微软雅黑" charset="-122"/>
              </a:rPr>
              <a:t>黄油</a:t>
            </a:r>
            <a:r>
              <a:rPr lang="en-US" altLang="zh-CN" sz="2800">
                <a:latin typeface="微软雅黑" charset="-122"/>
                <a:ea typeface="微软雅黑" charset="-122"/>
                <a:cs typeface="微软雅黑" charset="-122"/>
              </a:rPr>
              <a:t>  60</a:t>
            </a:r>
            <a:r>
              <a:rPr lang="zh-CN" altLang="en-US" sz="2800">
                <a:latin typeface="微软雅黑" charset="-122"/>
                <a:ea typeface="微软雅黑" charset="-122"/>
                <a:cs typeface="微软雅黑" charset="-122"/>
              </a:rPr>
              <a:t>g</a:t>
            </a:r>
            <a:endParaRPr lang="zh-CN" altLang="en-US" sz="2800">
              <a:latin typeface="微软雅黑" charset="-122"/>
              <a:ea typeface="微软雅黑" charset="-122"/>
              <a:cs typeface="微软雅黑" charset="-122"/>
            </a:endParaRPr>
          </a:p>
          <a:p>
            <a:endParaRPr lang="zh-CN" altLang="en-US">
              <a:latin typeface="微软雅黑" charset="-122"/>
              <a:ea typeface="微软雅黑" charset="-122"/>
              <a:cs typeface="微软雅黑" charset="-122"/>
            </a:endParaRPr>
          </a:p>
          <a:p>
            <a:endParaRPr lang="zh-CN" altLang="en-US"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912360" y="1894205"/>
            <a:ext cx="285940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charset="-122"/>
                <a:ea typeface="微软雅黑" charset="-122"/>
                <a:cs typeface="微软雅黑" charset="-122"/>
              </a:rPr>
              <a:t>生巧夹层</a:t>
            </a:r>
            <a:endParaRPr lang="zh-CN" altLang="en-US" sz="2800">
              <a:latin typeface="微软雅黑" charset="-122"/>
              <a:ea typeface="微软雅黑" charset="-122"/>
              <a:cs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charset="-122"/>
                <a:ea typeface="微软雅黑" charset="-122"/>
                <a:cs typeface="微软雅黑" charset="-122"/>
              </a:rPr>
              <a:t>淡奶油</a:t>
            </a:r>
            <a:r>
              <a:rPr lang="en-US" altLang="zh-CN" sz="2800">
                <a:latin typeface="微软雅黑" charset="-122"/>
                <a:ea typeface="微软雅黑" charset="-122"/>
                <a:cs typeface="微软雅黑" charset="-122"/>
              </a:rPr>
              <a:t>  200g</a:t>
            </a:r>
            <a:endParaRPr lang="zh-CN" altLang="en-US" sz="2800">
              <a:latin typeface="微软雅黑" charset="-122"/>
              <a:ea typeface="微软雅黑" charset="-122"/>
              <a:cs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charset="-122"/>
                <a:ea typeface="微软雅黑" charset="-122"/>
                <a:cs typeface="微软雅黑" charset="-122"/>
              </a:rPr>
              <a:t>白砂糖 </a:t>
            </a:r>
            <a:r>
              <a:rPr lang="en-US" altLang="zh-CN" sz="2800">
                <a:latin typeface="微软雅黑" charset="-122"/>
                <a:ea typeface="微软雅黑" charset="-122"/>
                <a:cs typeface="微软雅黑" charset="-122"/>
              </a:rPr>
              <a:t> 20</a:t>
            </a:r>
            <a:r>
              <a:rPr lang="zh-CN" altLang="en-US" sz="2800">
                <a:latin typeface="微软雅黑" charset="-122"/>
                <a:ea typeface="微软雅黑" charset="-122"/>
                <a:cs typeface="微软雅黑" charset="-122"/>
              </a:rPr>
              <a:t>g</a:t>
            </a:r>
            <a:endParaRPr lang="zh-CN" altLang="en-US" sz="2800">
              <a:latin typeface="微软雅黑" charset="-122"/>
              <a:ea typeface="微软雅黑" charset="-122"/>
              <a:cs typeface="微软雅黑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charset="-122"/>
                <a:ea typeface="微软雅黑" charset="-122"/>
                <a:cs typeface="微软雅黑" charset="-122"/>
              </a:rPr>
              <a:t>黑巧克力</a:t>
            </a:r>
            <a:r>
              <a:rPr lang="en-US" altLang="zh-CN" sz="2800">
                <a:latin typeface="微软雅黑" charset="-122"/>
                <a:ea typeface="微软雅黑" charset="-122"/>
                <a:cs typeface="微软雅黑" charset="-122"/>
              </a:rPr>
              <a:t> </a:t>
            </a:r>
            <a:r>
              <a:rPr lang="zh-CN" altLang="en-US" sz="2800">
                <a:latin typeface="微软雅黑" charset="-122"/>
                <a:ea typeface="微软雅黑" charset="-122"/>
                <a:cs typeface="微软雅黑" charset="-122"/>
              </a:rPr>
              <a:t> </a:t>
            </a:r>
            <a:r>
              <a:rPr lang="en-US" altLang="zh-CN" sz="2800">
                <a:latin typeface="微软雅黑" charset="-122"/>
                <a:ea typeface="微软雅黑" charset="-122"/>
                <a:cs typeface="微软雅黑" charset="-122"/>
              </a:rPr>
              <a:t>100</a:t>
            </a:r>
            <a:r>
              <a:rPr lang="zh-CN" altLang="en-US" sz="2800">
                <a:latin typeface="微软雅黑" charset="-122"/>
                <a:ea typeface="微软雅黑" charset="-122"/>
                <a:cs typeface="微软雅黑" charset="-122"/>
              </a:rPr>
              <a:t>g</a:t>
            </a:r>
            <a:endParaRPr lang="zh-CN" altLang="en-US" sz="2800">
              <a:latin typeface="微软雅黑" charset="-122"/>
              <a:ea typeface="微软雅黑" charset="-122"/>
              <a:cs typeface="微软雅黑" charset="-122"/>
            </a:endParaRPr>
          </a:p>
          <a:p>
            <a:endParaRPr lang="zh-CN" altLang="en-US" sz="2800">
              <a:latin typeface="微软雅黑" charset="-122"/>
              <a:ea typeface="微软雅黑" charset="-122"/>
              <a:cs typeface="微软雅黑" charset="-122"/>
            </a:endParaRPr>
          </a:p>
          <a:p>
            <a:endParaRPr lang="zh-CN" altLang="en-US" sz="2800"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154670" y="1854200"/>
            <a:ext cx="2859405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微软雅黑" charset="0"/>
                <a:ea typeface="微软雅黑" charset="0"/>
                <a:cs typeface="微软雅黑" charset="0"/>
              </a:rPr>
              <a:t>芒果慕斯糊</a:t>
            </a:r>
            <a:endParaRPr lang="zh-CN" altLang="en-US" sz="280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芒果果泥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200g</a:t>
            </a:r>
            <a:endParaRPr lang="zh-CN" altLang="en-US" sz="280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白砂糖 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 70</a:t>
            </a: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g</a:t>
            </a:r>
            <a:endParaRPr lang="zh-CN" altLang="en-US" sz="280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吉利丁片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5</a:t>
            </a: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g</a:t>
            </a:r>
            <a:endParaRPr lang="zh-CN" altLang="en-US" sz="280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淡奶油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200</a:t>
            </a: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g</a:t>
            </a:r>
            <a:endParaRPr lang="zh-CN" altLang="en-US" sz="2800"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牛奶 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 50</a:t>
            </a:r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g</a:t>
            </a:r>
            <a:endParaRPr lang="zh-CN" altLang="en-US" sz="2800">
              <a:latin typeface="微软雅黑" charset="0"/>
              <a:ea typeface="微软雅黑" charset="0"/>
              <a:cs typeface="微软雅黑" charset="0"/>
            </a:endParaRPr>
          </a:p>
          <a:p>
            <a:r>
              <a:rPr lang="zh-CN" altLang="en-US" sz="2800">
                <a:latin typeface="微软雅黑" charset="0"/>
                <a:ea typeface="微软雅黑" charset="0"/>
                <a:cs typeface="微软雅黑" charset="0"/>
              </a:rPr>
              <a:t>柠檬汁</a:t>
            </a:r>
            <a:r>
              <a:rPr lang="en-US" altLang="zh-CN" sz="2800">
                <a:latin typeface="微软雅黑" charset="0"/>
                <a:ea typeface="微软雅黑" charset="0"/>
                <a:cs typeface="微软雅黑" charset="0"/>
              </a:rPr>
              <a:t>  5ml</a:t>
            </a:r>
            <a:endParaRPr lang="zh-CN" altLang="en-US" sz="2800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2800">
              <a:latin typeface="微软雅黑" charset="0"/>
              <a:ea typeface="微软雅黑" charset="0"/>
              <a:cs typeface="微软雅黑" charset="0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47" grpId="0" bldLvl="0" animBg="1"/>
      <p:bldP spid="2" grpId="0" bldLvl="0" animBg="1"/>
      <p:bldP spid="2" grpId="1" bldLvl="0" animBg="1"/>
      <p:bldP spid="2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90500" y="35560"/>
            <a:ext cx="14986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charset="-122"/>
              <a:ea typeface="等线" charset="-122"/>
              <a:cs typeface="+mn-cs"/>
            </a:endParaRPr>
          </a:p>
        </p:txBody>
      </p:sp>
      <p:sp>
        <p:nvSpPr>
          <p:cNvPr id="47" name="矩形 46"/>
          <p:cNvSpPr/>
          <p:nvPr>
            <p:custDataLst>
              <p:tags r:id="rId1"/>
            </p:custDataLst>
          </p:nvPr>
        </p:nvSpPr>
        <p:spPr>
          <a:xfrm>
            <a:off x="0" y="6551295"/>
            <a:ext cx="12132945" cy="13462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517208" y="648335"/>
            <a:ext cx="8095615" cy="7067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charset="-122"/>
                <a:ea typeface="微软雅黑" charset="-122"/>
                <a:cs typeface="微软雅黑" charset="-122"/>
              </a:rPr>
              <a:t>中国烘焙青年朝前看</a:t>
            </a: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charset="-122"/>
                <a:ea typeface="微软雅黑" charset="-122"/>
                <a:cs typeface="微软雅黑" charset="-122"/>
              </a:rPr>
              <a:t>  </a:t>
            </a:r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charset="-122"/>
                <a:ea typeface="微软雅黑" charset="-122"/>
                <a:cs typeface="微软雅黑" charset="-122"/>
              </a:rPr>
              <a:t>看世界</a:t>
            </a:r>
            <a:r>
              <a:rPr lang="zh-CN" alt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charset="-122"/>
                <a:ea typeface="微软雅黑" charset="-122"/>
                <a:cs typeface="微软雅黑" charset="-122"/>
              </a:rPr>
              <a:t>与未来</a:t>
            </a:r>
            <a:endParaRPr lang="zh-CN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59510" y="2025650"/>
            <a:ext cx="637222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latin typeface="微软雅黑" charset="0"/>
                <a:ea typeface="微软雅黑" charset="0"/>
                <a:cs typeface="微软雅黑" charset="0"/>
              </a:rPr>
              <a:t>张佳辉</a:t>
            </a:r>
            <a:endParaRPr lang="zh-CN" altLang="en-US" sz="4000" b="1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 sz="1200" b="1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  <a:p>
            <a:pPr marL="342900" indent="-342900">
              <a:buFont typeface="Wingdings" panose="05000000000000000000" charset="0"/>
              <a:buChar char=""/>
            </a:pPr>
            <a:r>
              <a:rPr lang="zh-CN" altLang="en-US" sz="2400">
                <a:latin typeface="微软雅黑" charset="0"/>
                <a:ea typeface="微软雅黑" charset="0"/>
                <a:cs typeface="微软雅黑" charset="0"/>
              </a:rPr>
              <a:t>他曾助力中国队获得第九届世界面包大赛全球总冠军。</a:t>
            </a:r>
            <a:endParaRPr lang="zh-CN" altLang="en-US" sz="2400">
              <a:latin typeface="微软雅黑" charset="0"/>
              <a:ea typeface="微软雅黑" charset="0"/>
              <a:cs typeface="微软雅黑" charset="0"/>
            </a:endParaRPr>
          </a:p>
          <a:p>
            <a:pPr marL="342900" indent="-342900">
              <a:buFont typeface="Wingdings" panose="05000000000000000000" charset="0"/>
              <a:buChar char=""/>
            </a:pPr>
            <a:endParaRPr lang="zh-CN" altLang="en-US" sz="2400">
              <a:latin typeface="微软雅黑" charset="0"/>
              <a:ea typeface="微软雅黑" charset="0"/>
              <a:cs typeface="微软雅黑" charset="0"/>
            </a:endParaRPr>
          </a:p>
          <a:p>
            <a:pPr marL="342900" indent="-342900">
              <a:buFont typeface="Wingdings" panose="05000000000000000000" charset="0"/>
              <a:buChar char=""/>
            </a:pPr>
            <a:r>
              <a:rPr lang="zh-CN" altLang="en-US" sz="2400">
                <a:latin typeface="微软雅黑" charset="0"/>
                <a:ea typeface="微软雅黑" charset="0"/>
                <a:cs typeface="微软雅黑" charset="0"/>
              </a:rPr>
              <a:t>他是</a:t>
            </a:r>
            <a:r>
              <a:rPr lang="en-US" altLang="zh-CN" sz="2400">
                <a:latin typeface="微软雅黑" charset="0"/>
                <a:ea typeface="微软雅黑" charset="0"/>
                <a:cs typeface="微软雅黑" charset="0"/>
              </a:rPr>
              <a:t>2020</a:t>
            </a:r>
            <a:r>
              <a:rPr lang="zh-CN" altLang="en-US" sz="2400">
                <a:latin typeface="微软雅黑" charset="0"/>
                <a:ea typeface="微软雅黑" charset="0"/>
                <a:cs typeface="微软雅黑" charset="0"/>
              </a:rPr>
              <a:t>中华人民共和国第一</a:t>
            </a:r>
            <a:r>
              <a:rPr lang="zh-CN" altLang="en-US" sz="2400">
                <a:latin typeface="微软雅黑" charset="0"/>
                <a:ea typeface="微软雅黑" charset="0"/>
                <a:cs typeface="微软雅黑" charset="0"/>
              </a:rPr>
              <a:t>届技能大赛烘焙项目冠军。</a:t>
            </a:r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  <a:p>
            <a:endParaRPr lang="zh-CN" altLang="en-US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4" name="图片 3" descr="截屏2024-06-12 20.59.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145" y="1502410"/>
            <a:ext cx="4288155" cy="47752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47" grpId="0" bldLvl="0" animBg="1"/>
      <p:bldP spid="2" grpId="0" bldLvl="0" animBg="1"/>
      <p:bldP spid="2" grpId="1" bldLvl="0" animBg="1"/>
      <p:bldP spid="2" grpId="2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MH" val="20151007232237"/>
  <p:tag name="MH_LIBRARY" val="GRAPHIC"/>
  <p:tag name="MH_TYPE" val="Other"/>
  <p:tag name="MH_ORDER" val="1"/>
  <p:tag name="KSO_WM_BEAUTIFY_FLAG" val=""/>
</p:tagLst>
</file>

<file path=ppt/tags/tag11.xml><?xml version="1.0" encoding="utf-8"?>
<p:tagLst xmlns:p="http://schemas.openxmlformats.org/presentationml/2006/main">
  <p:tag name="MH" val="20151007232237"/>
  <p:tag name="MH_LIBRARY" val="GRAPHIC"/>
  <p:tag name="MH_TYPE" val="SubTitle"/>
  <p:tag name="MH_ORDER" val="1"/>
  <p:tag name="KSO_WM_BEAUTIFY_FLAG" val=""/>
</p:tagLst>
</file>

<file path=ppt/tags/tag12.xml><?xml version="1.0" encoding="utf-8"?>
<p:tagLst xmlns:p="http://schemas.openxmlformats.org/presentationml/2006/main">
  <p:tag name="MH" val="20151007232237"/>
  <p:tag name="MH_LIBRARY" val="GRAPHIC"/>
  <p:tag name="MH_TYPE" val="Other"/>
  <p:tag name="MH_ORDER" val="5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MH" val="20151007232237"/>
  <p:tag name="MH_LIBRARY" val="GRAPHIC"/>
  <p:tag name="MH_TYPE" val="Other"/>
  <p:tag name="MH_ORDER" val="1"/>
  <p:tag name="KSO_WM_BEAUTIFY_FLAG" val=""/>
</p:tagLst>
</file>

<file path=ppt/tags/tag15.xml><?xml version="1.0" encoding="utf-8"?>
<p:tagLst xmlns:p="http://schemas.openxmlformats.org/presentationml/2006/main">
  <p:tag name="MH" val="20151007232237"/>
  <p:tag name="MH_LIBRARY" val="GRAPHIC"/>
  <p:tag name="MH_TYPE" val="SubTitle"/>
  <p:tag name="MH_ORDER" val="1"/>
  <p:tag name="KSO_WM_BEAUTIFY_FLAG" val=""/>
</p:tagLst>
</file>

<file path=ppt/tags/tag16.xml><?xml version="1.0" encoding="utf-8"?>
<p:tagLst xmlns:p="http://schemas.openxmlformats.org/presentationml/2006/main">
  <p:tag name="MH" val="20151007232237"/>
  <p:tag name="MH_LIBRARY" val="GRAPHIC"/>
  <p:tag name="MH_TYPE" val="Other"/>
  <p:tag name="MH_ORDER" val="5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6.xml><?xml version="1.0" encoding="utf-8"?>
<p:tagLst xmlns:p="http://schemas.openxmlformats.org/presentationml/2006/main">
  <p:tag name="MH" val="20151007232237"/>
  <p:tag name="MH_LIBRARY" val="GRAPHIC"/>
  <p:tag name="MH_TYPE" val="Other"/>
  <p:tag name="MH_ORDER" val="1"/>
  <p:tag name="KSO_WM_BEAUTIFY_FLAG" val=""/>
</p:tagLst>
</file>

<file path=ppt/tags/tag7.xml><?xml version="1.0" encoding="utf-8"?>
<p:tagLst xmlns:p="http://schemas.openxmlformats.org/presentationml/2006/main">
  <p:tag name="MH" val="20151007232237"/>
  <p:tag name="MH_LIBRARY" val="GRAPHIC"/>
  <p:tag name="MH_TYPE" val="SubTitle"/>
  <p:tag name="MH_ORDER" val="1"/>
  <p:tag name="KSO_WM_BEAUTIFY_FLAG" val=""/>
</p:tagLst>
</file>

<file path=ppt/tags/tag8.xml><?xml version="1.0" encoding="utf-8"?>
<p:tagLst xmlns:p="http://schemas.openxmlformats.org/presentationml/2006/main">
  <p:tag name="MH" val="20151007232237"/>
  <p:tag name="MH_LIBRARY" val="GRAPHIC"/>
  <p:tag name="MH_TYPE" val="Other"/>
  <p:tag name="MH_ORDER" val="5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蛋糕甜点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E8B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WPS 演示</Application>
  <PresentationFormat>宽屏</PresentationFormat>
  <Paragraphs>85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宋体</vt:lpstr>
      <vt:lpstr>Wingdings</vt:lpstr>
      <vt:lpstr>黑体</vt:lpstr>
      <vt:lpstr>阿里巴巴普惠体 R</vt:lpstr>
      <vt:lpstr>苹方-简</vt:lpstr>
      <vt:lpstr>等线</vt:lpstr>
      <vt:lpstr>微软雅黑</vt:lpstr>
      <vt:lpstr>微软雅黑</vt:lpstr>
      <vt:lpstr>微软雅黑 Light</vt:lpstr>
      <vt:lpstr>汉仪中黑KW</vt:lpstr>
      <vt:lpstr>宋体</vt:lpstr>
      <vt:lpstr>汉仪书宋二KW</vt:lpstr>
      <vt:lpstr>Wingdings</vt:lpstr>
      <vt:lpstr>Arial Unicode MS</vt:lpstr>
      <vt:lpstr>等线 Light</vt:lpstr>
      <vt:lpstr>汉仪中等线KW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佳佳PPT</dc:creator>
  <cp:lastModifiedBy>思佳anna</cp:lastModifiedBy>
  <cp:revision>72</cp:revision>
  <dcterms:created xsi:type="dcterms:W3CDTF">2024-06-12T13:57:45Z</dcterms:created>
  <dcterms:modified xsi:type="dcterms:W3CDTF">2024-06-12T13:57:45Z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KSOTemplateUUID">
    <vt:lpwstr>v1.0_mb_4lKrV83jNZVxsTJ4x5s48g==</vt:lpwstr>
  </property>
  <property fmtid="{D5CDD505-2E9C-101B-9397-08002B2CF9AE}" pid="4" name="ICV">
    <vt:lpwstr>A6E4D9B1DB7A122950486866EDEECB08_42</vt:lpwstr>
  </property>
</Properties>
</file>