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notesSlides/notesSlide1.xml" ContentType="application/vnd.openxmlformats-officedocument.presentationml.notesSlide+xml"/>
  <Override PartName="/ppt/charts/chart1.xml" ContentType="application/vnd.openxmlformats-officedocument.drawingml.chart+xml"/>
  <Override PartName="/ppt/theme/themeOverride5.xml" ContentType="application/vnd.openxmlformats-officedocument.themeOverride+xml"/>
  <Override PartName="/ppt/theme/themeOverride6.xml" ContentType="application/vnd.openxmlformats-officedocument.themeOverr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rts/colors1.xml" ContentType="application/vnd.ms-office.chartcolorstyle+xml"/>
  <Override PartName="/ppt/charts/style1.xml" ContentType="application/vnd.ms-office.chart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4"/>
  </p:notesMasterIdLst>
  <p:sldIdLst>
    <p:sldId id="256" r:id="rId2"/>
    <p:sldId id="257" r:id="rId3"/>
    <p:sldId id="258" r:id="rId4"/>
    <p:sldId id="1299" r:id="rId5"/>
    <p:sldId id="262" r:id="rId6"/>
    <p:sldId id="1303" r:id="rId7"/>
    <p:sldId id="1304" r:id="rId8"/>
    <p:sldId id="345" r:id="rId9"/>
    <p:sldId id="295" r:id="rId10"/>
    <p:sldId id="296" r:id="rId11"/>
    <p:sldId id="850" r:id="rId12"/>
    <p:sldId id="848" r:id="rId13"/>
    <p:sldId id="851" r:id="rId14"/>
    <p:sldId id="302" r:id="rId15"/>
    <p:sldId id="1302" r:id="rId16"/>
    <p:sldId id="1205" r:id="rId17"/>
    <p:sldId id="1270" r:id="rId18"/>
    <p:sldId id="1265" r:id="rId19"/>
    <p:sldId id="1266" r:id="rId20"/>
    <p:sldId id="1267" r:id="rId21"/>
    <p:sldId id="1268" r:id="rId22"/>
    <p:sldId id="1269" r:id="rId23"/>
    <p:sldId id="1271" r:id="rId24"/>
    <p:sldId id="1272" r:id="rId25"/>
    <p:sldId id="1273" r:id="rId26"/>
    <p:sldId id="1274" r:id="rId27"/>
    <p:sldId id="1275" r:id="rId28"/>
    <p:sldId id="281" r:id="rId29"/>
    <p:sldId id="280" r:id="rId30"/>
    <p:sldId id="282" r:id="rId31"/>
    <p:sldId id="1276" r:id="rId32"/>
    <p:sldId id="1277" r:id="rId33"/>
    <p:sldId id="1278" r:id="rId34"/>
    <p:sldId id="1301" r:id="rId35"/>
    <p:sldId id="1307" r:id="rId36"/>
    <p:sldId id="1309" r:id="rId37"/>
    <p:sldId id="1305" r:id="rId38"/>
    <p:sldId id="1308" r:id="rId39"/>
    <p:sldId id="1306" r:id="rId40"/>
    <p:sldId id="1311" r:id="rId41"/>
    <p:sldId id="1206" r:id="rId42"/>
    <p:sldId id="270" r:id="rId43"/>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FDE"/>
    <a:srgbClr val="0677C7"/>
    <a:srgbClr val="DDF5FF"/>
    <a:srgbClr val="014864"/>
    <a:srgbClr val="13668E"/>
    <a:srgbClr val="E9A77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1" d="100"/>
          <a:sy n="91" d="100"/>
        </p:scale>
        <p:origin x="-92" y="-168"/>
      </p:cViewPr>
      <p:guideLst>
        <p:guide orient="horz" pos="2160"/>
        <p:guide pos="3840"/>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microsoft.com/office/2011/relationships/chartColorStyle" Target="colors1.xml"/><Relationship Id="rId2" Type="http://schemas.openxmlformats.org/officeDocument/2006/relationships/oleObject" Target="file:///E:\2020&#24180;\05_&#20020;&#26102;&#24037;&#20316;\01_2019&#20896;&#29366;&#30149;&#27602;&#30149;&#20107;&#20214;\07_&#23545;&#22806;&#20132;&#27969;\0&#30123;&#24773;&#36827;&#23637;&#20013;&#38388;&#22270;&#34920;.xlsx" TargetMode="External"/><Relationship Id="rId1" Type="http://schemas.openxmlformats.org/officeDocument/2006/relationships/themeOverride" Target="../theme/themeOverride5.xml"/><Relationship Id="rId4"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lang="zh-CN" sz="1680" b="0" i="0" u="none" strike="noStrike" baseline="0">
                <a:solidFill>
                  <a:sysClr val="windowText" lastClr="000000"/>
                </a:solidFill>
                <a:latin typeface="微软雅黑" panose="020B0503020204020204" pitchFamily="34" charset="-122"/>
                <a:ea typeface="微软雅黑" panose="020B0503020204020204" pitchFamily="34" charset="-122"/>
                <a:cs typeface="+mn-cs"/>
              </a:defRPr>
            </a:pPr>
            <a:r>
              <a:rPr lang="zh-CN" dirty="0">
                <a:latin typeface="微软雅黑" panose="020B0503020204020204" pitchFamily="34" charset="-122"/>
                <a:ea typeface="微软雅黑" panose="020B0503020204020204" pitchFamily="34" charset="-122"/>
              </a:rPr>
              <a:t>轻</a:t>
            </a:r>
            <a:r>
              <a:rPr lang="zh-CN" altLang="en-US" dirty="0">
                <a:latin typeface="微软雅黑" panose="020B0503020204020204" pitchFamily="34" charset="-122"/>
                <a:ea typeface="微软雅黑" panose="020B0503020204020204" pitchFamily="34" charset="-122"/>
              </a:rPr>
              <a:t>中度感染</a:t>
            </a:r>
            <a:r>
              <a:rPr lang="zh-CN" dirty="0">
                <a:latin typeface="微软雅黑" panose="020B0503020204020204" pitchFamily="34" charset="-122"/>
                <a:ea typeface="微软雅黑" panose="020B0503020204020204" pitchFamily="34" charset="-122"/>
              </a:rPr>
              <a:t>的常见症状</a:t>
            </a:r>
          </a:p>
        </c:rich>
      </c:tx>
      <c:layout/>
      <c:overlay val="0"/>
      <c:spPr>
        <a:noFill/>
        <a:ln>
          <a:noFill/>
        </a:ln>
        <a:effectLst/>
      </c:spPr>
    </c:title>
    <c:autoTitleDeleted val="0"/>
    <c:plotArea>
      <c:layout>
        <c:manualLayout>
          <c:layoutTarget val="inner"/>
          <c:xMode val="edge"/>
          <c:yMode val="edge"/>
          <c:x val="0.119344925634296"/>
          <c:y val="0.23200042189086212"/>
          <c:w val="0.83964641753437164"/>
          <c:h val="0.41683709041105654"/>
        </c:manualLayout>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lang="zh-CN" sz="1400" b="0" i="0" u="none" strike="noStrike" baseline="0">
                    <a:solidFill>
                      <a:sysClr val="windowText" lastClr="000000"/>
                    </a:solidFill>
                    <a:latin typeface="+mn-lt"/>
                    <a:ea typeface="+mn-ea"/>
                    <a:cs typeface="+mn-cs"/>
                  </a:defRPr>
                </a:pPr>
                <a:endParaRPr lang="zh-CN"/>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'轻症病例症状 (2020-12)'!$A$1:$A$9</c:f>
              <c:strCache>
                <c:ptCount val="9"/>
                <c:pt idx="0">
                  <c:v>头痛</c:v>
                </c:pt>
                <c:pt idx="1">
                  <c:v>嗅觉丧失</c:v>
                </c:pt>
                <c:pt idx="2">
                  <c:v>鼻塞</c:v>
                </c:pt>
                <c:pt idx="3">
                  <c:v>乏力</c:v>
                </c:pt>
                <c:pt idx="4">
                  <c:v>咳嗽</c:v>
                </c:pt>
                <c:pt idx="5">
                  <c:v>肌痛</c:v>
                </c:pt>
                <c:pt idx="6">
                  <c:v>味觉尚失</c:v>
                </c:pt>
                <c:pt idx="7">
                  <c:v>咽痛</c:v>
                </c:pt>
                <c:pt idx="8">
                  <c:v>发热</c:v>
                </c:pt>
              </c:strCache>
            </c:strRef>
          </c:cat>
          <c:val>
            <c:numRef>
              <c:f>'轻症病例症状 (2020-12)'!$B$1:$B$9</c:f>
              <c:numCache>
                <c:formatCode>0.0%</c:formatCode>
                <c:ptCount val="9"/>
                <c:pt idx="0">
                  <c:v>0.70299999999999996</c:v>
                </c:pt>
                <c:pt idx="1">
                  <c:v>0.70199999999999996</c:v>
                </c:pt>
                <c:pt idx="2">
                  <c:v>0.67800000000000005</c:v>
                </c:pt>
                <c:pt idx="3">
                  <c:v>0.63300000000000001</c:v>
                </c:pt>
                <c:pt idx="4">
                  <c:v>0.63200000000000001</c:v>
                </c:pt>
                <c:pt idx="5">
                  <c:v>0.625</c:v>
                </c:pt>
                <c:pt idx="6">
                  <c:v>0.54</c:v>
                </c:pt>
                <c:pt idx="7">
                  <c:v>0.52900000000000003</c:v>
                </c:pt>
                <c:pt idx="8">
                  <c:v>0.45</c:v>
                </c:pt>
              </c:numCache>
            </c:numRef>
          </c:val>
          <c:extLst xmlns:c16r2="http://schemas.microsoft.com/office/drawing/2015/06/chart">
            <c:ext xmlns:c16="http://schemas.microsoft.com/office/drawing/2014/chart" uri="{C3380CC4-5D6E-409C-BE32-E72D297353CC}">
              <c16:uniqueId val="{00000000-4664-412A-80AA-5D5149630BAD}"/>
            </c:ext>
          </c:extLst>
        </c:ser>
        <c:dLbls>
          <c:showLegendKey val="0"/>
          <c:showVal val="0"/>
          <c:showCatName val="0"/>
          <c:showSerName val="0"/>
          <c:showPercent val="0"/>
          <c:showBubbleSize val="0"/>
        </c:dLbls>
        <c:gapWidth val="26"/>
        <c:axId val="161987584"/>
        <c:axId val="197823872"/>
      </c:barChart>
      <c:catAx>
        <c:axId val="161987584"/>
        <c:scaling>
          <c:orientation val="minMax"/>
        </c:scaling>
        <c:delete val="0"/>
        <c:axPos val="b"/>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lang="zh-CN" sz="1400" b="0" i="0" u="none" strike="noStrike" baseline="0">
                <a:solidFill>
                  <a:sysClr val="windowText" lastClr="000000"/>
                </a:solidFill>
                <a:latin typeface="+mn-lt"/>
                <a:ea typeface="+mn-ea"/>
                <a:cs typeface="+mn-cs"/>
              </a:defRPr>
            </a:pPr>
            <a:endParaRPr lang="zh-CN"/>
          </a:p>
        </c:txPr>
        <c:crossAx val="197823872"/>
        <c:crosses val="autoZero"/>
        <c:auto val="1"/>
        <c:lblAlgn val="ctr"/>
        <c:lblOffset val="100"/>
        <c:noMultiLvlLbl val="0"/>
      </c:catAx>
      <c:valAx>
        <c:axId val="197823872"/>
        <c:scaling>
          <c:orientation val="minMax"/>
        </c:scaling>
        <c:delete val="0"/>
        <c:axPos val="l"/>
        <c:majorGridlines>
          <c:spPr>
            <a:ln w="9525" cap="flat" cmpd="sng" algn="ctr">
              <a:noFill/>
              <a:round/>
            </a:ln>
            <a:effectLst/>
          </c:spPr>
        </c:majorGridlines>
        <c:numFmt formatCode="0.0%" sourceLinked="1"/>
        <c:majorTickMark val="out"/>
        <c:minorTickMark val="none"/>
        <c:tickLblPos val="nextTo"/>
        <c:spPr>
          <a:noFill/>
          <a:ln>
            <a:solidFill>
              <a:schemeClr val="tx1"/>
            </a:solidFill>
          </a:ln>
          <a:effectLst/>
        </c:spPr>
        <c:txPr>
          <a:bodyPr rot="-60000000" spcFirstLastPara="1" vertOverflow="ellipsis" vert="horz" wrap="square" anchor="ctr" anchorCtr="1"/>
          <a:lstStyle/>
          <a:p>
            <a:pPr>
              <a:defRPr lang="zh-CN" sz="1400" b="0" i="0" u="none" strike="noStrike" baseline="0">
                <a:solidFill>
                  <a:sysClr val="windowText" lastClr="000000"/>
                </a:solidFill>
                <a:latin typeface="+mn-lt"/>
                <a:ea typeface="+mn-ea"/>
                <a:cs typeface="+mn-cs"/>
              </a:defRPr>
            </a:pPr>
            <a:endParaRPr lang="zh-CN"/>
          </a:p>
        </c:txPr>
        <c:crossAx val="161987584"/>
        <c:crosses val="autoZero"/>
        <c:crossBetween val="between"/>
        <c:majorUnit val="0.2"/>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lang="zh-CN" sz="1400">
          <a:solidFill>
            <a:sysClr val="windowText" lastClr="000000"/>
          </a:solidFill>
        </a:defRPr>
      </a:pPr>
      <a:endParaRPr lang="zh-CN"/>
    </a:p>
  </c:txPr>
  <c:externalData r:id="rId2">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66">
  <cs:axisTitle>
    <cs:lnRef idx="0"/>
    <cs:fillRef idx="0"/>
    <cs:effectRef idx="0"/>
    <cs:fontRef idx="minor">
      <a:schemeClr val="tx1">
        <a:lumMod val="65000"/>
        <a:lumOff val="35000"/>
      </a:schemeClr>
    </cs:fontRef>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cs:chartArea>
  <cs:dataLabel>
    <cs:lnRef idx="0"/>
    <cs:fillRef idx="0"/>
    <cs:effectRef idx="0"/>
    <cs:fontRef idx="minor">
      <a:schemeClr val="tx1">
        <a:lumMod val="65000"/>
        <a:lumOff val="35000"/>
      </a:schemeClr>
    </cs:fontRef>
    <cs:defRPr sz="9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cs:valueAxis>
  <cs:wall>
    <cs:lnRef idx="0"/>
    <cs:fillRef idx="0"/>
    <cs:effectRef idx="0"/>
    <cs:fontRef idx="minor">
      <a:schemeClr val="tx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5755FC0-51CA-4ABE-A8C8-1D19F3BE794A}" type="datetimeFigureOut">
              <a:rPr lang="zh-CN" altLang="en-US" smtClean="0"/>
              <a:pPr/>
              <a:t>2022/3/13</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FA6A1F0-A69F-4122-9891-F8ABD2AD3E61}" type="slidenum">
              <a:rPr lang="zh-CN" altLang="en-US" smtClean="0"/>
              <a:pPr/>
              <a:t>‹#›</a:t>
            </a:fld>
            <a:endParaRPr lang="zh-CN" altLang="en-US"/>
          </a:p>
        </p:txBody>
      </p:sp>
    </p:spTree>
    <p:extLst>
      <p:ext uri="{BB962C8B-B14F-4D97-AF65-F5344CB8AC3E}">
        <p14:creationId xmlns:p14="http://schemas.microsoft.com/office/powerpoint/2010/main" val="14760346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4685D797-7D0B-4550-B167-BEC4B20EE0C2}"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宋体" panose="02010600030101010101" pitchFamily="2" charset="-122"/>
                <a:cs typeface="+mn-cs"/>
              </a:rPr>
              <a:pPr marL="0" marR="0" lvl="0" indent="0" algn="r" defTabSz="914400" rtl="0" eaLnBrk="0" fontAlgn="base" latinLnBrk="0" hangingPunct="0">
                <a:lnSpc>
                  <a:spcPct val="100000"/>
                </a:lnSpc>
                <a:spcBef>
                  <a:spcPct val="0"/>
                </a:spcBef>
                <a:spcAft>
                  <a:spcPct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26EE0E49-9799-4C51-8894-52C257396C04}" type="datetimeFigureOut">
              <a:rPr lang="zh-CN" altLang="en-US" smtClean="0"/>
              <a:pPr/>
              <a:t>2022/3/13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7D40792-8AA6-47E9-98EC-3CF1379D8E17}" type="slidenum">
              <a:rPr lang="zh-CN" altLang="en-US" smtClean="0"/>
              <a:pPr/>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26EE0E49-9799-4C51-8894-52C257396C04}" type="datetimeFigureOut">
              <a:rPr lang="zh-CN" altLang="en-US" smtClean="0"/>
              <a:pPr/>
              <a:t>2022/3/13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7D40792-8AA6-47E9-98EC-3CF1379D8E17}" type="slidenum">
              <a:rPr lang="zh-CN" altLang="en-US" smtClean="0"/>
              <a:pPr/>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26EE0E49-9799-4C51-8894-52C257396C04}" type="datetimeFigureOut">
              <a:rPr lang="zh-CN" altLang="en-US" smtClean="0"/>
              <a:pPr/>
              <a:t>2022/3/13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7D40792-8AA6-47E9-98EC-3CF1379D8E17}" type="slidenum">
              <a:rPr lang="zh-CN" altLang="en-US" smtClean="0"/>
              <a:pPr/>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标题幻灯片">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26EE0E49-9799-4C51-8894-52C257396C04}" type="datetimeFigureOut">
              <a:rPr lang="zh-CN" altLang="en-US" smtClean="0"/>
              <a:pPr/>
              <a:t>2022/3/13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7D40792-8AA6-47E9-98EC-3CF1379D8E17}" type="slidenum">
              <a:rPr lang="zh-CN" altLang="en-US" smtClean="0"/>
              <a:pPr/>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26EE0E49-9799-4C51-8894-52C257396C04}" type="datetimeFigureOut">
              <a:rPr lang="zh-CN" altLang="en-US" smtClean="0"/>
              <a:pPr/>
              <a:t>2022/3/13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7D40792-8AA6-47E9-98EC-3CF1379D8E17}" type="slidenum">
              <a:rPr lang="zh-CN" altLang="en-US" smtClean="0"/>
              <a:pPr/>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p:cNvSpPr>
            <a:spLocks noGrp="1"/>
          </p:cNvSpPr>
          <p:nvPr>
            <p:ph type="dt" sz="half" idx="10"/>
          </p:nvPr>
        </p:nvSpPr>
        <p:spPr/>
        <p:txBody>
          <a:bodyPr/>
          <a:lstStyle/>
          <a:p>
            <a:fld id="{26EE0E49-9799-4C51-8894-52C257396C04}" type="datetimeFigureOut">
              <a:rPr lang="zh-CN" altLang="en-US" smtClean="0"/>
              <a:pPr/>
              <a:t>2022/3/13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C7D40792-8AA6-47E9-98EC-3CF1379D8E17}" type="slidenum">
              <a:rPr lang="zh-CN" altLang="en-US" smtClean="0"/>
              <a:pPr/>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p:cNvSpPr>
            <a:spLocks noGrp="1"/>
          </p:cNvSpPr>
          <p:nvPr>
            <p:ph type="dt" sz="half" idx="10"/>
          </p:nvPr>
        </p:nvSpPr>
        <p:spPr/>
        <p:txBody>
          <a:bodyPr/>
          <a:lstStyle/>
          <a:p>
            <a:fld id="{26EE0E49-9799-4C51-8894-52C257396C04}" type="datetimeFigureOut">
              <a:rPr lang="zh-CN" altLang="en-US" smtClean="0"/>
              <a:pPr/>
              <a:t>2022/3/13</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C7D40792-8AA6-47E9-98EC-3CF1379D8E17}" type="slidenum">
              <a:rPr lang="zh-CN" altLang="en-US" smtClean="0"/>
              <a:pPr/>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26EE0E49-9799-4C51-8894-52C257396C04}" type="datetimeFigureOut">
              <a:rPr lang="zh-CN" altLang="en-US" smtClean="0"/>
              <a:pPr/>
              <a:t>2022/3/13</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C7D40792-8AA6-47E9-98EC-3CF1379D8E17}" type="slidenum">
              <a:rPr lang="zh-CN" altLang="en-US" smtClean="0"/>
              <a:pPr/>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26EE0E49-9799-4C51-8894-52C257396C04}" type="datetimeFigureOut">
              <a:rPr lang="zh-CN" altLang="en-US" smtClean="0"/>
              <a:pPr/>
              <a:t>2022/3/13</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C7D40792-8AA6-47E9-98EC-3CF1379D8E17}" type="slidenum">
              <a:rPr lang="zh-CN" altLang="en-US" smtClean="0"/>
              <a:pPr/>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26EE0E49-9799-4C51-8894-52C257396C04}" type="datetimeFigureOut">
              <a:rPr lang="zh-CN" altLang="en-US" smtClean="0"/>
              <a:pPr/>
              <a:t>2022/3/13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C7D40792-8AA6-47E9-98EC-3CF1379D8E17}" type="slidenum">
              <a:rPr lang="zh-CN" altLang="en-US" smtClean="0"/>
              <a:pPr/>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26EE0E49-9799-4C51-8894-52C257396C04}" type="datetimeFigureOut">
              <a:rPr lang="zh-CN" altLang="en-US" smtClean="0"/>
              <a:pPr/>
              <a:t>2022/3/13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C7D40792-8AA6-47E9-98EC-3CF1379D8E17}" type="slidenum">
              <a:rPr lang="zh-CN" altLang="en-US" smtClean="0"/>
              <a:pPr/>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6EE0E49-9799-4C51-8894-52C257396C04}" type="datetimeFigureOut">
              <a:rPr lang="zh-CN" altLang="en-US" smtClean="0"/>
              <a:pPr/>
              <a:t>2022/3/13</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7D40792-8AA6-47E9-98EC-3CF1379D8E17}"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hemeOverride" Target="../theme/themeOverr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9.png"/><Relationship Id="rId7" Type="http://schemas.openxmlformats.org/officeDocument/2006/relationships/image" Target="../media/image13.jpeg"/><Relationship Id="rId2" Type="http://schemas.openxmlformats.org/officeDocument/2006/relationships/image" Target="../media/image8.jpeg"/><Relationship Id="rId1" Type="http://schemas.openxmlformats.org/officeDocument/2006/relationships/slideLayout" Target="../slideLayouts/slideLayout7.xml"/><Relationship Id="rId6" Type="http://schemas.openxmlformats.org/officeDocument/2006/relationships/image" Target="../media/image12.jpeg"/><Relationship Id="rId11" Type="http://schemas.openxmlformats.org/officeDocument/2006/relationships/image" Target="../media/image17.jpeg"/><Relationship Id="rId5" Type="http://schemas.openxmlformats.org/officeDocument/2006/relationships/image" Target="../media/image11.jpeg"/><Relationship Id="rId10" Type="http://schemas.openxmlformats.org/officeDocument/2006/relationships/image" Target="../media/image16.jpeg"/><Relationship Id="rId4" Type="http://schemas.openxmlformats.org/officeDocument/2006/relationships/image" Target="../media/image10.jpeg"/><Relationship Id="rId9" Type="http://schemas.openxmlformats.org/officeDocument/2006/relationships/image" Target="../media/image1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hemeOverride" Target="../theme/themeOverr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hemeOverride" Target="../theme/themeOverride3.xml"/></Relationships>
</file>

<file path=ppt/slides/_rels/slide30.xml.rels><?xml version="1.0" encoding="UTF-8" standalone="yes"?>
<Relationships xmlns="http://schemas.openxmlformats.org/package/2006/relationships"><Relationship Id="rId8" Type="http://schemas.openxmlformats.org/officeDocument/2006/relationships/image" Target="../media/image25.png"/><Relationship Id="rId3" Type="http://schemas.microsoft.com/office/2007/relationships/hdphoto" Target="../media/hdphoto2.wdp"/><Relationship Id="rId7" Type="http://schemas.microsoft.com/office/2007/relationships/hdphoto" Target="../media/hdphoto4.wdp"/><Relationship Id="rId2"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image" Target="../media/image24.png"/><Relationship Id="rId11" Type="http://schemas.microsoft.com/office/2007/relationships/hdphoto" Target="../media/hdphoto6.wdp"/><Relationship Id="rId5" Type="http://schemas.microsoft.com/office/2007/relationships/hdphoto" Target="../media/hdphoto3.wdp"/><Relationship Id="rId10" Type="http://schemas.openxmlformats.org/officeDocument/2006/relationships/image" Target="../media/image26.png"/><Relationship Id="rId4" Type="http://schemas.openxmlformats.org/officeDocument/2006/relationships/image" Target="../media/image23.png"/><Relationship Id="rId9" Type="http://schemas.microsoft.com/office/2007/relationships/hdphoto" Target="../media/hdphoto5.wdp"/></Relationships>
</file>

<file path=ppt/slides/_rels/slide3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7.xml"/><Relationship Id="rId5" Type="http://schemas.openxmlformats.org/officeDocument/2006/relationships/image" Target="../media/image30.jpeg"/><Relationship Id="rId4" Type="http://schemas.openxmlformats.org/officeDocument/2006/relationships/image" Target="../media/image29.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hemeOverride" Target="../theme/themeOverride6.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hemeOverride" Target="../theme/themeOverride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chart" Target="../charts/char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等腰三角形 5"/>
          <p:cNvSpPr/>
          <p:nvPr/>
        </p:nvSpPr>
        <p:spPr>
          <a:xfrm rot="10800000">
            <a:off x="3863926" y="0"/>
            <a:ext cx="8328074" cy="4185138"/>
          </a:xfrm>
          <a:prstGeom prst="triangle">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等腰三角形 4"/>
          <p:cNvSpPr/>
          <p:nvPr/>
        </p:nvSpPr>
        <p:spPr>
          <a:xfrm>
            <a:off x="1" y="2672862"/>
            <a:ext cx="8328074" cy="4185138"/>
          </a:xfrm>
          <a:prstGeom prst="triangle">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圆角 3"/>
          <p:cNvSpPr/>
          <p:nvPr/>
        </p:nvSpPr>
        <p:spPr>
          <a:xfrm>
            <a:off x="393895" y="392134"/>
            <a:ext cx="11404210" cy="6073727"/>
          </a:xfrm>
          <a:prstGeom prst="roundRect">
            <a:avLst>
              <a:gd name="adj" fmla="val 269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框 7"/>
          <p:cNvSpPr txBox="1"/>
          <p:nvPr/>
        </p:nvSpPr>
        <p:spPr>
          <a:xfrm>
            <a:off x="2002812" y="2647236"/>
            <a:ext cx="7744475" cy="1015663"/>
          </a:xfrm>
          <a:prstGeom prst="rect">
            <a:avLst/>
          </a:prstGeom>
          <a:noFill/>
        </p:spPr>
        <p:txBody>
          <a:bodyPr wrap="square" rtlCol="0">
            <a:spAutoFit/>
          </a:bodyPr>
          <a:lstStyle/>
          <a:p>
            <a:pPr algn="ctr"/>
            <a:r>
              <a:rPr lang="zh-CN" altLang="en-US" sz="6000" b="1" dirty="0">
                <a:solidFill>
                  <a:schemeClr val="accent2"/>
                </a:solidFill>
                <a:latin typeface="微软雅黑" panose="020B0503020204020204" pitchFamily="34" charset="-122"/>
                <a:ea typeface="微软雅黑" panose="020B0503020204020204" pitchFamily="34" charset="-122"/>
                <a:cs typeface="Arial" panose="020B0604020202020204" pitchFamily="34" charset="0"/>
              </a:rPr>
              <a:t>学校新冠肺炎防控</a:t>
            </a:r>
            <a:endParaRPr lang="zh-CN" altLang="en-US" sz="6000" b="1" dirty="0">
              <a:latin typeface="微软雅黑" panose="020B0503020204020204" pitchFamily="34" charset="-122"/>
              <a:ea typeface="微软雅黑" panose="020B0503020204020204" pitchFamily="34" charset="-122"/>
              <a:cs typeface="Arial" panose="020B0604020202020204" pitchFamily="34" charset="0"/>
            </a:endParaRPr>
          </a:p>
        </p:txBody>
      </p:sp>
      <p:sp>
        <p:nvSpPr>
          <p:cNvPr id="9" name="文本框 8"/>
          <p:cNvSpPr txBox="1"/>
          <p:nvPr/>
        </p:nvSpPr>
        <p:spPr>
          <a:xfrm>
            <a:off x="1517160" y="3013500"/>
            <a:ext cx="184731" cy="830997"/>
          </a:xfrm>
          <a:prstGeom prst="rect">
            <a:avLst/>
          </a:prstGeom>
          <a:noFill/>
        </p:spPr>
        <p:txBody>
          <a:bodyPr wrap="none" rtlCol="0">
            <a:spAutoFit/>
          </a:bodyPr>
          <a:lstStyle/>
          <a:p>
            <a:endParaRPr lang="zh-CN" altLang="en-US" sz="4800" b="1" dirty="0">
              <a:solidFill>
                <a:schemeClr val="accent2"/>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10" name="等腰三角形 9"/>
          <p:cNvSpPr/>
          <p:nvPr/>
        </p:nvSpPr>
        <p:spPr>
          <a:xfrm rot="10800000">
            <a:off x="7610065" y="778610"/>
            <a:ext cx="3750130" cy="1884567"/>
          </a:xfrm>
          <a:prstGeom prst="triangle">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10"/>
          <p:cNvSpPr txBox="1"/>
          <p:nvPr/>
        </p:nvSpPr>
        <p:spPr>
          <a:xfrm>
            <a:off x="3684615" y="4411488"/>
            <a:ext cx="3754751" cy="1015663"/>
          </a:xfrm>
          <a:prstGeom prst="rect">
            <a:avLst/>
          </a:prstGeom>
          <a:noFill/>
        </p:spPr>
        <p:txBody>
          <a:bodyPr wrap="square" rtlCol="0">
            <a:spAutoFit/>
          </a:bodyPr>
          <a:lstStyle/>
          <a:p>
            <a:pPr algn="ctr">
              <a:lnSpc>
                <a:spcPct val="150000"/>
              </a:lnSpc>
            </a:pPr>
            <a:r>
              <a:rPr lang="zh-CN" altLang="en-US" sz="2000" b="1" dirty="0">
                <a:latin typeface="微软雅黑" panose="020B0503020204020204" pitchFamily="34" charset="-122"/>
                <a:ea typeface="微软雅黑" panose="020B0503020204020204" pitchFamily="34" charset="-122"/>
                <a:cs typeface="Arial" panose="020B0604020202020204" pitchFamily="34" charset="0"/>
              </a:rPr>
              <a:t>山西省疾病预防控制中心</a:t>
            </a:r>
            <a:endParaRPr lang="en-US" altLang="zh-CN" sz="2000" b="1" dirty="0">
              <a:latin typeface="微软雅黑" panose="020B0503020204020204" pitchFamily="34" charset="-122"/>
              <a:ea typeface="微软雅黑" panose="020B0503020204020204" pitchFamily="34" charset="-122"/>
              <a:cs typeface="Arial" panose="020B0604020202020204" pitchFamily="34" charset="0"/>
            </a:endParaRPr>
          </a:p>
          <a:p>
            <a:pPr algn="ctr">
              <a:lnSpc>
                <a:spcPct val="150000"/>
              </a:lnSpc>
            </a:pPr>
            <a:r>
              <a:rPr lang="zh-CN" altLang="en-US" sz="2000" b="1" dirty="0">
                <a:latin typeface="微软雅黑" panose="020B0503020204020204" pitchFamily="34" charset="-122"/>
                <a:ea typeface="微软雅黑" panose="020B0503020204020204" pitchFamily="34" charset="-122"/>
                <a:cs typeface="Arial" panose="020B0604020202020204" pitchFamily="34" charset="0"/>
              </a:rPr>
              <a:t>陈   </a:t>
            </a:r>
            <a:r>
              <a:rPr lang="zh-CN" altLang="en-US" sz="2000" b="1" dirty="0" smtClean="0">
                <a:latin typeface="微软雅黑" panose="020B0503020204020204" pitchFamily="34" charset="-122"/>
                <a:ea typeface="微软雅黑" panose="020B0503020204020204" pitchFamily="34" charset="-122"/>
                <a:cs typeface="Arial" panose="020B0604020202020204" pitchFamily="34" charset="0"/>
              </a:rPr>
              <a:t>靖</a:t>
            </a:r>
            <a:endParaRPr lang="en-US" altLang="zh-CN" sz="2000" b="1" dirty="0">
              <a:latin typeface="微软雅黑" panose="020B0503020204020204" pitchFamily="34" charset="-122"/>
              <a:ea typeface="微软雅黑" panose="020B0503020204020204" pitchFamily="34" charset="-122"/>
              <a:cs typeface="Arial" panose="020B0604020202020204"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矩形 24"/>
          <p:cNvSpPr/>
          <p:nvPr/>
        </p:nvSpPr>
        <p:spPr>
          <a:xfrm>
            <a:off x="0" y="254000"/>
            <a:ext cx="609600" cy="238125"/>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26" name="矩形 25"/>
          <p:cNvSpPr/>
          <p:nvPr/>
        </p:nvSpPr>
        <p:spPr>
          <a:xfrm>
            <a:off x="609600" y="254000"/>
            <a:ext cx="11582400" cy="238125"/>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30" name="矩形 29"/>
          <p:cNvSpPr/>
          <p:nvPr/>
        </p:nvSpPr>
        <p:spPr>
          <a:xfrm>
            <a:off x="11566525" y="6621463"/>
            <a:ext cx="625475" cy="236537"/>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31" name="矩形 30"/>
          <p:cNvSpPr/>
          <p:nvPr/>
        </p:nvSpPr>
        <p:spPr>
          <a:xfrm>
            <a:off x="-1" y="6621463"/>
            <a:ext cx="11566525" cy="236537"/>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35" name="文本框 59"/>
          <p:cNvSpPr txBox="1"/>
          <p:nvPr/>
        </p:nvSpPr>
        <p:spPr>
          <a:xfrm>
            <a:off x="838201" y="1280231"/>
            <a:ext cx="10112022" cy="4524315"/>
          </a:xfrm>
          <a:prstGeom prst="rect">
            <a:avLst/>
          </a:prstGeom>
          <a:noFill/>
        </p:spPr>
        <p:txBody>
          <a:bodyPr wrap="square">
            <a:spAutoFit/>
          </a:bodyPr>
          <a:lstStyle/>
          <a:p>
            <a:pPr eaLnBrk="1" hangingPunct="1">
              <a:lnSpc>
                <a:spcPct val="150000"/>
              </a:lnSpc>
            </a:pPr>
            <a:r>
              <a:rPr lang="zh-CN" altLang="en-US" sz="2400" dirty="0">
                <a:latin typeface="华文中宋" panose="02010600040101010101" pitchFamily="2" charset="-122"/>
                <a:ea typeface="华文中宋" panose="02010600040101010101" pitchFamily="2" charset="-122"/>
                <a:cs typeface="Times New Roman" panose="02020603050405020304" pitchFamily="18" charset="0"/>
              </a:rPr>
              <a:t>对环境和消毒剂的耐受</a:t>
            </a:r>
            <a:endParaRPr lang="en-US" altLang="zh-CN" sz="2400" dirty="0">
              <a:latin typeface="华文中宋" panose="02010600040101010101" pitchFamily="2" charset="-122"/>
              <a:ea typeface="华文中宋" panose="02010600040101010101" pitchFamily="2" charset="-122"/>
              <a:cs typeface="Times New Roman" panose="02020603050405020304" pitchFamily="18" charset="0"/>
            </a:endParaRPr>
          </a:p>
          <a:p>
            <a:pPr marL="342900" indent="-342900" eaLnBrk="1" hangingPunct="1">
              <a:lnSpc>
                <a:spcPct val="150000"/>
              </a:lnSpc>
              <a:buFont typeface="Wingdings" panose="05000000000000000000" pitchFamily="2" charset="2"/>
              <a:buChar char="u"/>
            </a:pPr>
            <a:r>
              <a:rPr lang="zh-CN" altLang="en-US" sz="2400" dirty="0">
                <a:latin typeface="华文中宋" panose="02010600040101010101" pitchFamily="2" charset="-122"/>
                <a:ea typeface="华文中宋" panose="02010600040101010101" pitchFamily="2" charset="-122"/>
                <a:cs typeface="Times New Roman" panose="02020603050405020304" pitchFamily="18" charset="0"/>
              </a:rPr>
              <a:t>低温、低湿有利于新冠病毒的生存，高温、高湿的环境不利于新冠病毒存活。</a:t>
            </a:r>
            <a:endParaRPr lang="en-US" altLang="zh-CN" sz="2400" dirty="0">
              <a:latin typeface="华文中宋" panose="02010600040101010101" pitchFamily="2" charset="-122"/>
              <a:ea typeface="华文中宋" panose="02010600040101010101" pitchFamily="2" charset="-122"/>
              <a:cs typeface="Times New Roman" panose="02020603050405020304" pitchFamily="18" charset="0"/>
            </a:endParaRPr>
          </a:p>
          <a:p>
            <a:pPr eaLnBrk="1" hangingPunct="1">
              <a:lnSpc>
                <a:spcPct val="150000"/>
              </a:lnSpc>
            </a:pPr>
            <a:r>
              <a:rPr lang="zh-CN" altLang="en-US" sz="2400" dirty="0">
                <a:latin typeface="华文中宋" panose="02010600040101010101" pitchFamily="2" charset="-122"/>
                <a:ea typeface="华文中宋" panose="02010600040101010101" pitchFamily="2" charset="-122"/>
                <a:cs typeface="Times New Roman" panose="02020603050405020304" pitchFamily="18" charset="0"/>
              </a:rPr>
              <a:t>   在</a:t>
            </a:r>
            <a:r>
              <a:rPr lang="en-US" altLang="zh-CN" sz="2400" dirty="0">
                <a:latin typeface="华文中宋" panose="02010600040101010101" pitchFamily="2" charset="-122"/>
                <a:ea typeface="华文中宋" panose="02010600040101010101" pitchFamily="2" charset="-122"/>
                <a:cs typeface="Times New Roman" panose="02020603050405020304" pitchFamily="18" charset="0"/>
              </a:rPr>
              <a:t>4</a:t>
            </a:r>
            <a:r>
              <a:rPr lang="zh-CN" altLang="en-US" sz="2400" dirty="0">
                <a:latin typeface="华文中宋" panose="02010600040101010101" pitchFamily="2" charset="-122"/>
                <a:ea typeface="华文中宋" panose="02010600040101010101" pitchFamily="2" charset="-122"/>
                <a:cs typeface="Times New Roman" panose="02020603050405020304" pitchFamily="18" charset="0"/>
              </a:rPr>
              <a:t>、</a:t>
            </a:r>
            <a:r>
              <a:rPr lang="en-US" altLang="zh-CN" sz="2400" dirty="0">
                <a:latin typeface="华文中宋" panose="02010600040101010101" pitchFamily="2" charset="-122"/>
                <a:ea typeface="华文中宋" panose="02010600040101010101" pitchFamily="2" charset="-122"/>
                <a:cs typeface="Times New Roman" panose="02020603050405020304" pitchFamily="18" charset="0"/>
              </a:rPr>
              <a:t>20</a:t>
            </a:r>
            <a:r>
              <a:rPr lang="zh-CN" altLang="en-US" sz="2400" dirty="0">
                <a:latin typeface="华文中宋" panose="02010600040101010101" pitchFamily="2" charset="-122"/>
                <a:ea typeface="华文中宋" panose="02010600040101010101" pitchFamily="2" charset="-122"/>
                <a:cs typeface="Times New Roman" panose="02020603050405020304" pitchFamily="18" charset="0"/>
              </a:rPr>
              <a:t>、</a:t>
            </a:r>
            <a:r>
              <a:rPr lang="en-US" altLang="zh-CN" sz="2400" dirty="0">
                <a:latin typeface="华文中宋" panose="02010600040101010101" pitchFamily="2" charset="-122"/>
                <a:ea typeface="华文中宋" panose="02010600040101010101" pitchFamily="2" charset="-122"/>
                <a:cs typeface="Times New Roman" panose="02020603050405020304" pitchFamily="18" charset="0"/>
              </a:rPr>
              <a:t>37℃</a:t>
            </a:r>
            <a:r>
              <a:rPr lang="zh-CN" altLang="en-US" sz="2400" dirty="0">
                <a:latin typeface="华文中宋" panose="02010600040101010101" pitchFamily="2" charset="-122"/>
                <a:ea typeface="华文中宋" panose="02010600040101010101" pitchFamily="2" charset="-122"/>
                <a:cs typeface="Times New Roman" panose="02020603050405020304" pitchFamily="18" charset="0"/>
              </a:rPr>
              <a:t>下至少能够保持稳定</a:t>
            </a:r>
            <a:r>
              <a:rPr lang="en-US" altLang="zh-CN" sz="2400" dirty="0">
                <a:latin typeface="华文中宋" panose="02010600040101010101" pitchFamily="2" charset="-122"/>
                <a:ea typeface="华文中宋" panose="02010600040101010101" pitchFamily="2" charset="-122"/>
                <a:cs typeface="Times New Roman" panose="02020603050405020304" pitchFamily="18" charset="0"/>
              </a:rPr>
              <a:t>2</a:t>
            </a:r>
            <a:r>
              <a:rPr lang="zh-CN" altLang="en-US" sz="2400" dirty="0">
                <a:latin typeface="华文中宋" panose="02010600040101010101" pitchFamily="2" charset="-122"/>
                <a:ea typeface="华文中宋" panose="02010600040101010101" pitchFamily="2" charset="-122"/>
                <a:cs typeface="Times New Roman" panose="02020603050405020304" pitchFamily="18" charset="0"/>
              </a:rPr>
              <a:t>小时，且细胞内感染能力无明显变化。</a:t>
            </a:r>
            <a:endParaRPr lang="en-US" altLang="zh-CN" sz="2400" dirty="0">
              <a:latin typeface="华文中宋" panose="02010600040101010101" pitchFamily="2" charset="-122"/>
              <a:ea typeface="华文中宋" panose="02010600040101010101" pitchFamily="2" charset="-122"/>
              <a:cs typeface="Times New Roman" panose="02020603050405020304" pitchFamily="18" charset="0"/>
            </a:endParaRPr>
          </a:p>
          <a:p>
            <a:pPr marL="342900" indent="-342900" eaLnBrk="1" hangingPunct="1">
              <a:lnSpc>
                <a:spcPct val="150000"/>
              </a:lnSpc>
              <a:buFont typeface="Wingdings" panose="05000000000000000000" pitchFamily="2" charset="2"/>
              <a:buChar char="u"/>
            </a:pPr>
            <a:r>
              <a:rPr lang="zh-CN" altLang="en-US" sz="2400" dirty="0">
                <a:latin typeface="华文中宋" panose="02010600040101010101" pitchFamily="2" charset="-122"/>
                <a:ea typeface="华文中宋" panose="02010600040101010101" pitchFamily="2" charset="-122"/>
                <a:cs typeface="Times New Roman" panose="02020603050405020304" pitchFamily="18" charset="0"/>
              </a:rPr>
              <a:t>对紫外线和敏感，</a:t>
            </a:r>
            <a:r>
              <a:rPr lang="en-US" altLang="zh-CN" sz="2400" dirty="0">
                <a:latin typeface="华文中宋" panose="02010600040101010101" pitchFamily="2" charset="-122"/>
                <a:ea typeface="华文中宋" panose="02010600040101010101" pitchFamily="2" charset="-122"/>
                <a:cs typeface="Times New Roman" panose="02020603050405020304" pitchFamily="18" charset="0"/>
              </a:rPr>
              <a:t>56 ℃30</a:t>
            </a:r>
            <a:r>
              <a:rPr lang="zh-CN" altLang="en-US" sz="2400" dirty="0">
                <a:latin typeface="华文中宋" panose="02010600040101010101" pitchFamily="2" charset="-122"/>
                <a:ea typeface="华文中宋" panose="02010600040101010101" pitchFamily="2" charset="-122"/>
                <a:cs typeface="Times New Roman" panose="02020603050405020304" pitchFamily="18" charset="0"/>
              </a:rPr>
              <a:t>分钟、乙醚、</a:t>
            </a:r>
            <a:r>
              <a:rPr lang="en-US" altLang="zh-CN" sz="2400" dirty="0">
                <a:latin typeface="华文中宋" panose="02010600040101010101" pitchFamily="2" charset="-122"/>
                <a:ea typeface="华文中宋" panose="02010600040101010101" pitchFamily="2" charset="-122"/>
                <a:cs typeface="Times New Roman" panose="02020603050405020304" pitchFamily="18" charset="0"/>
              </a:rPr>
              <a:t>75%</a:t>
            </a:r>
            <a:r>
              <a:rPr lang="zh-CN" altLang="en-US" sz="2400" dirty="0">
                <a:latin typeface="华文中宋" panose="02010600040101010101" pitchFamily="2" charset="-122"/>
                <a:ea typeface="华文中宋" panose="02010600040101010101" pitchFamily="2" charset="-122"/>
                <a:cs typeface="Times New Roman" panose="02020603050405020304" pitchFamily="18" charset="0"/>
              </a:rPr>
              <a:t>乙醇、含氯消毒剂、过氧乙酸和氯仿等脂溶剂均可有效灭活病毒，氯已定不能</a:t>
            </a:r>
            <a:r>
              <a:rPr lang="zh-CN" altLang="en-US" sz="2400" dirty="0" smtClean="0">
                <a:latin typeface="华文中宋" panose="02010600040101010101" pitchFamily="2" charset="-122"/>
                <a:ea typeface="华文中宋" panose="02010600040101010101" pitchFamily="2" charset="-122"/>
                <a:cs typeface="Times New Roman" panose="02020603050405020304" pitchFamily="18" charset="0"/>
              </a:rPr>
              <a:t>有效灭活病毒</a:t>
            </a:r>
            <a:endParaRPr lang="en-US" altLang="zh-CN" sz="2400" dirty="0">
              <a:latin typeface="华文中宋" panose="02010600040101010101" pitchFamily="2" charset="-122"/>
              <a:ea typeface="华文中宋" panose="02010600040101010101" pitchFamily="2" charset="-122"/>
              <a:cs typeface="Times New Roman" panose="02020603050405020304" pitchFamily="18" charset="0"/>
            </a:endParaRPr>
          </a:p>
          <a:p>
            <a:pPr eaLnBrk="1" hangingPunct="1">
              <a:lnSpc>
                <a:spcPct val="150000"/>
              </a:lnSpc>
            </a:pPr>
            <a:r>
              <a:rPr lang="zh-CN" altLang="en-US" sz="2400" b="1" dirty="0">
                <a:solidFill>
                  <a:srgbClr val="7030A0"/>
                </a:solidFill>
                <a:latin typeface="华文中宋" panose="02010600040101010101" pitchFamily="2" charset="-122"/>
                <a:ea typeface="华文中宋" panose="02010600040101010101" pitchFamily="2" charset="-122"/>
                <a:cs typeface="Times New Roman" panose="02020603050405020304" pitchFamily="18" charset="0"/>
              </a:rPr>
              <a:t>目前有疫苗，暂无特异性治疗药物</a:t>
            </a:r>
            <a:endParaRPr lang="en-US" altLang="zh-CN" sz="2400" b="1" dirty="0">
              <a:solidFill>
                <a:srgbClr val="7030A0"/>
              </a:solidFill>
              <a:latin typeface="华文中宋" panose="02010600040101010101" pitchFamily="2" charset="-122"/>
              <a:ea typeface="华文中宋" panose="02010600040101010101" pitchFamily="2" charset="-122"/>
              <a:cs typeface="Times New Roman" panose="02020603050405020304" pitchFamily="18" charset="0"/>
            </a:endParaRPr>
          </a:p>
        </p:txBody>
      </p:sp>
      <p:sp>
        <p:nvSpPr>
          <p:cNvPr id="7" name="标题 1">
            <a:extLst>
              <a:ext uri="{FF2B5EF4-FFF2-40B4-BE49-F238E27FC236}">
                <a16:creationId xmlns="" xmlns:a16="http://schemas.microsoft.com/office/drawing/2014/main" id="{D1112556-84C0-47D5-8CB4-77A24F6AA2DD}"/>
              </a:ext>
            </a:extLst>
          </p:cNvPr>
          <p:cNvSpPr txBox="1">
            <a:spLocks/>
          </p:cNvSpPr>
          <p:nvPr/>
        </p:nvSpPr>
        <p:spPr>
          <a:xfrm>
            <a:off x="838200" y="878658"/>
            <a:ext cx="10515600" cy="391177"/>
          </a:xfrm>
          <a:prstGeom prst="rect">
            <a:avLst/>
          </a:prstGeom>
        </p:spPr>
        <p:txBody>
          <a:bodyPr>
            <a:normAutofit fontScale="8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3200" dirty="0">
                <a:solidFill>
                  <a:schemeClr val="accent1">
                    <a:lumMod val="75000"/>
                  </a:schemeClr>
                </a:solidFill>
                <a:latin typeface="华文中宋" panose="02010600040101010101" pitchFamily="2" charset="-122"/>
                <a:ea typeface="华文中宋" panose="02010600040101010101" pitchFamily="2" charset="-122"/>
              </a:rPr>
              <a:t>疾病认识（四）</a:t>
            </a:r>
          </a:p>
        </p:txBody>
      </p:sp>
    </p:spTree>
    <p:extLst>
      <p:ext uri="{BB962C8B-B14F-4D97-AF65-F5344CB8AC3E}">
        <p14:creationId xmlns:p14="http://schemas.microsoft.com/office/powerpoint/2010/main" val="342878442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wipe(right)">
                                      <p:cBhvr>
                                        <p:cTn id="10" dur="500"/>
                                        <p:tgtEl>
                                          <p:spTgt spid="26"/>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31"/>
                                        </p:tgtEl>
                                        <p:attrNameLst>
                                          <p:attrName>style.visibility</p:attrName>
                                        </p:attrNameLst>
                                      </p:cBhvr>
                                      <p:to>
                                        <p:strVal val="visible"/>
                                      </p:to>
                                    </p:set>
                                    <p:animEffect transition="in" filter="wipe(left)">
                                      <p:cBhvr>
                                        <p:cTn id="13" dur="500"/>
                                        <p:tgtEl>
                                          <p:spTgt spid="31"/>
                                        </p:tgtEl>
                                      </p:cBhvr>
                                    </p:animEffect>
                                  </p:childTnLst>
                                </p:cTn>
                              </p:par>
                              <p:par>
                                <p:cTn id="14" presetID="22" presetClass="entr" presetSubtype="2" fill="hold" grpId="0" nodeType="withEffect">
                                  <p:stCondLst>
                                    <p:cond delay="0"/>
                                  </p:stCondLst>
                                  <p:childTnLst>
                                    <p:set>
                                      <p:cBhvr>
                                        <p:cTn id="15" dur="1" fill="hold">
                                          <p:stCondLst>
                                            <p:cond delay="0"/>
                                          </p:stCondLst>
                                        </p:cTn>
                                        <p:tgtEl>
                                          <p:spTgt spid="30"/>
                                        </p:tgtEl>
                                        <p:attrNameLst>
                                          <p:attrName>style.visibility</p:attrName>
                                        </p:attrNameLst>
                                      </p:cBhvr>
                                      <p:to>
                                        <p:strVal val="visible"/>
                                      </p:to>
                                    </p:set>
                                    <p:animEffect transition="in" filter="wipe(right)">
                                      <p:cBhvr>
                                        <p:cTn id="16" dur="500"/>
                                        <p:tgtEl>
                                          <p:spTgt spid="30"/>
                                        </p:tgtEl>
                                      </p:cBhvr>
                                    </p:animEffect>
                                  </p:childTnLst>
                                </p:cTn>
                              </p:par>
                              <p:par>
                                <p:cTn id="17" presetID="12" presetClass="entr" presetSubtype="8" fill="hold" grpId="0" nodeType="withEffect">
                                  <p:stCondLst>
                                    <p:cond delay="0"/>
                                  </p:stCondLst>
                                  <p:childTnLst>
                                    <p:set>
                                      <p:cBhvr>
                                        <p:cTn id="18" dur="1" fill="hold">
                                          <p:stCondLst>
                                            <p:cond delay="0"/>
                                          </p:stCondLst>
                                        </p:cTn>
                                        <p:tgtEl>
                                          <p:spTgt spid="35">
                                            <p:txEl>
                                              <p:pRg st="0" end="0"/>
                                            </p:txEl>
                                          </p:spTgt>
                                        </p:tgtEl>
                                        <p:attrNameLst>
                                          <p:attrName>style.visibility</p:attrName>
                                        </p:attrNameLst>
                                      </p:cBhvr>
                                      <p:to>
                                        <p:strVal val="visible"/>
                                      </p:to>
                                    </p:set>
                                    <p:anim calcmode="lin" valueType="num">
                                      <p:cBhvr additive="base">
                                        <p:cTn id="19" dur="500"/>
                                        <p:tgtEl>
                                          <p:spTgt spid="35">
                                            <p:txEl>
                                              <p:pRg st="0" end="0"/>
                                            </p:txEl>
                                          </p:spTgt>
                                        </p:tgtEl>
                                        <p:attrNameLst>
                                          <p:attrName>ppt_x</p:attrName>
                                        </p:attrNameLst>
                                      </p:cBhvr>
                                      <p:tavLst>
                                        <p:tav tm="0">
                                          <p:val>
                                            <p:strVal val="#ppt_x-#ppt_w*1.125000"/>
                                          </p:val>
                                        </p:tav>
                                        <p:tav tm="100000">
                                          <p:val>
                                            <p:strVal val="#ppt_x"/>
                                          </p:val>
                                        </p:tav>
                                      </p:tavLst>
                                    </p:anim>
                                    <p:animEffect transition="in" filter="wipe(right)">
                                      <p:cBhvr>
                                        <p:cTn id="20" dur="500"/>
                                        <p:tgtEl>
                                          <p:spTgt spid="35">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8" fill="hold" grpId="0" nodeType="clickEffect">
                                  <p:stCondLst>
                                    <p:cond delay="0"/>
                                  </p:stCondLst>
                                  <p:childTnLst>
                                    <p:set>
                                      <p:cBhvr>
                                        <p:cTn id="24" dur="1" fill="hold">
                                          <p:stCondLst>
                                            <p:cond delay="0"/>
                                          </p:stCondLst>
                                        </p:cTn>
                                        <p:tgtEl>
                                          <p:spTgt spid="35">
                                            <p:txEl>
                                              <p:pRg st="1" end="1"/>
                                            </p:txEl>
                                          </p:spTgt>
                                        </p:tgtEl>
                                        <p:attrNameLst>
                                          <p:attrName>style.visibility</p:attrName>
                                        </p:attrNameLst>
                                      </p:cBhvr>
                                      <p:to>
                                        <p:strVal val="visible"/>
                                      </p:to>
                                    </p:set>
                                    <p:anim calcmode="lin" valueType="num">
                                      <p:cBhvr additive="base">
                                        <p:cTn id="25" dur="500"/>
                                        <p:tgtEl>
                                          <p:spTgt spid="35">
                                            <p:txEl>
                                              <p:pRg st="1" end="1"/>
                                            </p:txEl>
                                          </p:spTgt>
                                        </p:tgtEl>
                                        <p:attrNameLst>
                                          <p:attrName>ppt_x</p:attrName>
                                        </p:attrNameLst>
                                      </p:cBhvr>
                                      <p:tavLst>
                                        <p:tav tm="0">
                                          <p:val>
                                            <p:strVal val="#ppt_x-#ppt_w*1.125000"/>
                                          </p:val>
                                        </p:tav>
                                        <p:tav tm="100000">
                                          <p:val>
                                            <p:strVal val="#ppt_x"/>
                                          </p:val>
                                        </p:tav>
                                      </p:tavLst>
                                    </p:anim>
                                    <p:animEffect transition="in" filter="wipe(right)">
                                      <p:cBhvr>
                                        <p:cTn id="26" dur="500"/>
                                        <p:tgtEl>
                                          <p:spTgt spid="35">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2" presetClass="entr" presetSubtype="8" fill="hold" grpId="0" nodeType="clickEffect">
                                  <p:stCondLst>
                                    <p:cond delay="0"/>
                                  </p:stCondLst>
                                  <p:childTnLst>
                                    <p:set>
                                      <p:cBhvr>
                                        <p:cTn id="30" dur="1" fill="hold">
                                          <p:stCondLst>
                                            <p:cond delay="0"/>
                                          </p:stCondLst>
                                        </p:cTn>
                                        <p:tgtEl>
                                          <p:spTgt spid="35">
                                            <p:txEl>
                                              <p:pRg st="2" end="2"/>
                                            </p:txEl>
                                          </p:spTgt>
                                        </p:tgtEl>
                                        <p:attrNameLst>
                                          <p:attrName>style.visibility</p:attrName>
                                        </p:attrNameLst>
                                      </p:cBhvr>
                                      <p:to>
                                        <p:strVal val="visible"/>
                                      </p:to>
                                    </p:set>
                                    <p:anim calcmode="lin" valueType="num">
                                      <p:cBhvr additive="base">
                                        <p:cTn id="31" dur="500"/>
                                        <p:tgtEl>
                                          <p:spTgt spid="35">
                                            <p:txEl>
                                              <p:pRg st="2" end="2"/>
                                            </p:txEl>
                                          </p:spTgt>
                                        </p:tgtEl>
                                        <p:attrNameLst>
                                          <p:attrName>ppt_x</p:attrName>
                                        </p:attrNameLst>
                                      </p:cBhvr>
                                      <p:tavLst>
                                        <p:tav tm="0">
                                          <p:val>
                                            <p:strVal val="#ppt_x-#ppt_w*1.125000"/>
                                          </p:val>
                                        </p:tav>
                                        <p:tav tm="100000">
                                          <p:val>
                                            <p:strVal val="#ppt_x"/>
                                          </p:val>
                                        </p:tav>
                                      </p:tavLst>
                                    </p:anim>
                                    <p:animEffect transition="in" filter="wipe(right)">
                                      <p:cBhvr>
                                        <p:cTn id="32" dur="500"/>
                                        <p:tgtEl>
                                          <p:spTgt spid="35">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2" presetClass="entr" presetSubtype="8" fill="hold" grpId="0" nodeType="clickEffect">
                                  <p:stCondLst>
                                    <p:cond delay="0"/>
                                  </p:stCondLst>
                                  <p:childTnLst>
                                    <p:set>
                                      <p:cBhvr>
                                        <p:cTn id="36" dur="1" fill="hold">
                                          <p:stCondLst>
                                            <p:cond delay="0"/>
                                          </p:stCondLst>
                                        </p:cTn>
                                        <p:tgtEl>
                                          <p:spTgt spid="35">
                                            <p:txEl>
                                              <p:pRg st="3" end="3"/>
                                            </p:txEl>
                                          </p:spTgt>
                                        </p:tgtEl>
                                        <p:attrNameLst>
                                          <p:attrName>style.visibility</p:attrName>
                                        </p:attrNameLst>
                                      </p:cBhvr>
                                      <p:to>
                                        <p:strVal val="visible"/>
                                      </p:to>
                                    </p:set>
                                    <p:anim calcmode="lin" valueType="num">
                                      <p:cBhvr additive="base">
                                        <p:cTn id="37" dur="500"/>
                                        <p:tgtEl>
                                          <p:spTgt spid="35">
                                            <p:txEl>
                                              <p:pRg st="3" end="3"/>
                                            </p:txEl>
                                          </p:spTgt>
                                        </p:tgtEl>
                                        <p:attrNameLst>
                                          <p:attrName>ppt_x</p:attrName>
                                        </p:attrNameLst>
                                      </p:cBhvr>
                                      <p:tavLst>
                                        <p:tav tm="0">
                                          <p:val>
                                            <p:strVal val="#ppt_x-#ppt_w*1.125000"/>
                                          </p:val>
                                        </p:tav>
                                        <p:tav tm="100000">
                                          <p:val>
                                            <p:strVal val="#ppt_x"/>
                                          </p:val>
                                        </p:tav>
                                      </p:tavLst>
                                    </p:anim>
                                    <p:animEffect transition="in" filter="wipe(right)">
                                      <p:cBhvr>
                                        <p:cTn id="38" dur="500"/>
                                        <p:tgtEl>
                                          <p:spTgt spid="35">
                                            <p:txEl>
                                              <p:pRg st="3" end="3"/>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2" presetClass="entr" presetSubtype="8" fill="hold" grpId="0" nodeType="clickEffect">
                                  <p:stCondLst>
                                    <p:cond delay="0"/>
                                  </p:stCondLst>
                                  <p:childTnLst>
                                    <p:set>
                                      <p:cBhvr>
                                        <p:cTn id="42" dur="1" fill="hold">
                                          <p:stCondLst>
                                            <p:cond delay="0"/>
                                          </p:stCondLst>
                                        </p:cTn>
                                        <p:tgtEl>
                                          <p:spTgt spid="35">
                                            <p:txEl>
                                              <p:pRg st="4" end="4"/>
                                            </p:txEl>
                                          </p:spTgt>
                                        </p:tgtEl>
                                        <p:attrNameLst>
                                          <p:attrName>style.visibility</p:attrName>
                                        </p:attrNameLst>
                                      </p:cBhvr>
                                      <p:to>
                                        <p:strVal val="visible"/>
                                      </p:to>
                                    </p:set>
                                    <p:anim calcmode="lin" valueType="num">
                                      <p:cBhvr additive="base">
                                        <p:cTn id="43" dur="500"/>
                                        <p:tgtEl>
                                          <p:spTgt spid="35">
                                            <p:txEl>
                                              <p:pRg st="4" end="4"/>
                                            </p:txEl>
                                          </p:spTgt>
                                        </p:tgtEl>
                                        <p:attrNameLst>
                                          <p:attrName>ppt_x</p:attrName>
                                        </p:attrNameLst>
                                      </p:cBhvr>
                                      <p:tavLst>
                                        <p:tav tm="0">
                                          <p:val>
                                            <p:strVal val="#ppt_x-#ppt_w*1.125000"/>
                                          </p:val>
                                        </p:tav>
                                        <p:tav tm="100000">
                                          <p:val>
                                            <p:strVal val="#ppt_x"/>
                                          </p:val>
                                        </p:tav>
                                      </p:tavLst>
                                    </p:anim>
                                    <p:animEffect transition="in" filter="wipe(right)">
                                      <p:cBhvr>
                                        <p:cTn id="44" dur="500"/>
                                        <p:tgtEl>
                                          <p:spTgt spid="3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30" grpId="0" animBg="1"/>
      <p:bldP spid="31" grpId="0" animBg="1"/>
      <p:bldP spid="35" grpId="0" uiExpand="1" build="p" bldLvl="3"/>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552795" y="416756"/>
            <a:ext cx="9367742" cy="1143000"/>
          </a:xfrm>
        </p:spPr>
        <p:txBody>
          <a:bodyPr/>
          <a:lstStyle/>
          <a:p>
            <a:r>
              <a:rPr lang="zh-CN" altLang="en-US" dirty="0"/>
              <a:t>全球第</a:t>
            </a:r>
            <a:r>
              <a:rPr lang="en-US" altLang="zh-CN" dirty="0"/>
              <a:t>4</a:t>
            </a:r>
            <a:r>
              <a:rPr lang="zh-CN" altLang="en-US" dirty="0"/>
              <a:t>波疫情，大多国家已下降</a:t>
            </a:r>
          </a:p>
        </p:txBody>
      </p:sp>
      <p:sp>
        <p:nvSpPr>
          <p:cNvPr id="3" name="内容占位符 2"/>
          <p:cNvSpPr>
            <a:spLocks noGrp="1"/>
          </p:cNvSpPr>
          <p:nvPr>
            <p:ph idx="1"/>
          </p:nvPr>
        </p:nvSpPr>
        <p:spPr>
          <a:xfrm>
            <a:off x="570758" y="1559756"/>
            <a:ext cx="10972800" cy="1143000"/>
          </a:xfrm>
        </p:spPr>
        <p:txBody>
          <a:bodyPr/>
          <a:lstStyle/>
          <a:p>
            <a:r>
              <a:rPr lang="zh-CN" altLang="en-US" sz="2000" dirty="0"/>
              <a:t>截至</a:t>
            </a:r>
            <a:r>
              <a:rPr lang="en-US" altLang="zh-CN" sz="2000" dirty="0"/>
              <a:t>2022</a:t>
            </a:r>
            <a:r>
              <a:rPr lang="zh-CN" altLang="en-US" sz="2000" dirty="0"/>
              <a:t>年</a:t>
            </a:r>
            <a:r>
              <a:rPr lang="en-US" altLang="zh-CN" sz="2000" dirty="0"/>
              <a:t>03</a:t>
            </a:r>
            <a:r>
              <a:rPr lang="zh-CN" altLang="en-US" sz="2000" dirty="0"/>
              <a:t>月</a:t>
            </a:r>
            <a:r>
              <a:rPr lang="en-US" altLang="zh-CN" sz="2000" dirty="0"/>
              <a:t>02</a:t>
            </a:r>
            <a:r>
              <a:rPr lang="zh-CN" altLang="en-US" sz="2000" dirty="0"/>
              <a:t>日，全球累计报告病例</a:t>
            </a:r>
            <a:r>
              <a:rPr lang="en-US" altLang="zh-CN" sz="2000" dirty="0"/>
              <a:t>437333859</a:t>
            </a:r>
            <a:r>
              <a:rPr lang="zh-CN" altLang="en-US" sz="2000" dirty="0"/>
              <a:t>例，累计死亡</a:t>
            </a:r>
            <a:r>
              <a:rPr lang="en-US" altLang="zh-CN" sz="2000" dirty="0"/>
              <a:t>5960972</a:t>
            </a:r>
            <a:r>
              <a:rPr lang="zh-CN" altLang="en-US" sz="2000" dirty="0"/>
              <a:t>人</a:t>
            </a:r>
            <a:endParaRPr lang="en-US" altLang="zh-CN" sz="2000" dirty="0"/>
          </a:p>
        </p:txBody>
      </p:sp>
      <p:sp>
        <p:nvSpPr>
          <p:cNvPr id="7" name="文本框 6"/>
          <p:cNvSpPr txBox="1"/>
          <p:nvPr/>
        </p:nvSpPr>
        <p:spPr>
          <a:xfrm>
            <a:off x="214004" y="6183340"/>
            <a:ext cx="11139795" cy="369332"/>
          </a:xfrm>
          <a:prstGeom prst="rect">
            <a:avLst/>
          </a:prstGeom>
          <a:noFill/>
        </p:spPr>
        <p:txBody>
          <a:bodyPr wrap="square">
            <a:spAutoFit/>
          </a:bodyPr>
          <a:lstStyle/>
          <a:p>
            <a:pPr algn="ctr"/>
            <a:r>
              <a:rPr lang="zh-CN" altLang="en-US" dirty="0"/>
              <a:t>数据来自</a:t>
            </a:r>
            <a:r>
              <a:rPr lang="en-US" altLang="zh-CN" dirty="0"/>
              <a:t>WHO</a:t>
            </a:r>
            <a:r>
              <a:rPr lang="zh-CN" altLang="en-US" dirty="0"/>
              <a:t>：https://covid19.who.int/</a:t>
            </a:r>
          </a:p>
        </p:txBody>
      </p:sp>
      <p:pic>
        <p:nvPicPr>
          <p:cNvPr id="4" name="图片 3">
            <a:extLst>
              <a:ext uri="{FF2B5EF4-FFF2-40B4-BE49-F238E27FC236}">
                <a16:creationId xmlns="" xmlns:a16="http://schemas.microsoft.com/office/drawing/2014/main" id="{225664CF-8B23-4389-A900-E68D4297B26A}"/>
              </a:ext>
            </a:extLst>
          </p:cNvPr>
          <p:cNvPicPr>
            <a:picLocks noChangeAspect="1"/>
          </p:cNvPicPr>
          <p:nvPr/>
        </p:nvPicPr>
        <p:blipFill>
          <a:blip r:embed="rId2"/>
          <a:stretch>
            <a:fillRect/>
          </a:stretch>
        </p:blipFill>
        <p:spPr>
          <a:xfrm>
            <a:off x="0" y="2459897"/>
            <a:ext cx="6613579" cy="3058252"/>
          </a:xfrm>
          <a:prstGeom prst="rect">
            <a:avLst/>
          </a:prstGeom>
        </p:spPr>
      </p:pic>
      <p:pic>
        <p:nvPicPr>
          <p:cNvPr id="5" name="图片 4">
            <a:extLst>
              <a:ext uri="{FF2B5EF4-FFF2-40B4-BE49-F238E27FC236}">
                <a16:creationId xmlns="" xmlns:a16="http://schemas.microsoft.com/office/drawing/2014/main" id="{C2EDB203-1626-4A8B-AACE-F6C1B4C91D15}"/>
              </a:ext>
            </a:extLst>
          </p:cNvPr>
          <p:cNvPicPr>
            <a:picLocks noChangeAspect="1"/>
          </p:cNvPicPr>
          <p:nvPr/>
        </p:nvPicPr>
        <p:blipFill>
          <a:blip r:embed="rId3"/>
          <a:stretch>
            <a:fillRect/>
          </a:stretch>
        </p:blipFill>
        <p:spPr>
          <a:xfrm>
            <a:off x="6823348" y="2700625"/>
            <a:ext cx="4954936" cy="2290261"/>
          </a:xfrm>
          <a:prstGeom prst="rect">
            <a:avLst/>
          </a:prstGeom>
        </p:spPr>
      </p:pic>
      <p:sp>
        <p:nvSpPr>
          <p:cNvPr id="6" name="文本框 5">
            <a:extLst>
              <a:ext uri="{FF2B5EF4-FFF2-40B4-BE49-F238E27FC236}">
                <a16:creationId xmlns="" xmlns:a16="http://schemas.microsoft.com/office/drawing/2014/main" id="{A425911C-64F6-44B4-8F51-673CF9456339}"/>
              </a:ext>
            </a:extLst>
          </p:cNvPr>
          <p:cNvSpPr txBox="1"/>
          <p:nvPr/>
        </p:nvSpPr>
        <p:spPr>
          <a:xfrm>
            <a:off x="8077200" y="4928912"/>
            <a:ext cx="3829050" cy="369332"/>
          </a:xfrm>
          <a:prstGeom prst="rect">
            <a:avLst/>
          </a:prstGeom>
          <a:noFill/>
        </p:spPr>
        <p:txBody>
          <a:bodyPr wrap="square" rtlCol="0">
            <a:spAutoFit/>
          </a:bodyPr>
          <a:lstStyle/>
          <a:p>
            <a:pPr algn="r"/>
            <a:r>
              <a:rPr lang="zh-CN" altLang="en-US" dirty="0"/>
              <a:t>（注：</a:t>
            </a:r>
            <a:r>
              <a:rPr lang="en-US" altLang="zh-CN" dirty="0"/>
              <a:t>2022</a:t>
            </a:r>
            <a:r>
              <a:rPr lang="zh-CN" altLang="en-US" dirty="0"/>
              <a:t>年</a:t>
            </a:r>
            <a:r>
              <a:rPr lang="en-US" altLang="zh-CN" dirty="0"/>
              <a:t>3</a:t>
            </a:r>
            <a:r>
              <a:rPr lang="zh-CN" altLang="en-US" dirty="0"/>
              <a:t>月只有</a:t>
            </a:r>
            <a:r>
              <a:rPr lang="en-US" altLang="zh-CN" dirty="0"/>
              <a:t>2</a:t>
            </a:r>
            <a:r>
              <a:rPr lang="zh-CN" altLang="en-US" dirty="0"/>
              <a:t>天数据）</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844895" y="284676"/>
            <a:ext cx="9367742" cy="1143000"/>
          </a:xfrm>
        </p:spPr>
        <p:txBody>
          <a:bodyPr>
            <a:normAutofit fontScale="90000"/>
          </a:bodyPr>
          <a:lstStyle/>
          <a:p>
            <a:r>
              <a:rPr lang="zh-CN" altLang="en-US" dirty="0"/>
              <a:t>奥密克戎绝对优势，其亚型</a:t>
            </a:r>
            <a:r>
              <a:rPr lang="en-US" altLang="zh-CN" dirty="0"/>
              <a:t>BA.2</a:t>
            </a:r>
            <a:r>
              <a:rPr lang="zh-CN" altLang="en-US" dirty="0"/>
              <a:t>构成上升</a:t>
            </a:r>
          </a:p>
        </p:txBody>
      </p:sp>
      <p:pic>
        <p:nvPicPr>
          <p:cNvPr id="7" name="图片 6">
            <a:extLst>
              <a:ext uri="{FF2B5EF4-FFF2-40B4-BE49-F238E27FC236}">
                <a16:creationId xmlns="" xmlns:a16="http://schemas.microsoft.com/office/drawing/2014/main" id="{6A980759-D9B6-499C-B541-BFC125A4C0A7}"/>
              </a:ext>
            </a:extLst>
          </p:cNvPr>
          <p:cNvPicPr>
            <a:picLocks noChangeAspect="1"/>
          </p:cNvPicPr>
          <p:nvPr/>
        </p:nvPicPr>
        <p:blipFill>
          <a:blip r:embed="rId2"/>
          <a:stretch>
            <a:fillRect/>
          </a:stretch>
        </p:blipFill>
        <p:spPr>
          <a:xfrm>
            <a:off x="355600" y="1495574"/>
            <a:ext cx="6746978" cy="5077750"/>
          </a:xfrm>
          <a:prstGeom prst="rect">
            <a:avLst/>
          </a:prstGeom>
        </p:spPr>
      </p:pic>
      <p:graphicFrame>
        <p:nvGraphicFramePr>
          <p:cNvPr id="9" name="表格 8">
            <a:extLst>
              <a:ext uri="{FF2B5EF4-FFF2-40B4-BE49-F238E27FC236}">
                <a16:creationId xmlns="" xmlns:a16="http://schemas.microsoft.com/office/drawing/2014/main" id="{15BA0131-9F7E-4ECB-B049-F2859E644CBA}"/>
              </a:ext>
            </a:extLst>
          </p:cNvPr>
          <p:cNvGraphicFramePr>
            <a:graphicFrameLocks noGrp="1"/>
          </p:cNvGraphicFramePr>
          <p:nvPr/>
        </p:nvGraphicFramePr>
        <p:xfrm>
          <a:off x="7448551" y="2320130"/>
          <a:ext cx="4324350" cy="2626519"/>
        </p:xfrm>
        <a:graphic>
          <a:graphicData uri="http://schemas.openxmlformats.org/drawingml/2006/table">
            <a:tbl>
              <a:tblPr/>
              <a:tblGrid>
                <a:gridCol w="1538232">
                  <a:extLst>
                    <a:ext uri="{9D8B030D-6E8A-4147-A177-3AD203B41FA5}">
                      <a16:colId xmlns="" xmlns:a16="http://schemas.microsoft.com/office/drawing/2014/main" val="2765038094"/>
                    </a:ext>
                  </a:extLst>
                </a:gridCol>
                <a:gridCol w="766028">
                  <a:extLst>
                    <a:ext uri="{9D8B030D-6E8A-4147-A177-3AD203B41FA5}">
                      <a16:colId xmlns="" xmlns:a16="http://schemas.microsoft.com/office/drawing/2014/main" val="3001816118"/>
                    </a:ext>
                  </a:extLst>
                </a:gridCol>
                <a:gridCol w="1000778">
                  <a:extLst>
                    <a:ext uri="{9D8B030D-6E8A-4147-A177-3AD203B41FA5}">
                      <a16:colId xmlns="" xmlns:a16="http://schemas.microsoft.com/office/drawing/2014/main" val="2430392418"/>
                    </a:ext>
                  </a:extLst>
                </a:gridCol>
                <a:gridCol w="1019312">
                  <a:extLst>
                    <a:ext uri="{9D8B030D-6E8A-4147-A177-3AD203B41FA5}">
                      <a16:colId xmlns="" xmlns:a16="http://schemas.microsoft.com/office/drawing/2014/main" val="2139903840"/>
                    </a:ext>
                  </a:extLst>
                </a:gridCol>
              </a:tblGrid>
              <a:tr h="787956">
                <a:tc gridSpan="4">
                  <a:txBody>
                    <a:bodyPr/>
                    <a:lstStyle/>
                    <a:p>
                      <a:pPr algn="ctr" fontAlgn="ctr"/>
                      <a:r>
                        <a:rPr lang="zh-CN" altLang="en-US" sz="1600" b="1" i="0" u="none" strike="noStrike" dirty="0">
                          <a:solidFill>
                            <a:srgbClr val="010205"/>
                          </a:solidFill>
                          <a:effectLst/>
                          <a:latin typeface="微软雅黑" panose="020B0503020204020204" pitchFamily="34" charset="-122"/>
                          <a:ea typeface="微软雅黑" panose="020B0503020204020204" pitchFamily="34" charset="-122"/>
                        </a:rPr>
                        <a:t>截至</a:t>
                      </a:r>
                      <a:r>
                        <a:rPr lang="en-US" altLang="zh-CN" sz="1600" b="1" i="0" u="none" strike="noStrike" dirty="0">
                          <a:solidFill>
                            <a:srgbClr val="010205"/>
                          </a:solidFill>
                          <a:effectLst/>
                          <a:latin typeface="微软雅黑" panose="020B0503020204020204" pitchFamily="34" charset="-122"/>
                          <a:ea typeface="微软雅黑" panose="020B0503020204020204" pitchFamily="34" charset="-122"/>
                        </a:rPr>
                        <a:t>2022</a:t>
                      </a:r>
                      <a:r>
                        <a:rPr lang="zh-CN" altLang="en-US" sz="1600" b="1" i="0" u="none" strike="noStrike" dirty="0">
                          <a:solidFill>
                            <a:srgbClr val="010205"/>
                          </a:solidFill>
                          <a:effectLst/>
                          <a:latin typeface="微软雅黑" panose="020B0503020204020204" pitchFamily="34" charset="-122"/>
                          <a:ea typeface="微软雅黑" panose="020B0503020204020204" pitchFamily="34" charset="-122"/>
                        </a:rPr>
                        <a:t>年</a:t>
                      </a:r>
                      <a:r>
                        <a:rPr lang="en-US" altLang="zh-CN" sz="1600" b="1" i="0" u="none" strike="noStrike" dirty="0">
                          <a:solidFill>
                            <a:srgbClr val="010205"/>
                          </a:solidFill>
                          <a:effectLst/>
                          <a:latin typeface="微软雅黑" panose="020B0503020204020204" pitchFamily="34" charset="-122"/>
                          <a:ea typeface="微软雅黑" panose="020B0503020204020204" pitchFamily="34" charset="-122"/>
                        </a:rPr>
                        <a:t>3</a:t>
                      </a:r>
                      <a:r>
                        <a:rPr lang="zh-CN" altLang="en-US" sz="1600" b="1" i="0" u="none" strike="noStrike" dirty="0">
                          <a:solidFill>
                            <a:srgbClr val="010205"/>
                          </a:solidFill>
                          <a:effectLst/>
                          <a:latin typeface="微软雅黑" panose="020B0503020204020204" pitchFamily="34" charset="-122"/>
                          <a:ea typeface="微软雅黑" panose="020B0503020204020204" pitchFamily="34" charset="-122"/>
                        </a:rPr>
                        <a:t>月</a:t>
                      </a:r>
                      <a:r>
                        <a:rPr lang="en-US" altLang="zh-CN" sz="1600" b="1" i="0" u="none" strike="noStrike" dirty="0">
                          <a:solidFill>
                            <a:srgbClr val="010205"/>
                          </a:solidFill>
                          <a:effectLst/>
                          <a:latin typeface="微软雅黑" panose="020B0503020204020204" pitchFamily="34" charset="-122"/>
                          <a:ea typeface="微软雅黑" panose="020B0503020204020204" pitchFamily="34" charset="-122"/>
                        </a:rPr>
                        <a:t>2</a:t>
                      </a:r>
                      <a:r>
                        <a:rPr lang="zh-CN" altLang="en-US" sz="1600" b="1" i="0" u="none" strike="noStrike" dirty="0">
                          <a:solidFill>
                            <a:srgbClr val="010205"/>
                          </a:solidFill>
                          <a:effectLst/>
                          <a:latin typeface="微软雅黑" panose="020B0503020204020204" pitchFamily="34" charset="-122"/>
                          <a:ea typeface="微软雅黑" panose="020B0503020204020204" pitchFamily="34" charset="-122"/>
                        </a:rPr>
                        <a:t>日全球采样并共享至</a:t>
                      </a:r>
                      <a:r>
                        <a:rPr lang="en-US" altLang="zh-CN" sz="1600" b="1" i="0" u="none" strike="noStrike" dirty="0">
                          <a:solidFill>
                            <a:srgbClr val="010205"/>
                          </a:solidFill>
                          <a:effectLst/>
                          <a:latin typeface="微软雅黑" panose="020B0503020204020204" pitchFamily="34" charset="-122"/>
                          <a:ea typeface="微软雅黑" panose="020B0503020204020204" pitchFamily="34" charset="-122"/>
                        </a:rPr>
                        <a:t>GISAID</a:t>
                      </a:r>
                      <a:r>
                        <a:rPr lang="zh-CN" altLang="en-US" sz="1600" b="1" i="0" u="none" strike="noStrike" dirty="0">
                          <a:solidFill>
                            <a:srgbClr val="010205"/>
                          </a:solidFill>
                          <a:effectLst/>
                          <a:latin typeface="微软雅黑" panose="020B0503020204020204" pitchFamily="34" charset="-122"/>
                          <a:ea typeface="微软雅黑" panose="020B0503020204020204" pitchFamily="34" charset="-122"/>
                        </a:rPr>
                        <a:t>的奥密克戎变异株亚型（累计）</a:t>
                      </a:r>
                    </a:p>
                  </a:txBody>
                  <a:tcPr marL="6350" marR="6350" marT="6350" marB="0" anchor="ctr">
                    <a:lnL>
                      <a:noFill/>
                    </a:lnL>
                    <a:lnR>
                      <a:noFill/>
                    </a:lnR>
                    <a:lnT>
                      <a:noFill/>
                    </a:lnT>
                    <a:lnB>
                      <a:noFill/>
                    </a:lnB>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extLst>
                  <a:ext uri="{0D108BD9-81ED-4DB2-BD59-A6C34878D82A}">
                    <a16:rowId xmlns="" xmlns:a16="http://schemas.microsoft.com/office/drawing/2014/main" val="2193537729"/>
                  </a:ext>
                </a:extLst>
              </a:tr>
              <a:tr h="350203">
                <a:tc gridSpan="2">
                  <a:txBody>
                    <a:bodyPr/>
                    <a:lstStyle/>
                    <a:p>
                      <a:pPr algn="l" fontAlgn="b"/>
                      <a:r>
                        <a:rPr lang="zh-CN" altLang="en-US" sz="1600" b="0" i="0" u="none" strike="noStrike" dirty="0">
                          <a:solidFill>
                            <a:srgbClr val="264A60"/>
                          </a:solidFill>
                          <a:effectLst/>
                          <a:latin typeface="微软雅黑" panose="020B0503020204020204" pitchFamily="34" charset="-122"/>
                          <a:ea typeface="微软雅黑" panose="020B0503020204020204" pitchFamily="34" charset="-122"/>
                        </a:rPr>
                        <a:t>　</a:t>
                      </a:r>
                    </a:p>
                  </a:txBody>
                  <a:tcPr marL="6350" marR="6350" marT="6350" marB="0" anchor="b">
                    <a:lnL>
                      <a:noFill/>
                    </a:lnL>
                    <a:lnR>
                      <a:noFill/>
                    </a:lnR>
                    <a:lnT>
                      <a:noFill/>
                    </a:lnT>
                    <a:lnB w="6350" cap="flat" cmpd="sng" algn="ctr">
                      <a:solidFill>
                        <a:srgbClr val="152935"/>
                      </a:solidFill>
                      <a:prstDash val="solid"/>
                      <a:round/>
                      <a:headEnd type="none" w="med" len="med"/>
                      <a:tailEnd type="none" w="med" len="med"/>
                    </a:lnB>
                  </a:tcPr>
                </a:tc>
                <a:tc hMerge="1">
                  <a:txBody>
                    <a:bodyPr/>
                    <a:lstStyle/>
                    <a:p>
                      <a:endParaRPr lang="zh-CN" altLang="en-US"/>
                    </a:p>
                  </a:txBody>
                  <a:tcPr/>
                </a:tc>
                <a:tc>
                  <a:txBody>
                    <a:bodyPr/>
                    <a:lstStyle/>
                    <a:p>
                      <a:pPr algn="ctr" fontAlgn="b"/>
                      <a:r>
                        <a:rPr lang="zh-CN" altLang="en-US" sz="1600" b="0" i="0" u="none" strike="noStrike">
                          <a:solidFill>
                            <a:srgbClr val="264A60"/>
                          </a:solidFill>
                          <a:effectLst/>
                          <a:latin typeface="微软雅黑" panose="020B0503020204020204" pitchFamily="34" charset="-122"/>
                          <a:ea typeface="微软雅黑" panose="020B0503020204020204" pitchFamily="34" charset="-122"/>
                        </a:rPr>
                        <a:t>计数</a:t>
                      </a:r>
                    </a:p>
                  </a:txBody>
                  <a:tcPr marL="6350" marR="6350" marT="6350" marB="0" anchor="b">
                    <a:lnL>
                      <a:noFill/>
                    </a:lnL>
                    <a:lnR w="6350" cap="flat" cmpd="sng" algn="ctr">
                      <a:solidFill>
                        <a:srgbClr val="E0E0E0"/>
                      </a:solidFill>
                      <a:prstDash val="solid"/>
                      <a:round/>
                      <a:headEnd type="none" w="med" len="med"/>
                      <a:tailEnd type="none" w="med" len="med"/>
                    </a:lnR>
                    <a:lnT>
                      <a:noFill/>
                    </a:lnT>
                    <a:lnB w="6350" cap="flat" cmpd="sng" algn="ctr">
                      <a:solidFill>
                        <a:srgbClr val="152935"/>
                      </a:solidFill>
                      <a:prstDash val="solid"/>
                      <a:round/>
                      <a:headEnd type="none" w="med" len="med"/>
                      <a:tailEnd type="none" w="med" len="med"/>
                    </a:lnB>
                  </a:tcPr>
                </a:tc>
                <a:tc>
                  <a:txBody>
                    <a:bodyPr/>
                    <a:lstStyle/>
                    <a:p>
                      <a:pPr algn="ctr" fontAlgn="b"/>
                      <a:r>
                        <a:rPr lang="zh-CN" altLang="en-US" sz="1600" b="0" i="0" u="none" strike="noStrike">
                          <a:solidFill>
                            <a:srgbClr val="264A60"/>
                          </a:solidFill>
                          <a:effectLst/>
                          <a:latin typeface="微软雅黑" panose="020B0503020204020204" pitchFamily="34" charset="-122"/>
                          <a:ea typeface="微软雅黑" panose="020B0503020204020204" pitchFamily="34" charset="-122"/>
                        </a:rPr>
                        <a:t>列 </a:t>
                      </a:r>
                      <a:r>
                        <a:rPr lang="en-US" sz="1600" b="0" i="0" u="none" strike="noStrike">
                          <a:solidFill>
                            <a:srgbClr val="264A60"/>
                          </a:solidFill>
                          <a:effectLst/>
                          <a:latin typeface="微软雅黑" panose="020B0503020204020204" pitchFamily="34" charset="-122"/>
                          <a:ea typeface="微软雅黑" panose="020B0503020204020204" pitchFamily="34" charset="-122"/>
                        </a:rPr>
                        <a:t>N %</a:t>
                      </a:r>
                    </a:p>
                  </a:txBody>
                  <a:tcPr marL="6350" marR="6350" marT="6350" marB="0" anchor="b">
                    <a:lnL w="6350" cap="flat" cmpd="sng" algn="ctr">
                      <a:solidFill>
                        <a:srgbClr val="E0E0E0"/>
                      </a:solidFill>
                      <a:prstDash val="solid"/>
                      <a:round/>
                      <a:headEnd type="none" w="med" len="med"/>
                      <a:tailEnd type="none" w="med" len="med"/>
                    </a:lnL>
                    <a:lnR>
                      <a:noFill/>
                    </a:lnR>
                    <a:lnT>
                      <a:noFill/>
                    </a:lnT>
                    <a:lnB w="6350" cap="flat" cmpd="sng" algn="ctr">
                      <a:solidFill>
                        <a:srgbClr val="152935"/>
                      </a:solidFill>
                      <a:prstDash val="solid"/>
                      <a:round/>
                      <a:headEnd type="none" w="med" len="med"/>
                      <a:tailEnd type="none" w="med" len="med"/>
                    </a:lnB>
                  </a:tcPr>
                </a:tc>
                <a:extLst>
                  <a:ext uri="{0D108BD9-81ED-4DB2-BD59-A6C34878D82A}">
                    <a16:rowId xmlns="" xmlns:a16="http://schemas.microsoft.com/office/drawing/2014/main" val="4216445769"/>
                  </a:ext>
                </a:extLst>
              </a:tr>
              <a:tr h="372090">
                <a:tc rowSpan="4">
                  <a:txBody>
                    <a:bodyPr/>
                    <a:lstStyle/>
                    <a:p>
                      <a:pPr algn="l" fontAlgn="t"/>
                      <a:r>
                        <a:rPr lang="en-US" sz="1600" b="0" i="0" u="none" strike="noStrike" dirty="0" err="1">
                          <a:solidFill>
                            <a:srgbClr val="264A60"/>
                          </a:solidFill>
                          <a:effectLst/>
                          <a:latin typeface="微软雅黑" panose="020B0503020204020204" pitchFamily="34" charset="-122"/>
                          <a:ea typeface="微软雅黑" panose="020B0503020204020204" pitchFamily="34" charset="-122"/>
                        </a:rPr>
                        <a:t>Pangolineage</a:t>
                      </a:r>
                      <a:endParaRPr lang="en-US" sz="1600" b="0" i="0" u="none" strike="noStrike" dirty="0">
                        <a:solidFill>
                          <a:srgbClr val="264A60"/>
                        </a:solidFill>
                        <a:effectLst/>
                        <a:latin typeface="微软雅黑" panose="020B0503020204020204" pitchFamily="34" charset="-122"/>
                        <a:ea typeface="微软雅黑" panose="020B0503020204020204" pitchFamily="34" charset="-122"/>
                      </a:endParaRPr>
                    </a:p>
                  </a:txBody>
                  <a:tcPr marL="6350" marR="6350" marT="6350" marB="0">
                    <a:lnL>
                      <a:noFill/>
                    </a:lnL>
                    <a:lnR>
                      <a:noFill/>
                    </a:lnR>
                    <a:lnT w="6350" cap="flat" cmpd="sng" algn="ctr">
                      <a:solidFill>
                        <a:srgbClr val="152935"/>
                      </a:solidFill>
                      <a:prstDash val="solid"/>
                      <a:round/>
                      <a:headEnd type="none" w="med" len="med"/>
                      <a:tailEnd type="none" w="med" len="med"/>
                    </a:lnT>
                    <a:lnB w="6350" cap="flat" cmpd="sng" algn="ctr">
                      <a:solidFill>
                        <a:srgbClr val="152935"/>
                      </a:solidFill>
                      <a:prstDash val="solid"/>
                      <a:round/>
                      <a:headEnd type="none" w="med" len="med"/>
                      <a:tailEnd type="none" w="med" len="med"/>
                    </a:lnB>
                    <a:solidFill>
                      <a:srgbClr val="E0E0E0"/>
                    </a:solidFill>
                  </a:tcPr>
                </a:tc>
                <a:tc>
                  <a:txBody>
                    <a:bodyPr/>
                    <a:lstStyle/>
                    <a:p>
                      <a:pPr algn="l" fontAlgn="t"/>
                      <a:r>
                        <a:rPr lang="en-US" sz="1600" b="0" i="0" u="none" strike="noStrike">
                          <a:solidFill>
                            <a:srgbClr val="264A60"/>
                          </a:solidFill>
                          <a:effectLst/>
                          <a:latin typeface="微软雅黑" panose="020B0503020204020204" pitchFamily="34" charset="-122"/>
                          <a:ea typeface="微软雅黑" panose="020B0503020204020204" pitchFamily="34" charset="-122"/>
                        </a:rPr>
                        <a:t>BA.1</a:t>
                      </a:r>
                    </a:p>
                  </a:txBody>
                  <a:tcPr marL="6350" marR="6350" marT="6350" marB="0">
                    <a:lnL>
                      <a:noFill/>
                    </a:lnL>
                    <a:lnR>
                      <a:noFill/>
                    </a:lnR>
                    <a:lnT w="6350" cap="flat" cmpd="sng" algn="ctr">
                      <a:solidFill>
                        <a:srgbClr val="152935"/>
                      </a:solidFill>
                      <a:prstDash val="solid"/>
                      <a:round/>
                      <a:headEnd type="none" w="med" len="med"/>
                      <a:tailEnd type="none" w="med" len="med"/>
                    </a:lnT>
                    <a:lnB w="6350" cap="flat" cmpd="sng" algn="ctr">
                      <a:solidFill>
                        <a:srgbClr val="AEAEAE"/>
                      </a:solidFill>
                      <a:prstDash val="solid"/>
                      <a:round/>
                      <a:headEnd type="none" w="med" len="med"/>
                      <a:tailEnd type="none" w="med" len="med"/>
                    </a:lnB>
                    <a:solidFill>
                      <a:srgbClr val="E0E0E0"/>
                    </a:solidFill>
                  </a:tcPr>
                </a:tc>
                <a:tc>
                  <a:txBody>
                    <a:bodyPr/>
                    <a:lstStyle/>
                    <a:p>
                      <a:pPr algn="r" fontAlgn="t"/>
                      <a:r>
                        <a:rPr lang="en-US" altLang="zh-CN" sz="1600" b="0" i="0" u="none" strike="noStrike">
                          <a:solidFill>
                            <a:srgbClr val="010205"/>
                          </a:solidFill>
                          <a:effectLst/>
                          <a:latin typeface="微软雅黑" panose="020B0503020204020204" pitchFamily="34" charset="-122"/>
                          <a:ea typeface="微软雅黑" panose="020B0503020204020204" pitchFamily="34" charset="-122"/>
                        </a:rPr>
                        <a:t>909675</a:t>
                      </a:r>
                    </a:p>
                  </a:txBody>
                  <a:tcPr marL="6350" marR="6350" marT="6350" marB="0">
                    <a:lnL>
                      <a:noFill/>
                    </a:lnL>
                    <a:lnR w="6350" cap="flat" cmpd="sng" algn="ctr">
                      <a:solidFill>
                        <a:srgbClr val="E0E0E0"/>
                      </a:solidFill>
                      <a:prstDash val="solid"/>
                      <a:round/>
                      <a:headEnd type="none" w="med" len="med"/>
                      <a:tailEnd type="none" w="med" len="med"/>
                    </a:lnR>
                    <a:lnT w="6350" cap="flat" cmpd="sng" algn="ctr">
                      <a:solidFill>
                        <a:srgbClr val="152935"/>
                      </a:solidFill>
                      <a:prstDash val="solid"/>
                      <a:round/>
                      <a:headEnd type="none" w="med" len="med"/>
                      <a:tailEnd type="none" w="med" len="med"/>
                    </a:lnT>
                    <a:lnB w="6350" cap="flat" cmpd="sng" algn="ctr">
                      <a:solidFill>
                        <a:srgbClr val="AEAEAE"/>
                      </a:solidFill>
                      <a:prstDash val="solid"/>
                      <a:round/>
                      <a:headEnd type="none" w="med" len="med"/>
                      <a:tailEnd type="none" w="med" len="med"/>
                    </a:lnB>
                  </a:tcPr>
                </a:tc>
                <a:tc>
                  <a:txBody>
                    <a:bodyPr/>
                    <a:lstStyle/>
                    <a:p>
                      <a:pPr algn="r" fontAlgn="t"/>
                      <a:r>
                        <a:rPr lang="en-US" altLang="zh-CN" sz="1600" b="0" i="0" u="none" strike="noStrike" dirty="0">
                          <a:solidFill>
                            <a:srgbClr val="010205"/>
                          </a:solidFill>
                          <a:effectLst/>
                          <a:latin typeface="微软雅黑" panose="020B0503020204020204" pitchFamily="34" charset="-122"/>
                          <a:ea typeface="微软雅黑" panose="020B0503020204020204" pitchFamily="34" charset="-122"/>
                        </a:rPr>
                        <a:t>53.3</a:t>
                      </a:r>
                    </a:p>
                  </a:txBody>
                  <a:tcPr marL="6350" marR="6350" marT="6350" marB="0">
                    <a:lnL w="6350" cap="flat" cmpd="sng" algn="ctr">
                      <a:solidFill>
                        <a:srgbClr val="E0E0E0"/>
                      </a:solidFill>
                      <a:prstDash val="solid"/>
                      <a:round/>
                      <a:headEnd type="none" w="med" len="med"/>
                      <a:tailEnd type="none" w="med" len="med"/>
                    </a:lnL>
                    <a:lnR>
                      <a:noFill/>
                    </a:lnR>
                    <a:lnT w="6350" cap="flat" cmpd="sng" algn="ctr">
                      <a:solidFill>
                        <a:srgbClr val="152935"/>
                      </a:solidFill>
                      <a:prstDash val="solid"/>
                      <a:round/>
                      <a:headEnd type="none" w="med" len="med"/>
                      <a:tailEnd type="none" w="med" len="med"/>
                    </a:lnT>
                    <a:lnB w="6350" cap="flat" cmpd="sng" algn="ctr">
                      <a:solidFill>
                        <a:srgbClr val="AEAEAE"/>
                      </a:solidFill>
                      <a:prstDash val="solid"/>
                      <a:round/>
                      <a:headEnd type="none" w="med" len="med"/>
                      <a:tailEnd type="none" w="med" len="med"/>
                    </a:lnB>
                  </a:tcPr>
                </a:tc>
                <a:extLst>
                  <a:ext uri="{0D108BD9-81ED-4DB2-BD59-A6C34878D82A}">
                    <a16:rowId xmlns="" xmlns:a16="http://schemas.microsoft.com/office/drawing/2014/main" val="4268014171"/>
                  </a:ext>
                </a:extLst>
              </a:tr>
              <a:tr h="372090">
                <a:tc vMerge="1">
                  <a:txBody>
                    <a:bodyPr/>
                    <a:lstStyle/>
                    <a:p>
                      <a:endParaRPr lang="zh-CN" altLang="en-US"/>
                    </a:p>
                  </a:txBody>
                  <a:tcPr/>
                </a:tc>
                <a:tc>
                  <a:txBody>
                    <a:bodyPr/>
                    <a:lstStyle/>
                    <a:p>
                      <a:pPr algn="l" fontAlgn="t"/>
                      <a:r>
                        <a:rPr lang="en-US" sz="1600" b="0" i="0" u="none" strike="noStrike" dirty="0">
                          <a:solidFill>
                            <a:srgbClr val="264A60"/>
                          </a:solidFill>
                          <a:effectLst/>
                          <a:latin typeface="微软雅黑" panose="020B0503020204020204" pitchFamily="34" charset="-122"/>
                          <a:ea typeface="微软雅黑" panose="020B0503020204020204" pitchFamily="34" charset="-122"/>
                        </a:rPr>
                        <a:t>BA.1.1</a:t>
                      </a:r>
                    </a:p>
                  </a:txBody>
                  <a:tcPr marL="6350" marR="6350" marT="6350" marB="0">
                    <a:lnL>
                      <a:noFill/>
                    </a:lnL>
                    <a:lnR>
                      <a:noFill/>
                    </a:lnR>
                    <a:lnT w="6350" cap="flat" cmpd="sng" algn="ctr">
                      <a:solidFill>
                        <a:srgbClr val="AEAEAE"/>
                      </a:solidFill>
                      <a:prstDash val="solid"/>
                      <a:round/>
                      <a:headEnd type="none" w="med" len="med"/>
                      <a:tailEnd type="none" w="med" len="med"/>
                    </a:lnT>
                    <a:lnB w="6350" cap="flat" cmpd="sng" algn="ctr">
                      <a:solidFill>
                        <a:srgbClr val="AEAEAE"/>
                      </a:solidFill>
                      <a:prstDash val="solid"/>
                      <a:round/>
                      <a:headEnd type="none" w="med" len="med"/>
                      <a:tailEnd type="none" w="med" len="med"/>
                    </a:lnB>
                    <a:solidFill>
                      <a:srgbClr val="E0E0E0"/>
                    </a:solidFill>
                  </a:tcPr>
                </a:tc>
                <a:tc>
                  <a:txBody>
                    <a:bodyPr/>
                    <a:lstStyle/>
                    <a:p>
                      <a:pPr algn="r" fontAlgn="t"/>
                      <a:r>
                        <a:rPr lang="en-US" altLang="zh-CN" sz="1600" b="0" i="0" u="none" strike="noStrike">
                          <a:solidFill>
                            <a:srgbClr val="010205"/>
                          </a:solidFill>
                          <a:effectLst/>
                          <a:latin typeface="微软雅黑" panose="020B0503020204020204" pitchFamily="34" charset="-122"/>
                          <a:ea typeface="微软雅黑" panose="020B0503020204020204" pitchFamily="34" charset="-122"/>
                        </a:rPr>
                        <a:t>643064</a:t>
                      </a:r>
                    </a:p>
                  </a:txBody>
                  <a:tcPr marL="6350" marR="6350" marT="6350" marB="0">
                    <a:lnL>
                      <a:noFill/>
                    </a:lnL>
                    <a:lnR w="6350" cap="flat" cmpd="sng" algn="ctr">
                      <a:solidFill>
                        <a:srgbClr val="E0E0E0"/>
                      </a:solidFill>
                      <a:prstDash val="solid"/>
                      <a:round/>
                      <a:headEnd type="none" w="med" len="med"/>
                      <a:tailEnd type="none" w="med" len="med"/>
                    </a:lnR>
                    <a:lnT w="6350" cap="flat" cmpd="sng" algn="ctr">
                      <a:solidFill>
                        <a:srgbClr val="AEAEAE"/>
                      </a:solidFill>
                      <a:prstDash val="solid"/>
                      <a:round/>
                      <a:headEnd type="none" w="med" len="med"/>
                      <a:tailEnd type="none" w="med" len="med"/>
                    </a:lnT>
                    <a:lnB w="6350" cap="flat" cmpd="sng" algn="ctr">
                      <a:solidFill>
                        <a:srgbClr val="AEAEAE"/>
                      </a:solidFill>
                      <a:prstDash val="solid"/>
                      <a:round/>
                      <a:headEnd type="none" w="med" len="med"/>
                      <a:tailEnd type="none" w="med" len="med"/>
                    </a:lnB>
                  </a:tcPr>
                </a:tc>
                <a:tc>
                  <a:txBody>
                    <a:bodyPr/>
                    <a:lstStyle/>
                    <a:p>
                      <a:pPr algn="r" fontAlgn="t"/>
                      <a:r>
                        <a:rPr lang="en-US" altLang="zh-CN" sz="1600" b="0" i="0" u="none" strike="noStrike" dirty="0">
                          <a:solidFill>
                            <a:srgbClr val="010205"/>
                          </a:solidFill>
                          <a:effectLst/>
                          <a:latin typeface="微软雅黑" panose="020B0503020204020204" pitchFamily="34" charset="-122"/>
                          <a:ea typeface="微软雅黑" panose="020B0503020204020204" pitchFamily="34" charset="-122"/>
                        </a:rPr>
                        <a:t>37.7</a:t>
                      </a:r>
                    </a:p>
                  </a:txBody>
                  <a:tcPr marL="6350" marR="6350" marT="6350" marB="0">
                    <a:lnL w="6350" cap="flat" cmpd="sng" algn="ctr">
                      <a:solidFill>
                        <a:srgbClr val="E0E0E0"/>
                      </a:solidFill>
                      <a:prstDash val="solid"/>
                      <a:round/>
                      <a:headEnd type="none" w="med" len="med"/>
                      <a:tailEnd type="none" w="med" len="med"/>
                    </a:lnL>
                    <a:lnR>
                      <a:noFill/>
                    </a:lnR>
                    <a:lnT w="6350" cap="flat" cmpd="sng" algn="ctr">
                      <a:solidFill>
                        <a:srgbClr val="AEAEAE"/>
                      </a:solidFill>
                      <a:prstDash val="solid"/>
                      <a:round/>
                      <a:headEnd type="none" w="med" len="med"/>
                      <a:tailEnd type="none" w="med" len="med"/>
                    </a:lnT>
                    <a:lnB w="6350" cap="flat" cmpd="sng" algn="ctr">
                      <a:solidFill>
                        <a:srgbClr val="AEAEAE"/>
                      </a:solidFill>
                      <a:prstDash val="solid"/>
                      <a:round/>
                      <a:headEnd type="none" w="med" len="med"/>
                      <a:tailEnd type="none" w="med" len="med"/>
                    </a:lnB>
                  </a:tcPr>
                </a:tc>
                <a:extLst>
                  <a:ext uri="{0D108BD9-81ED-4DB2-BD59-A6C34878D82A}">
                    <a16:rowId xmlns="" xmlns:a16="http://schemas.microsoft.com/office/drawing/2014/main" val="3681516393"/>
                  </a:ext>
                </a:extLst>
              </a:tr>
              <a:tr h="372090">
                <a:tc vMerge="1">
                  <a:txBody>
                    <a:bodyPr/>
                    <a:lstStyle/>
                    <a:p>
                      <a:endParaRPr lang="zh-CN" altLang="en-US"/>
                    </a:p>
                  </a:txBody>
                  <a:tcPr/>
                </a:tc>
                <a:tc>
                  <a:txBody>
                    <a:bodyPr/>
                    <a:lstStyle/>
                    <a:p>
                      <a:pPr algn="l" fontAlgn="t"/>
                      <a:r>
                        <a:rPr lang="en-US" sz="1600" b="0" i="0" u="none" strike="noStrike" dirty="0">
                          <a:solidFill>
                            <a:srgbClr val="264A60"/>
                          </a:solidFill>
                          <a:effectLst/>
                          <a:latin typeface="微软雅黑" panose="020B0503020204020204" pitchFamily="34" charset="-122"/>
                          <a:ea typeface="微软雅黑" panose="020B0503020204020204" pitchFamily="34" charset="-122"/>
                        </a:rPr>
                        <a:t>BA.2</a:t>
                      </a:r>
                    </a:p>
                  </a:txBody>
                  <a:tcPr marL="6350" marR="6350" marT="6350" marB="0">
                    <a:lnL>
                      <a:noFill/>
                    </a:lnL>
                    <a:lnR>
                      <a:noFill/>
                    </a:lnR>
                    <a:lnT w="6350" cap="flat" cmpd="sng" algn="ctr">
                      <a:solidFill>
                        <a:srgbClr val="AEAEAE"/>
                      </a:solidFill>
                      <a:prstDash val="solid"/>
                      <a:round/>
                      <a:headEnd type="none" w="med" len="med"/>
                      <a:tailEnd type="none" w="med" len="med"/>
                    </a:lnT>
                    <a:lnB w="6350" cap="flat" cmpd="sng" algn="ctr">
                      <a:solidFill>
                        <a:srgbClr val="AEAEAE"/>
                      </a:solidFill>
                      <a:prstDash val="solid"/>
                      <a:round/>
                      <a:headEnd type="none" w="med" len="med"/>
                      <a:tailEnd type="none" w="med" len="med"/>
                    </a:lnB>
                    <a:solidFill>
                      <a:srgbClr val="E0E0E0"/>
                    </a:solidFill>
                  </a:tcPr>
                </a:tc>
                <a:tc>
                  <a:txBody>
                    <a:bodyPr/>
                    <a:lstStyle/>
                    <a:p>
                      <a:pPr algn="r" fontAlgn="t"/>
                      <a:r>
                        <a:rPr lang="en-US" altLang="zh-CN" sz="1600" b="0" i="0" u="none" strike="noStrike">
                          <a:solidFill>
                            <a:srgbClr val="010205"/>
                          </a:solidFill>
                          <a:effectLst/>
                          <a:latin typeface="微软雅黑" panose="020B0503020204020204" pitchFamily="34" charset="-122"/>
                          <a:ea typeface="微软雅黑" panose="020B0503020204020204" pitchFamily="34" charset="-122"/>
                        </a:rPr>
                        <a:t>154023</a:t>
                      </a:r>
                    </a:p>
                  </a:txBody>
                  <a:tcPr marL="6350" marR="6350" marT="6350" marB="0">
                    <a:lnL>
                      <a:noFill/>
                    </a:lnL>
                    <a:lnR w="6350" cap="flat" cmpd="sng" algn="ctr">
                      <a:solidFill>
                        <a:srgbClr val="E0E0E0"/>
                      </a:solidFill>
                      <a:prstDash val="solid"/>
                      <a:round/>
                      <a:headEnd type="none" w="med" len="med"/>
                      <a:tailEnd type="none" w="med" len="med"/>
                    </a:lnR>
                    <a:lnT w="6350" cap="flat" cmpd="sng" algn="ctr">
                      <a:solidFill>
                        <a:srgbClr val="AEAEAE"/>
                      </a:solidFill>
                      <a:prstDash val="solid"/>
                      <a:round/>
                      <a:headEnd type="none" w="med" len="med"/>
                      <a:tailEnd type="none" w="med" len="med"/>
                    </a:lnT>
                    <a:lnB w="6350" cap="flat" cmpd="sng" algn="ctr">
                      <a:solidFill>
                        <a:srgbClr val="AEAEAE"/>
                      </a:solidFill>
                      <a:prstDash val="solid"/>
                      <a:round/>
                      <a:headEnd type="none" w="med" len="med"/>
                      <a:tailEnd type="none" w="med" len="med"/>
                    </a:lnB>
                  </a:tcPr>
                </a:tc>
                <a:tc>
                  <a:txBody>
                    <a:bodyPr/>
                    <a:lstStyle/>
                    <a:p>
                      <a:pPr algn="r" fontAlgn="t"/>
                      <a:r>
                        <a:rPr lang="en-US" altLang="zh-CN" sz="1600" b="0" i="0" u="none" strike="noStrike" dirty="0">
                          <a:solidFill>
                            <a:srgbClr val="010205"/>
                          </a:solidFill>
                          <a:effectLst/>
                          <a:latin typeface="微软雅黑" panose="020B0503020204020204" pitchFamily="34" charset="-122"/>
                          <a:ea typeface="微软雅黑" panose="020B0503020204020204" pitchFamily="34" charset="-122"/>
                        </a:rPr>
                        <a:t>9.0</a:t>
                      </a:r>
                    </a:p>
                  </a:txBody>
                  <a:tcPr marL="6350" marR="6350" marT="6350" marB="0">
                    <a:lnL w="6350" cap="flat" cmpd="sng" algn="ctr">
                      <a:solidFill>
                        <a:srgbClr val="E0E0E0"/>
                      </a:solidFill>
                      <a:prstDash val="solid"/>
                      <a:round/>
                      <a:headEnd type="none" w="med" len="med"/>
                      <a:tailEnd type="none" w="med" len="med"/>
                    </a:lnL>
                    <a:lnR>
                      <a:noFill/>
                    </a:lnR>
                    <a:lnT w="6350" cap="flat" cmpd="sng" algn="ctr">
                      <a:solidFill>
                        <a:srgbClr val="AEAEAE"/>
                      </a:solidFill>
                      <a:prstDash val="solid"/>
                      <a:round/>
                      <a:headEnd type="none" w="med" len="med"/>
                      <a:tailEnd type="none" w="med" len="med"/>
                    </a:lnT>
                    <a:lnB w="6350" cap="flat" cmpd="sng" algn="ctr">
                      <a:solidFill>
                        <a:srgbClr val="AEAEAE"/>
                      </a:solidFill>
                      <a:prstDash val="solid"/>
                      <a:round/>
                      <a:headEnd type="none" w="med" len="med"/>
                      <a:tailEnd type="none" w="med" len="med"/>
                    </a:lnB>
                  </a:tcPr>
                </a:tc>
                <a:extLst>
                  <a:ext uri="{0D108BD9-81ED-4DB2-BD59-A6C34878D82A}">
                    <a16:rowId xmlns="" xmlns:a16="http://schemas.microsoft.com/office/drawing/2014/main" val="3190242767"/>
                  </a:ext>
                </a:extLst>
              </a:tr>
              <a:tr h="372090">
                <a:tc vMerge="1">
                  <a:txBody>
                    <a:bodyPr/>
                    <a:lstStyle/>
                    <a:p>
                      <a:endParaRPr lang="zh-CN" altLang="en-US"/>
                    </a:p>
                  </a:txBody>
                  <a:tcPr/>
                </a:tc>
                <a:tc>
                  <a:txBody>
                    <a:bodyPr/>
                    <a:lstStyle/>
                    <a:p>
                      <a:pPr algn="l" fontAlgn="t"/>
                      <a:r>
                        <a:rPr lang="en-US" sz="1600" b="0" i="0" u="none" strike="noStrike" dirty="0">
                          <a:solidFill>
                            <a:srgbClr val="264A60"/>
                          </a:solidFill>
                          <a:effectLst/>
                          <a:latin typeface="微软雅黑" panose="020B0503020204020204" pitchFamily="34" charset="-122"/>
                          <a:ea typeface="微软雅黑" panose="020B0503020204020204" pitchFamily="34" charset="-122"/>
                        </a:rPr>
                        <a:t>BA.3</a:t>
                      </a:r>
                    </a:p>
                  </a:txBody>
                  <a:tcPr marL="6350" marR="6350" marT="6350" marB="0">
                    <a:lnL>
                      <a:noFill/>
                    </a:lnL>
                    <a:lnR>
                      <a:noFill/>
                    </a:lnR>
                    <a:lnT w="6350" cap="flat" cmpd="sng" algn="ctr">
                      <a:solidFill>
                        <a:srgbClr val="AEAEAE"/>
                      </a:solidFill>
                      <a:prstDash val="solid"/>
                      <a:round/>
                      <a:headEnd type="none" w="med" len="med"/>
                      <a:tailEnd type="none" w="med" len="med"/>
                    </a:lnT>
                    <a:lnB w="6350" cap="flat" cmpd="sng" algn="ctr">
                      <a:solidFill>
                        <a:srgbClr val="152935"/>
                      </a:solidFill>
                      <a:prstDash val="solid"/>
                      <a:round/>
                      <a:headEnd type="none" w="med" len="med"/>
                      <a:tailEnd type="none" w="med" len="med"/>
                    </a:lnB>
                    <a:solidFill>
                      <a:srgbClr val="E0E0E0"/>
                    </a:solidFill>
                  </a:tcPr>
                </a:tc>
                <a:tc>
                  <a:txBody>
                    <a:bodyPr/>
                    <a:lstStyle/>
                    <a:p>
                      <a:pPr algn="r" fontAlgn="t"/>
                      <a:r>
                        <a:rPr lang="en-US" altLang="zh-CN" sz="1600" b="0" i="0" u="none" strike="noStrike" dirty="0">
                          <a:solidFill>
                            <a:srgbClr val="010205"/>
                          </a:solidFill>
                          <a:effectLst/>
                          <a:latin typeface="微软雅黑" panose="020B0503020204020204" pitchFamily="34" charset="-122"/>
                          <a:ea typeface="微软雅黑" panose="020B0503020204020204" pitchFamily="34" charset="-122"/>
                        </a:rPr>
                        <a:t>512</a:t>
                      </a:r>
                    </a:p>
                  </a:txBody>
                  <a:tcPr marL="6350" marR="6350" marT="6350" marB="0">
                    <a:lnL>
                      <a:noFill/>
                    </a:lnL>
                    <a:lnR w="6350" cap="flat" cmpd="sng" algn="ctr">
                      <a:solidFill>
                        <a:srgbClr val="E0E0E0"/>
                      </a:solidFill>
                      <a:prstDash val="solid"/>
                      <a:round/>
                      <a:headEnd type="none" w="med" len="med"/>
                      <a:tailEnd type="none" w="med" len="med"/>
                    </a:lnR>
                    <a:lnT w="6350" cap="flat" cmpd="sng" algn="ctr">
                      <a:solidFill>
                        <a:srgbClr val="AEAEAE"/>
                      </a:solidFill>
                      <a:prstDash val="solid"/>
                      <a:round/>
                      <a:headEnd type="none" w="med" len="med"/>
                      <a:tailEnd type="none" w="med" len="med"/>
                    </a:lnT>
                    <a:lnB w="6350" cap="flat" cmpd="sng" algn="ctr">
                      <a:solidFill>
                        <a:srgbClr val="152935"/>
                      </a:solidFill>
                      <a:prstDash val="solid"/>
                      <a:round/>
                      <a:headEnd type="none" w="med" len="med"/>
                      <a:tailEnd type="none" w="med" len="med"/>
                    </a:lnB>
                  </a:tcPr>
                </a:tc>
                <a:tc>
                  <a:txBody>
                    <a:bodyPr/>
                    <a:lstStyle/>
                    <a:p>
                      <a:pPr algn="r" fontAlgn="t"/>
                      <a:r>
                        <a:rPr lang="en-US" altLang="zh-CN" sz="1600" b="0" i="0" u="none" strike="noStrike" dirty="0">
                          <a:solidFill>
                            <a:srgbClr val="010205"/>
                          </a:solidFill>
                          <a:effectLst/>
                          <a:latin typeface="微软雅黑" panose="020B0503020204020204" pitchFamily="34" charset="-122"/>
                          <a:ea typeface="微软雅黑" panose="020B0503020204020204" pitchFamily="34" charset="-122"/>
                        </a:rPr>
                        <a:t>0.0</a:t>
                      </a:r>
                    </a:p>
                  </a:txBody>
                  <a:tcPr marL="6350" marR="6350" marT="6350" marB="0">
                    <a:lnL w="6350" cap="flat" cmpd="sng" algn="ctr">
                      <a:solidFill>
                        <a:srgbClr val="E0E0E0"/>
                      </a:solidFill>
                      <a:prstDash val="solid"/>
                      <a:round/>
                      <a:headEnd type="none" w="med" len="med"/>
                      <a:tailEnd type="none" w="med" len="med"/>
                    </a:lnL>
                    <a:lnR>
                      <a:noFill/>
                    </a:lnR>
                    <a:lnT w="6350" cap="flat" cmpd="sng" algn="ctr">
                      <a:solidFill>
                        <a:srgbClr val="AEAEAE"/>
                      </a:solidFill>
                      <a:prstDash val="solid"/>
                      <a:round/>
                      <a:headEnd type="none" w="med" len="med"/>
                      <a:tailEnd type="none" w="med" len="med"/>
                    </a:lnT>
                    <a:lnB w="6350" cap="flat" cmpd="sng" algn="ctr">
                      <a:solidFill>
                        <a:srgbClr val="152935"/>
                      </a:solidFill>
                      <a:prstDash val="solid"/>
                      <a:round/>
                      <a:headEnd type="none" w="med" len="med"/>
                      <a:tailEnd type="none" w="med" len="med"/>
                    </a:lnB>
                  </a:tcPr>
                </a:tc>
                <a:extLst>
                  <a:ext uri="{0D108BD9-81ED-4DB2-BD59-A6C34878D82A}">
                    <a16:rowId xmlns="" xmlns:a16="http://schemas.microsoft.com/office/drawing/2014/main" val="3524525187"/>
                  </a:ext>
                </a:extLst>
              </a:tr>
            </a:tbl>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717675" y="400050"/>
            <a:ext cx="9367838" cy="1143000"/>
          </a:xfrm>
        </p:spPr>
        <p:txBody>
          <a:bodyPr>
            <a:normAutofit fontScale="90000"/>
          </a:bodyPr>
          <a:lstStyle/>
          <a:p>
            <a:r>
              <a:rPr lang="zh-CN" altLang="en-US" dirty="0"/>
              <a:t>国内：输入病例新高，本土疫情此起彼伏</a:t>
            </a:r>
          </a:p>
        </p:txBody>
      </p:sp>
      <p:pic>
        <p:nvPicPr>
          <p:cNvPr id="11" name="图片 10">
            <a:extLst>
              <a:ext uri="{FF2B5EF4-FFF2-40B4-BE49-F238E27FC236}">
                <a16:creationId xmlns="" xmlns:a16="http://schemas.microsoft.com/office/drawing/2014/main" id="{76D53201-1143-4880-ABC4-04BD7E245F91}"/>
              </a:ext>
            </a:extLst>
          </p:cNvPr>
          <p:cNvPicPr>
            <a:picLocks noChangeAspect="1"/>
          </p:cNvPicPr>
          <p:nvPr/>
        </p:nvPicPr>
        <p:blipFill>
          <a:blip r:embed="rId2"/>
          <a:stretch>
            <a:fillRect/>
          </a:stretch>
        </p:blipFill>
        <p:spPr>
          <a:xfrm>
            <a:off x="817562" y="1543050"/>
            <a:ext cx="10556875" cy="5078443"/>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矩形 24"/>
          <p:cNvSpPr/>
          <p:nvPr/>
        </p:nvSpPr>
        <p:spPr>
          <a:xfrm>
            <a:off x="0" y="254000"/>
            <a:ext cx="609600" cy="238125"/>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26" name="矩形 25"/>
          <p:cNvSpPr/>
          <p:nvPr/>
        </p:nvSpPr>
        <p:spPr>
          <a:xfrm>
            <a:off x="609600" y="254000"/>
            <a:ext cx="11582400" cy="238125"/>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30" name="矩形 29"/>
          <p:cNvSpPr/>
          <p:nvPr/>
        </p:nvSpPr>
        <p:spPr>
          <a:xfrm>
            <a:off x="11566525" y="6621463"/>
            <a:ext cx="625475" cy="236537"/>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31" name="矩形 30"/>
          <p:cNvSpPr/>
          <p:nvPr/>
        </p:nvSpPr>
        <p:spPr>
          <a:xfrm>
            <a:off x="-1" y="6621463"/>
            <a:ext cx="11566525" cy="236537"/>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35" name="文本框 59"/>
          <p:cNvSpPr txBox="1"/>
          <p:nvPr/>
        </p:nvSpPr>
        <p:spPr>
          <a:xfrm>
            <a:off x="609600" y="724781"/>
            <a:ext cx="10956925" cy="587853"/>
          </a:xfrm>
          <a:prstGeom prst="rect">
            <a:avLst/>
          </a:prstGeom>
          <a:noFill/>
        </p:spPr>
        <p:txBody>
          <a:bodyPr wrap="square">
            <a:spAutoFit/>
          </a:bodyPr>
          <a:lstStyle/>
          <a:p>
            <a:pPr eaLnBrk="1" hangingPunct="1">
              <a:lnSpc>
                <a:spcPct val="150000"/>
              </a:lnSpc>
            </a:pPr>
            <a:r>
              <a:rPr lang="zh-CN" altLang="en-US" sz="2400" b="1" dirty="0">
                <a:latin typeface="Times New Roman" panose="02020603050405020304" pitchFamily="18" charset="0"/>
                <a:cs typeface="Times New Roman" panose="02020603050405020304" pitchFamily="18" charset="0"/>
              </a:rPr>
              <a:t>我省新冠肺炎流行特点</a:t>
            </a:r>
            <a:r>
              <a:rPr lang="en-US" altLang="zh-CN" sz="2400" b="1" dirty="0">
                <a:latin typeface="Times New Roman" panose="02020603050405020304" pitchFamily="18" charset="0"/>
                <a:cs typeface="Times New Roman" panose="02020603050405020304" pitchFamily="18" charset="0"/>
              </a:rPr>
              <a:t>    </a:t>
            </a:r>
            <a:endParaRPr lang="zh-CN" altLang="en-US" sz="2400" dirty="0">
              <a:latin typeface="Times New Roman" panose="02020603050405020304" pitchFamily="18" charset="0"/>
              <a:cs typeface="Times New Roman" panose="02020603050405020304" pitchFamily="18" charset="0"/>
            </a:endParaRPr>
          </a:p>
        </p:txBody>
      </p:sp>
      <p:pic>
        <p:nvPicPr>
          <p:cNvPr id="4" name="图片 3">
            <a:extLst>
              <a:ext uri="{FF2B5EF4-FFF2-40B4-BE49-F238E27FC236}">
                <a16:creationId xmlns="" xmlns:a16="http://schemas.microsoft.com/office/drawing/2014/main" id="{27BEC6C8-86AE-41F7-91E7-C67486F3375B}"/>
              </a:ext>
            </a:extLst>
          </p:cNvPr>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40000"/>
                    </a14:imgEffect>
                  </a14:imgLayer>
                </a14:imgProps>
              </a:ext>
            </a:extLst>
          </a:blip>
          <a:srcRect l="5920" r="14781"/>
          <a:stretch/>
        </p:blipFill>
        <p:spPr>
          <a:xfrm>
            <a:off x="609600" y="2225403"/>
            <a:ext cx="5892800" cy="3471685"/>
          </a:xfrm>
          <a:prstGeom prst="rect">
            <a:avLst/>
          </a:prstGeom>
          <a:ln>
            <a:noFill/>
          </a:ln>
          <a:effectLst>
            <a:outerShdw blurRad="292100" dist="139700" dir="2700000" algn="tl" rotWithShape="0">
              <a:srgbClr val="333333">
                <a:alpha val="65000"/>
              </a:srgbClr>
            </a:outerShdw>
          </a:effectLst>
        </p:spPr>
      </p:pic>
      <p:sp>
        <p:nvSpPr>
          <p:cNvPr id="5" name="文本框 4">
            <a:extLst>
              <a:ext uri="{FF2B5EF4-FFF2-40B4-BE49-F238E27FC236}">
                <a16:creationId xmlns="" xmlns:a16="http://schemas.microsoft.com/office/drawing/2014/main" id="{D8BA81F1-78EC-4FA4-84B0-78FC2E1D9FE9}"/>
              </a:ext>
            </a:extLst>
          </p:cNvPr>
          <p:cNvSpPr txBox="1"/>
          <p:nvPr/>
        </p:nvSpPr>
        <p:spPr>
          <a:xfrm>
            <a:off x="6979885" y="2652555"/>
            <a:ext cx="4312355" cy="2862322"/>
          </a:xfrm>
          <a:prstGeom prst="rect">
            <a:avLst/>
          </a:prstGeom>
          <a:noFill/>
          <a:ln>
            <a:solidFill>
              <a:srgbClr val="00B0F0"/>
            </a:solidFill>
          </a:ln>
        </p:spPr>
        <p:txBody>
          <a:bodyPr wrap="square" rtlCol="0">
            <a:spAutoFit/>
          </a:bodyPr>
          <a:lstStyle/>
          <a:p>
            <a:pPr marL="342900" indent="-342900">
              <a:lnSpc>
                <a:spcPct val="200000"/>
              </a:lnSpc>
              <a:buFont typeface="Wingdings" panose="05000000000000000000" pitchFamily="2" charset="2"/>
              <a:buChar char="Ø"/>
            </a:pPr>
            <a:r>
              <a:rPr lang="en-US" altLang="zh-CN" sz="2000" dirty="0">
                <a:latin typeface="华文中宋" panose="02010600040101010101" pitchFamily="2" charset="-122"/>
                <a:ea typeface="华文中宋" panose="02010600040101010101" pitchFamily="2" charset="-122"/>
              </a:rPr>
              <a:t>2020</a:t>
            </a:r>
            <a:r>
              <a:rPr lang="zh-CN" altLang="en-US" sz="2000" dirty="0">
                <a:latin typeface="华文中宋" panose="02010600040101010101" pitchFamily="2" charset="-122"/>
                <a:ea typeface="华文中宋" panose="02010600040101010101" pitchFamily="2" charset="-122"/>
              </a:rPr>
              <a:t>年</a:t>
            </a:r>
            <a:r>
              <a:rPr lang="en-US" altLang="zh-CN" sz="2000" dirty="0">
                <a:latin typeface="华文中宋" panose="02010600040101010101" pitchFamily="2" charset="-122"/>
                <a:ea typeface="华文中宋" panose="02010600040101010101" pitchFamily="2" charset="-122"/>
              </a:rPr>
              <a:t>3</a:t>
            </a:r>
            <a:r>
              <a:rPr lang="zh-CN" altLang="en-US" sz="2000" dirty="0">
                <a:latin typeface="华文中宋" panose="02010600040101010101" pitchFamily="2" charset="-122"/>
                <a:ea typeface="华文中宋" panose="02010600040101010101" pitchFamily="2" charset="-122"/>
              </a:rPr>
              <a:t>月</a:t>
            </a:r>
            <a:r>
              <a:rPr lang="en-US" altLang="zh-CN" sz="2000" dirty="0">
                <a:latin typeface="华文中宋" panose="02010600040101010101" pitchFamily="2" charset="-122"/>
                <a:ea typeface="华文中宋" panose="02010600040101010101" pitchFamily="2" charset="-122"/>
              </a:rPr>
              <a:t>13</a:t>
            </a:r>
            <a:r>
              <a:rPr lang="zh-CN" altLang="en-US" sz="2000" dirty="0">
                <a:latin typeface="华文中宋" panose="02010600040101010101" pitchFamily="2" charset="-122"/>
                <a:ea typeface="华文中宋" panose="02010600040101010101" pitchFamily="2" charset="-122"/>
              </a:rPr>
              <a:t>日本土病例清零</a:t>
            </a:r>
            <a:endParaRPr lang="en-US" altLang="zh-CN" sz="2000" dirty="0">
              <a:latin typeface="华文中宋" panose="02010600040101010101" pitchFamily="2" charset="-122"/>
              <a:ea typeface="华文中宋" panose="02010600040101010101" pitchFamily="2" charset="-122"/>
            </a:endParaRPr>
          </a:p>
          <a:p>
            <a:pPr marL="342900" indent="-342900">
              <a:buFont typeface="Wingdings" panose="05000000000000000000" pitchFamily="2" charset="2"/>
              <a:buChar char="Ø"/>
            </a:pPr>
            <a:r>
              <a:rPr lang="en-US" altLang="zh-CN" sz="2000" dirty="0">
                <a:latin typeface="华文中宋" panose="02010600040101010101" pitchFamily="2" charset="-122"/>
                <a:ea typeface="华文中宋" panose="02010600040101010101" pitchFamily="2" charset="-122"/>
              </a:rPr>
              <a:t>2021</a:t>
            </a:r>
            <a:r>
              <a:rPr lang="zh-CN" altLang="en-US" sz="2000" dirty="0">
                <a:latin typeface="华文中宋" panose="02010600040101010101" pitchFamily="2" charset="-122"/>
                <a:ea typeface="华文中宋" panose="02010600040101010101" pitchFamily="2" charset="-122"/>
              </a:rPr>
              <a:t>年</a:t>
            </a:r>
            <a:r>
              <a:rPr lang="en-US" altLang="zh-CN" sz="2000" dirty="0">
                <a:latin typeface="华文中宋" panose="02010600040101010101" pitchFamily="2" charset="-122"/>
                <a:ea typeface="华文中宋" panose="02010600040101010101" pitchFamily="2" charset="-122"/>
              </a:rPr>
              <a:t>1</a:t>
            </a:r>
            <a:r>
              <a:rPr lang="zh-CN" altLang="en-US" sz="2000" dirty="0">
                <a:latin typeface="华文中宋" panose="02010600040101010101" pitchFamily="2" charset="-122"/>
                <a:ea typeface="华文中宋" panose="02010600040101010101" pitchFamily="2" charset="-122"/>
              </a:rPr>
              <a:t>月</a:t>
            </a:r>
            <a:r>
              <a:rPr lang="en-US" altLang="zh-CN" sz="2000" dirty="0">
                <a:latin typeface="华文中宋" panose="02010600040101010101" pitchFamily="2" charset="-122"/>
                <a:ea typeface="华文中宋" panose="02010600040101010101" pitchFamily="2" charset="-122"/>
              </a:rPr>
              <a:t>10</a:t>
            </a:r>
            <a:r>
              <a:rPr lang="zh-CN" altLang="en-US" sz="2000" dirty="0">
                <a:latin typeface="华文中宋" panose="02010600040101010101" pitchFamily="2" charset="-122"/>
                <a:ea typeface="华文中宋" panose="02010600040101010101" pitchFamily="2" charset="-122"/>
              </a:rPr>
              <a:t>日</a:t>
            </a:r>
            <a:r>
              <a:rPr lang="en-US" altLang="zh-CN" sz="2000" dirty="0">
                <a:latin typeface="华文中宋" panose="02010600040101010101" pitchFamily="2" charset="-122"/>
                <a:ea typeface="华文中宋" panose="02010600040101010101" pitchFamily="2" charset="-122"/>
              </a:rPr>
              <a:t>-20</a:t>
            </a:r>
            <a:r>
              <a:rPr lang="zh-CN" altLang="en-US" sz="2000" dirty="0">
                <a:latin typeface="华文中宋" panose="02010600040101010101" pitchFamily="2" charset="-122"/>
                <a:ea typeface="华文中宋" panose="02010600040101010101" pitchFamily="2" charset="-122"/>
              </a:rPr>
              <a:t>日发生</a:t>
            </a:r>
            <a:r>
              <a:rPr lang="en-US" altLang="zh-CN" sz="2000" dirty="0">
                <a:latin typeface="华文中宋" panose="02010600040101010101" pitchFamily="2" charset="-122"/>
                <a:ea typeface="华文中宋" panose="02010600040101010101" pitchFamily="2" charset="-122"/>
              </a:rPr>
              <a:t>4</a:t>
            </a:r>
            <a:r>
              <a:rPr lang="zh-CN" altLang="en-US" sz="2000" dirty="0">
                <a:latin typeface="华文中宋" panose="02010600040101010101" pitchFamily="2" charset="-122"/>
                <a:ea typeface="华文中宋" panose="02010600040101010101" pitchFamily="2" charset="-122"/>
              </a:rPr>
              <a:t>例本土确诊病例，为河北输入疫情。</a:t>
            </a:r>
            <a:r>
              <a:rPr lang="en-US" altLang="zh-CN" sz="2000" dirty="0">
                <a:latin typeface="华文中宋" panose="02010600040101010101" pitchFamily="2" charset="-122"/>
                <a:ea typeface="华文中宋" panose="02010600040101010101" pitchFamily="2" charset="-122"/>
              </a:rPr>
              <a:t>2021</a:t>
            </a:r>
            <a:r>
              <a:rPr lang="zh-CN" altLang="en-US" sz="2000" dirty="0">
                <a:latin typeface="华文中宋" panose="02010600040101010101" pitchFamily="2" charset="-122"/>
                <a:ea typeface="华文中宋" panose="02010600040101010101" pitchFamily="2" charset="-122"/>
              </a:rPr>
              <a:t>年</a:t>
            </a:r>
            <a:r>
              <a:rPr lang="en-US" altLang="zh-CN" sz="2000" dirty="0">
                <a:latin typeface="华文中宋" panose="02010600040101010101" pitchFamily="2" charset="-122"/>
                <a:ea typeface="华文中宋" panose="02010600040101010101" pitchFamily="2" charset="-122"/>
              </a:rPr>
              <a:t>12</a:t>
            </a:r>
            <a:r>
              <a:rPr lang="zh-CN" altLang="en-US" sz="2000" dirty="0">
                <a:latin typeface="华文中宋" panose="02010600040101010101" pitchFamily="2" charset="-122"/>
                <a:ea typeface="华文中宋" panose="02010600040101010101" pitchFamily="2" charset="-122"/>
              </a:rPr>
              <a:t>月至今先后发生运城、大同、晋中、忻州、太原、晋城等疫情。</a:t>
            </a:r>
            <a:endParaRPr lang="en-US" altLang="zh-CN" sz="2000" dirty="0">
              <a:latin typeface="华文中宋" panose="02010600040101010101" pitchFamily="2" charset="-122"/>
              <a:ea typeface="华文中宋" panose="02010600040101010101" pitchFamily="2" charset="-122"/>
            </a:endParaRPr>
          </a:p>
          <a:p>
            <a:pPr marL="342900" indent="-342900">
              <a:buFont typeface="Wingdings" panose="05000000000000000000" pitchFamily="2" charset="2"/>
              <a:buChar char="Ø"/>
            </a:pPr>
            <a:r>
              <a:rPr lang="zh-CN" altLang="en-US" sz="2000" dirty="0">
                <a:latin typeface="华文中宋" panose="02010600040101010101" pitchFamily="2" charset="-122"/>
                <a:ea typeface="华文中宋" panose="02010600040101010101" pitchFamily="2" charset="-122"/>
              </a:rPr>
              <a:t>我省面临防输入、防反弹、防扩散三重压力，形势严峻复杂。</a:t>
            </a:r>
          </a:p>
        </p:txBody>
      </p:sp>
    </p:spTree>
    <p:extLst>
      <p:ext uri="{BB962C8B-B14F-4D97-AF65-F5344CB8AC3E}">
        <p14:creationId xmlns:p14="http://schemas.microsoft.com/office/powerpoint/2010/main" val="147384108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wipe(right)">
                                      <p:cBhvr>
                                        <p:cTn id="10" dur="500"/>
                                        <p:tgtEl>
                                          <p:spTgt spid="26"/>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31"/>
                                        </p:tgtEl>
                                        <p:attrNameLst>
                                          <p:attrName>style.visibility</p:attrName>
                                        </p:attrNameLst>
                                      </p:cBhvr>
                                      <p:to>
                                        <p:strVal val="visible"/>
                                      </p:to>
                                    </p:set>
                                    <p:animEffect transition="in" filter="wipe(left)">
                                      <p:cBhvr>
                                        <p:cTn id="13" dur="500"/>
                                        <p:tgtEl>
                                          <p:spTgt spid="31"/>
                                        </p:tgtEl>
                                      </p:cBhvr>
                                    </p:animEffect>
                                  </p:childTnLst>
                                </p:cTn>
                              </p:par>
                              <p:par>
                                <p:cTn id="14" presetID="22" presetClass="entr" presetSubtype="2" fill="hold" grpId="0" nodeType="withEffect">
                                  <p:stCondLst>
                                    <p:cond delay="0"/>
                                  </p:stCondLst>
                                  <p:childTnLst>
                                    <p:set>
                                      <p:cBhvr>
                                        <p:cTn id="15" dur="1" fill="hold">
                                          <p:stCondLst>
                                            <p:cond delay="0"/>
                                          </p:stCondLst>
                                        </p:cTn>
                                        <p:tgtEl>
                                          <p:spTgt spid="30"/>
                                        </p:tgtEl>
                                        <p:attrNameLst>
                                          <p:attrName>style.visibility</p:attrName>
                                        </p:attrNameLst>
                                      </p:cBhvr>
                                      <p:to>
                                        <p:strVal val="visible"/>
                                      </p:to>
                                    </p:set>
                                    <p:animEffect transition="in" filter="wipe(right)">
                                      <p:cBhvr>
                                        <p:cTn id="16" dur="500"/>
                                        <p:tgtEl>
                                          <p:spTgt spid="30"/>
                                        </p:tgtEl>
                                      </p:cBhvr>
                                    </p:animEffect>
                                  </p:childTnLst>
                                </p:cTn>
                              </p:par>
                              <p:par>
                                <p:cTn id="17" presetID="12" presetClass="entr" presetSubtype="8" fill="hold" grpId="0" nodeType="withEffect">
                                  <p:stCondLst>
                                    <p:cond delay="0"/>
                                  </p:stCondLst>
                                  <p:childTnLst>
                                    <p:set>
                                      <p:cBhvr>
                                        <p:cTn id="18" dur="1" fill="hold">
                                          <p:stCondLst>
                                            <p:cond delay="0"/>
                                          </p:stCondLst>
                                        </p:cTn>
                                        <p:tgtEl>
                                          <p:spTgt spid="35">
                                            <p:txEl>
                                              <p:pRg st="0" end="0"/>
                                            </p:txEl>
                                          </p:spTgt>
                                        </p:tgtEl>
                                        <p:attrNameLst>
                                          <p:attrName>style.visibility</p:attrName>
                                        </p:attrNameLst>
                                      </p:cBhvr>
                                      <p:to>
                                        <p:strVal val="visible"/>
                                      </p:to>
                                    </p:set>
                                    <p:anim calcmode="lin" valueType="num">
                                      <p:cBhvr additive="base">
                                        <p:cTn id="19" dur="500"/>
                                        <p:tgtEl>
                                          <p:spTgt spid="35">
                                            <p:txEl>
                                              <p:pRg st="0" end="0"/>
                                            </p:txEl>
                                          </p:spTgt>
                                        </p:tgtEl>
                                        <p:attrNameLst>
                                          <p:attrName>ppt_x</p:attrName>
                                        </p:attrNameLst>
                                      </p:cBhvr>
                                      <p:tavLst>
                                        <p:tav tm="0">
                                          <p:val>
                                            <p:strVal val="#ppt_x-#ppt_w*1.125000"/>
                                          </p:val>
                                        </p:tav>
                                        <p:tav tm="100000">
                                          <p:val>
                                            <p:strVal val="#ppt_x"/>
                                          </p:val>
                                        </p:tav>
                                      </p:tavLst>
                                    </p:anim>
                                    <p:animEffect transition="in" filter="wipe(right)">
                                      <p:cBhvr>
                                        <p:cTn id="20" dur="500"/>
                                        <p:tgtEl>
                                          <p:spTgt spid="3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30" grpId="0" animBg="1"/>
      <p:bldP spid="31" grpId="0" animBg="1"/>
      <p:bldP spid="35" grpId="0" build="p" bldLvl="3"/>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等腰三角形 1"/>
          <p:cNvSpPr/>
          <p:nvPr/>
        </p:nvSpPr>
        <p:spPr>
          <a:xfrm rot="10800000">
            <a:off x="3863926" y="0"/>
            <a:ext cx="8328074" cy="4185138"/>
          </a:xfrm>
          <a:prstGeom prst="triangle">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等腰三角形 2"/>
          <p:cNvSpPr/>
          <p:nvPr/>
        </p:nvSpPr>
        <p:spPr>
          <a:xfrm>
            <a:off x="1" y="2672862"/>
            <a:ext cx="8328074" cy="4185138"/>
          </a:xfrm>
          <a:prstGeom prst="triangle">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圆角 3"/>
          <p:cNvSpPr/>
          <p:nvPr/>
        </p:nvSpPr>
        <p:spPr>
          <a:xfrm>
            <a:off x="393895" y="369276"/>
            <a:ext cx="11404210" cy="6073727"/>
          </a:xfrm>
          <a:prstGeom prst="roundRect">
            <a:avLst>
              <a:gd name="adj" fmla="val 269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p:cNvSpPr txBox="1"/>
          <p:nvPr/>
        </p:nvSpPr>
        <p:spPr>
          <a:xfrm>
            <a:off x="1814732" y="2118553"/>
            <a:ext cx="1497526" cy="2646878"/>
          </a:xfrm>
          <a:prstGeom prst="rect">
            <a:avLst/>
          </a:prstGeom>
          <a:noFill/>
        </p:spPr>
        <p:txBody>
          <a:bodyPr wrap="none" rtlCol="0">
            <a:spAutoFit/>
          </a:bodyPr>
          <a:lstStyle/>
          <a:p>
            <a:r>
              <a:rPr lang="en-US" altLang="zh-CN" sz="16600" b="1" dirty="0">
                <a:solidFill>
                  <a:schemeClr val="accent1">
                    <a:lumMod val="20000"/>
                    <a:lumOff val="80000"/>
                  </a:schemeClr>
                </a:solidFill>
                <a:latin typeface="微软雅黑" panose="020B0503020204020204" pitchFamily="34" charset="-122"/>
                <a:ea typeface="微软雅黑" panose="020B0503020204020204" pitchFamily="34" charset="-122"/>
              </a:rPr>
              <a:t>2</a:t>
            </a:r>
            <a:endParaRPr lang="zh-CN" altLang="en-US" sz="16600" b="1" dirty="0">
              <a:solidFill>
                <a:schemeClr val="accent1">
                  <a:lumMod val="20000"/>
                  <a:lumOff val="80000"/>
                </a:schemeClr>
              </a:solidFill>
              <a:latin typeface="微软雅黑" panose="020B0503020204020204" pitchFamily="34" charset="-122"/>
              <a:ea typeface="微软雅黑" panose="020B0503020204020204" pitchFamily="34" charset="-122"/>
            </a:endParaRPr>
          </a:p>
        </p:txBody>
      </p:sp>
      <p:sp>
        <p:nvSpPr>
          <p:cNvPr id="6" name="文本框 5"/>
          <p:cNvSpPr txBox="1"/>
          <p:nvPr/>
        </p:nvSpPr>
        <p:spPr>
          <a:xfrm>
            <a:off x="1772380" y="2078217"/>
            <a:ext cx="3417923" cy="2646878"/>
          </a:xfrm>
          <a:prstGeom prst="rect">
            <a:avLst/>
          </a:prstGeom>
          <a:noFill/>
        </p:spPr>
        <p:txBody>
          <a:bodyPr wrap="none" rtlCol="0">
            <a:spAutoFit/>
          </a:bodyPr>
          <a:lstStyle/>
          <a:p>
            <a:r>
              <a:rPr lang="en-US" altLang="zh-CN" sz="16600" b="1" dirty="0">
                <a:solidFill>
                  <a:schemeClr val="accent2"/>
                </a:solidFill>
                <a:latin typeface="微软雅黑" panose="020B0503020204020204" pitchFamily="34" charset="-122"/>
                <a:ea typeface="微软雅黑" panose="020B0503020204020204" pitchFamily="34" charset="-122"/>
              </a:rPr>
              <a:t>2.2</a:t>
            </a:r>
            <a:endParaRPr lang="zh-CN" altLang="en-US" sz="16600" b="1" dirty="0">
              <a:solidFill>
                <a:schemeClr val="accent2"/>
              </a:solidFill>
              <a:latin typeface="微软雅黑" panose="020B0503020204020204" pitchFamily="34" charset="-122"/>
              <a:ea typeface="微软雅黑" panose="020B0503020204020204" pitchFamily="34" charset="-122"/>
            </a:endParaRPr>
          </a:p>
        </p:txBody>
      </p:sp>
      <p:sp>
        <p:nvSpPr>
          <p:cNvPr id="19" name="等腰三角形 18"/>
          <p:cNvSpPr/>
          <p:nvPr/>
        </p:nvSpPr>
        <p:spPr>
          <a:xfrm rot="10800000">
            <a:off x="9191393" y="1593753"/>
            <a:ext cx="2471224" cy="1241873"/>
          </a:xfrm>
          <a:prstGeom prst="triangle">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等腰三角形 19"/>
          <p:cNvSpPr/>
          <p:nvPr/>
        </p:nvSpPr>
        <p:spPr>
          <a:xfrm>
            <a:off x="5331216" y="3491696"/>
            <a:ext cx="1792799" cy="900942"/>
          </a:xfrm>
          <a:prstGeom prst="triangle">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5673981" y="2835626"/>
            <a:ext cx="4493538" cy="830997"/>
          </a:xfrm>
          <a:prstGeom prst="rect">
            <a:avLst/>
          </a:prstGeom>
        </p:spPr>
        <p:txBody>
          <a:bodyPr wrap="none">
            <a:spAutoFit/>
          </a:bodyPr>
          <a:lstStyle/>
          <a:p>
            <a:pPr lvl="0" algn="ctr">
              <a:defRPr/>
            </a:pPr>
            <a:r>
              <a:rPr lang="zh-CN" altLang="en-US" sz="4800" b="1" kern="0" dirty="0">
                <a:latin typeface="微软雅黑" panose="020B0503020204020204" pitchFamily="34" charset="-122"/>
                <a:ea typeface="微软雅黑" panose="020B0503020204020204" pitchFamily="34" charset="-122"/>
              </a:rPr>
              <a:t>常态化防控措施</a:t>
            </a:r>
          </a:p>
        </p:txBody>
      </p:sp>
    </p:spTree>
    <p:extLst>
      <p:ext uri="{BB962C8B-B14F-4D97-AF65-F5344CB8AC3E}">
        <p14:creationId xmlns:p14="http://schemas.microsoft.com/office/powerpoint/2010/main" val="16192084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圆角 4"/>
          <p:cNvSpPr/>
          <p:nvPr/>
        </p:nvSpPr>
        <p:spPr>
          <a:xfrm>
            <a:off x="394530" y="391501"/>
            <a:ext cx="11404210" cy="6073727"/>
          </a:xfrm>
          <a:prstGeom prst="roundRect">
            <a:avLst>
              <a:gd name="adj" fmla="val 269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194" name="内容占位符 2"/>
          <p:cNvSpPr>
            <a:spLocks noGrp="1"/>
          </p:cNvSpPr>
          <p:nvPr>
            <p:ph idx="4294967295"/>
          </p:nvPr>
        </p:nvSpPr>
        <p:spPr>
          <a:xfrm>
            <a:off x="1257985" y="2477134"/>
            <a:ext cx="9676029" cy="2715695"/>
          </a:xfrm>
        </p:spPr>
        <p:txBody>
          <a:bodyPr anchor="t">
            <a:normAutofit fontScale="85000" lnSpcReduction="20000"/>
          </a:bodyPr>
          <a:lstStyle/>
          <a:p>
            <a:pPr marL="0" lvl="1" indent="0" algn="ctr">
              <a:lnSpc>
                <a:spcPct val="150000"/>
              </a:lnSpc>
              <a:spcBef>
                <a:spcPts val="800"/>
              </a:spcBef>
              <a:spcAft>
                <a:spcPts val="800"/>
              </a:spcAft>
              <a:buClr>
                <a:schemeClr val="accent1"/>
              </a:buClr>
              <a:buSzPct val="100000"/>
              <a:buNone/>
            </a:pPr>
            <a:r>
              <a:rPr lang="zh-CN" altLang="en-US" sz="4400" b="1" dirty="0">
                <a:latin typeface="华文中宋" panose="02010600040101010101" pitchFamily="2" charset="-122"/>
                <a:ea typeface="华文中宋" panose="02010600040101010101" pitchFamily="2" charset="-122"/>
              </a:rPr>
              <a:t>住校的严格封闭管理</a:t>
            </a:r>
            <a:endParaRPr lang="en-US" altLang="zh-CN" sz="4400" b="1" dirty="0">
              <a:latin typeface="华文中宋" panose="02010600040101010101" pitchFamily="2" charset="-122"/>
              <a:ea typeface="华文中宋" panose="02010600040101010101" pitchFamily="2" charset="-122"/>
            </a:endParaRPr>
          </a:p>
          <a:p>
            <a:pPr marL="0" lvl="1" indent="0" algn="ctr">
              <a:lnSpc>
                <a:spcPct val="150000"/>
              </a:lnSpc>
              <a:spcBef>
                <a:spcPts val="800"/>
              </a:spcBef>
              <a:spcAft>
                <a:spcPts val="800"/>
              </a:spcAft>
              <a:buClr>
                <a:schemeClr val="accent1"/>
              </a:buClr>
              <a:buSzPct val="100000"/>
              <a:buNone/>
            </a:pPr>
            <a:r>
              <a:rPr lang="zh-CN" altLang="en-US" sz="4400" b="1" dirty="0">
                <a:latin typeface="华文中宋" panose="02010600040101010101" pitchFamily="2" charset="-122"/>
                <a:ea typeface="华文中宋" panose="02010600040101010101" pitchFamily="2" charset="-122"/>
              </a:rPr>
              <a:t>走读的“两点一线”闭环管理</a:t>
            </a:r>
            <a:endParaRPr lang="en-US" altLang="zh-CN" sz="4400" b="1" dirty="0">
              <a:latin typeface="华文中宋" panose="02010600040101010101" pitchFamily="2" charset="-122"/>
              <a:ea typeface="华文中宋" panose="02010600040101010101" pitchFamily="2" charset="-122"/>
            </a:endParaRPr>
          </a:p>
          <a:p>
            <a:pPr marL="0" lvl="1" indent="0" algn="ctr">
              <a:lnSpc>
                <a:spcPct val="150000"/>
              </a:lnSpc>
              <a:spcBef>
                <a:spcPts val="800"/>
              </a:spcBef>
              <a:spcAft>
                <a:spcPts val="800"/>
              </a:spcAft>
              <a:buClr>
                <a:schemeClr val="accent1"/>
              </a:buClr>
              <a:buSzPct val="100000"/>
              <a:buNone/>
            </a:pPr>
            <a:r>
              <a:rPr lang="zh-CN" altLang="en-US" sz="4400" b="1" dirty="0">
                <a:latin typeface="华文中宋" panose="02010600040101010101" pitchFamily="2" charset="-122"/>
                <a:ea typeface="华文中宋" panose="02010600040101010101" pitchFamily="2" charset="-122"/>
              </a:rPr>
              <a:t>落实学校、家长、学生“三位一体”防控责任</a:t>
            </a:r>
            <a:endParaRPr lang="zh-CN" altLang="en-US" sz="2000" b="1" dirty="0">
              <a:latin typeface="华文中宋" panose="02010600040101010101" pitchFamily="2" charset="-122"/>
              <a:ea typeface="华文中宋" panose="02010600040101010101" pitchFamily="2" charset="-122"/>
            </a:endParaRPr>
          </a:p>
        </p:txBody>
      </p:sp>
      <p:sp>
        <p:nvSpPr>
          <p:cNvPr id="8195" name="灯片编号占位符 3"/>
          <p:cNvSpPr>
            <a:spLocks noGrp="1"/>
          </p:cNvSpPr>
          <p:nvPr/>
        </p:nvSpPr>
        <p:spPr>
          <a:xfrm>
            <a:off x="8737600" y="6356351"/>
            <a:ext cx="2844800" cy="366183"/>
          </a:xfrm>
          <a:prstGeom prst="rect">
            <a:avLst/>
          </a:prstGeom>
          <a:noFill/>
          <a:ln w="9525">
            <a:noFill/>
          </a:ln>
        </p:spPr>
        <p:txBody>
          <a:bodyPr anchor="t"/>
          <a:lstStyle/>
          <a:p>
            <a:r>
              <a:rPr lang="zh-CN" altLang="en-US" sz="1200" dirty="0">
                <a:latin typeface="Arial" panose="020B0604020202020204" pitchFamily="34" charset="0"/>
                <a:ea typeface="宋体" panose="02010600030101010101" pitchFamily="2" charset="-122"/>
              </a:rPr>
              <a:t>                                                           </a:t>
            </a:r>
          </a:p>
        </p:txBody>
      </p:sp>
      <p:sp>
        <p:nvSpPr>
          <p:cNvPr id="8196" name="矩形 1"/>
          <p:cNvSpPr/>
          <p:nvPr/>
        </p:nvSpPr>
        <p:spPr>
          <a:xfrm>
            <a:off x="295275" y="779145"/>
            <a:ext cx="11648440" cy="929005"/>
          </a:xfrm>
          <a:prstGeom prst="rect">
            <a:avLst/>
          </a:prstGeom>
          <a:solidFill>
            <a:srgbClr val="0677C7"/>
          </a:solidFill>
          <a:ln w="9525">
            <a:noFill/>
          </a:ln>
        </p:spPr>
        <p:txBody>
          <a:bodyPr anchor="ctr"/>
          <a:lstStyle/>
          <a:p>
            <a:pPr algn="ctr"/>
            <a:r>
              <a:rPr lang="zh-CN" altLang="en-US" sz="5335" b="1" dirty="0">
                <a:solidFill>
                  <a:schemeClr val="bg1"/>
                </a:solidFill>
                <a:latin typeface="Arial" panose="020B0604020202020204" pitchFamily="34" charset="0"/>
                <a:ea typeface="宋体" panose="02010600030101010101" pitchFamily="2" charset="-122"/>
                <a:sym typeface="Arial" panose="020B0604020202020204" pitchFamily="34" charset="0"/>
              </a:rPr>
              <a:t>总体要求</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等腰三角形 4"/>
          <p:cNvSpPr/>
          <p:nvPr/>
        </p:nvSpPr>
        <p:spPr>
          <a:xfrm>
            <a:off x="1" y="2672862"/>
            <a:ext cx="8328074" cy="4185138"/>
          </a:xfrm>
          <a:prstGeom prst="triangle">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圆角 5"/>
          <p:cNvSpPr/>
          <p:nvPr/>
        </p:nvSpPr>
        <p:spPr>
          <a:xfrm>
            <a:off x="393895" y="370687"/>
            <a:ext cx="11404210" cy="6073727"/>
          </a:xfrm>
          <a:prstGeom prst="roundRect">
            <a:avLst>
              <a:gd name="adj" fmla="val 269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194" name="内容占位符 2"/>
          <p:cNvSpPr>
            <a:spLocks noGrp="1"/>
          </p:cNvSpPr>
          <p:nvPr>
            <p:ph idx="4294967295"/>
          </p:nvPr>
        </p:nvSpPr>
        <p:spPr>
          <a:xfrm>
            <a:off x="508741" y="1052771"/>
            <a:ext cx="11086904" cy="5268463"/>
          </a:xfrm>
        </p:spPr>
        <p:txBody>
          <a:bodyPr anchor="t">
            <a:normAutofit/>
          </a:bodyPr>
          <a:lstStyle/>
          <a:p>
            <a:pPr marL="0" lvl="1" indent="0">
              <a:lnSpc>
                <a:spcPct val="150000"/>
              </a:lnSpc>
              <a:spcBef>
                <a:spcPts val="0"/>
              </a:spcBef>
              <a:buClr>
                <a:schemeClr val="accent1"/>
              </a:buClr>
              <a:buSzPct val="100000"/>
              <a:buNone/>
            </a:pPr>
            <a:r>
              <a:rPr lang="zh-CN" altLang="en-US" sz="2800" b="1" dirty="0">
                <a:solidFill>
                  <a:srgbClr val="FF0000"/>
                </a:solidFill>
                <a:latin typeface="华文中宋" panose="02010600040101010101" pitchFamily="2" charset="-122"/>
                <a:ea typeface="华文中宋" panose="02010600040101010101" pitchFamily="2" charset="-122"/>
              </a:rPr>
              <a:t>闭环管理：</a:t>
            </a:r>
          </a:p>
          <a:p>
            <a:pPr marL="342900" lvl="1" indent="-342900">
              <a:lnSpc>
                <a:spcPct val="150000"/>
              </a:lnSpc>
              <a:spcBef>
                <a:spcPts val="0"/>
              </a:spcBef>
              <a:buClr>
                <a:schemeClr val="accent1"/>
              </a:buClr>
              <a:buSzPct val="100000"/>
            </a:pPr>
            <a:r>
              <a:rPr lang="zh-CN" altLang="en-US" sz="2200" dirty="0">
                <a:latin typeface="华文中宋" panose="02010600040101010101" pitchFamily="2" charset="-122"/>
                <a:ea typeface="华文中宋" panose="02010600040101010101" pitchFamily="2" charset="-122"/>
              </a:rPr>
              <a:t>是指点对点，不与其他人近距离接触。</a:t>
            </a:r>
          </a:p>
          <a:p>
            <a:pPr marL="342900" lvl="1" indent="-342900">
              <a:lnSpc>
                <a:spcPct val="150000"/>
              </a:lnSpc>
              <a:spcBef>
                <a:spcPts val="0"/>
              </a:spcBef>
              <a:buClr>
                <a:schemeClr val="accent1"/>
              </a:buClr>
              <a:buSzPct val="100000"/>
            </a:pPr>
            <a:r>
              <a:rPr lang="zh-CN" altLang="en-US" sz="2200" dirty="0">
                <a:latin typeface="华文中宋" panose="02010600040101010101" pitchFamily="2" charset="-122"/>
                <a:ea typeface="华文中宋" panose="02010600040101010101" pitchFamily="2" charset="-122"/>
              </a:rPr>
              <a:t>包括路途（家庭至学校）闭环管理、校内闭环管理、学校疫情处置闭环管理等。</a:t>
            </a:r>
          </a:p>
          <a:p>
            <a:pPr marL="342900" lvl="1" indent="-342900">
              <a:lnSpc>
                <a:spcPct val="150000"/>
              </a:lnSpc>
              <a:spcBef>
                <a:spcPts val="0"/>
              </a:spcBef>
              <a:buClr>
                <a:schemeClr val="accent1"/>
              </a:buClr>
              <a:buSzPct val="100000"/>
            </a:pPr>
            <a:endParaRPr lang="zh-CN" altLang="en-US" sz="2200" dirty="0">
              <a:latin typeface="华文中宋" panose="02010600040101010101" pitchFamily="2" charset="-122"/>
              <a:ea typeface="华文中宋" panose="02010600040101010101" pitchFamily="2" charset="-122"/>
            </a:endParaRPr>
          </a:p>
        </p:txBody>
      </p:sp>
      <p:grpSp>
        <p:nvGrpSpPr>
          <p:cNvPr id="7" name="组合 6"/>
          <p:cNvGrpSpPr/>
          <p:nvPr/>
        </p:nvGrpSpPr>
        <p:grpSpPr>
          <a:xfrm rot="19373611">
            <a:off x="605682" y="732457"/>
            <a:ext cx="811236" cy="407673"/>
            <a:chOff x="1735016" y="996462"/>
            <a:chExt cx="8328074" cy="4185138"/>
          </a:xfrm>
        </p:grpSpPr>
        <p:sp>
          <p:nvSpPr>
            <p:cNvPr id="8" name="等腰三角形 7"/>
            <p:cNvSpPr/>
            <p:nvPr/>
          </p:nvSpPr>
          <p:spPr>
            <a:xfrm rot="10800000">
              <a:off x="1735016" y="996462"/>
              <a:ext cx="8328074" cy="4185138"/>
            </a:xfrm>
            <a:prstGeom prst="triangle">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等腰三角形 8"/>
            <p:cNvSpPr/>
            <p:nvPr/>
          </p:nvSpPr>
          <p:spPr>
            <a:xfrm>
              <a:off x="1735016" y="996462"/>
              <a:ext cx="8328074" cy="4185138"/>
            </a:xfrm>
            <a:prstGeom prst="triangle">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8199" name="组合 8198"/>
          <p:cNvGrpSpPr/>
          <p:nvPr/>
        </p:nvGrpSpPr>
        <p:grpSpPr>
          <a:xfrm>
            <a:off x="741216" y="3633770"/>
            <a:ext cx="3241204" cy="1589369"/>
            <a:chOff x="709982" y="4569970"/>
            <a:chExt cx="4098503" cy="1589369"/>
          </a:xfrm>
        </p:grpSpPr>
        <p:pic>
          <p:nvPicPr>
            <p:cNvPr id="12" name="图片 11"/>
            <p:cNvPicPr>
              <a:picLocks noChangeAspect="1"/>
            </p:cNvPicPr>
            <p:nvPr/>
          </p:nvPicPr>
          <p:blipFill rotWithShape="1">
            <a:blip r:embed="rId2" cstate="print">
              <a:extLst>
                <a:ext uri="{28A0092B-C50C-407E-A947-70E740481C1C}">
                  <a14:useLocalDpi xmlns:a14="http://schemas.microsoft.com/office/drawing/2010/main" val="0"/>
                </a:ext>
              </a:extLst>
            </a:blip>
            <a:srcRect l="14055" t="33939" r="9844"/>
            <a:stretch>
              <a:fillRect/>
            </a:stretch>
          </p:blipFill>
          <p:spPr>
            <a:xfrm>
              <a:off x="3805742" y="4876522"/>
              <a:ext cx="1002743" cy="83075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3" name="图片 12"/>
            <p:cNvPicPr>
              <a:picLocks noChangeAspect="1"/>
            </p:cNvPicPr>
            <p:nvPr/>
          </p:nvPicPr>
          <p:blipFill>
            <a:blip r:embed="rId3" cstate="print"/>
            <a:stretch>
              <a:fillRect/>
            </a:stretch>
          </p:blipFill>
          <p:spPr>
            <a:xfrm>
              <a:off x="709982" y="4913389"/>
              <a:ext cx="1117002" cy="86803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cxnSp>
          <p:nvCxnSpPr>
            <p:cNvPr id="14" name="直接箭头连接符 13"/>
            <p:cNvCxnSpPr>
              <a:stCxn id="13" idx="3"/>
            </p:cNvCxnSpPr>
            <p:nvPr/>
          </p:nvCxnSpPr>
          <p:spPr>
            <a:xfrm>
              <a:off x="1826984" y="5347405"/>
              <a:ext cx="1966083" cy="0"/>
            </a:xfrm>
            <a:prstGeom prst="straightConnector1">
              <a:avLst/>
            </a:prstGeom>
            <a:ln w="38100">
              <a:solidFill>
                <a:schemeClr val="bg1">
                  <a:lumMod val="5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pic>
          <p:nvPicPr>
            <p:cNvPr id="15" name="图片 14"/>
            <p:cNvPicPr>
              <a:picLocks noChangeAspect="1"/>
            </p:cNvPicPr>
            <p:nvPr/>
          </p:nvPicPr>
          <p:blipFill rotWithShape="1">
            <a:blip r:embed="rId4">
              <a:extLst>
                <a:ext uri="{28A0092B-C50C-407E-A947-70E740481C1C}">
                  <a14:useLocalDpi xmlns:a14="http://schemas.microsoft.com/office/drawing/2010/main" val="0"/>
                </a:ext>
              </a:extLst>
            </a:blip>
            <a:srcRect l="27950" t="12201" r="49810" b="67351"/>
            <a:stretch>
              <a:fillRect/>
            </a:stretch>
          </p:blipFill>
          <p:spPr>
            <a:xfrm>
              <a:off x="2271821" y="4569970"/>
              <a:ext cx="889068" cy="613105"/>
            </a:xfrm>
            <a:prstGeom prst="ellipse">
              <a:avLst/>
            </a:prstGeom>
            <a:ln>
              <a:noFill/>
            </a:ln>
            <a:effectLst>
              <a:softEdge rad="112500"/>
            </a:effectLst>
          </p:spPr>
        </p:pic>
        <p:pic>
          <p:nvPicPr>
            <p:cNvPr id="16" name="图片 15"/>
            <p:cNvPicPr>
              <a:picLocks noChangeAspect="1"/>
            </p:cNvPicPr>
            <p:nvPr/>
          </p:nvPicPr>
          <p:blipFill rotWithShape="1">
            <a:blip r:embed="rId4" cstate="print">
              <a:extLst>
                <a:ext uri="{28A0092B-C50C-407E-A947-70E740481C1C}">
                  <a14:useLocalDpi xmlns:a14="http://schemas.microsoft.com/office/drawing/2010/main" val="0"/>
                </a:ext>
              </a:extLst>
            </a:blip>
            <a:srcRect l="27950" t="59660" r="49810" b="15001"/>
            <a:stretch>
              <a:fillRect/>
            </a:stretch>
          </p:blipFill>
          <p:spPr>
            <a:xfrm>
              <a:off x="2315006" y="5556582"/>
              <a:ext cx="889068" cy="597500"/>
            </a:xfrm>
            <a:prstGeom prst="ellipse">
              <a:avLst/>
            </a:prstGeom>
            <a:ln>
              <a:noFill/>
            </a:ln>
            <a:effectLst>
              <a:softEdge rad="112500"/>
            </a:effectLst>
          </p:spPr>
        </p:pic>
        <p:pic>
          <p:nvPicPr>
            <p:cNvPr id="17" name="图片 16"/>
            <p:cNvPicPr>
              <a:picLocks noChangeAspect="1"/>
            </p:cNvPicPr>
            <p:nvPr/>
          </p:nvPicPr>
          <p:blipFill rotWithShape="1">
            <a:blip r:embed="rId4">
              <a:extLst>
                <a:ext uri="{28A0092B-C50C-407E-A947-70E740481C1C}">
                  <a14:useLocalDpi xmlns:a14="http://schemas.microsoft.com/office/drawing/2010/main" val="0"/>
                </a:ext>
              </a:extLst>
            </a:blip>
            <a:srcRect l="50364" t="12201" r="29000" b="67351"/>
            <a:stretch>
              <a:fillRect/>
            </a:stretch>
          </p:blipFill>
          <p:spPr>
            <a:xfrm>
              <a:off x="2302331" y="5035846"/>
              <a:ext cx="889068" cy="660786"/>
            </a:xfrm>
            <a:prstGeom prst="ellipse">
              <a:avLst/>
            </a:prstGeom>
            <a:ln>
              <a:noFill/>
            </a:ln>
            <a:effectLst>
              <a:softEdge rad="112500"/>
            </a:effectLst>
          </p:spPr>
        </p:pic>
        <p:sp>
          <p:nvSpPr>
            <p:cNvPr id="18" name="文本框 17"/>
            <p:cNvSpPr txBox="1"/>
            <p:nvPr/>
          </p:nvSpPr>
          <p:spPr>
            <a:xfrm>
              <a:off x="921250" y="5897729"/>
              <a:ext cx="792088" cy="261610"/>
            </a:xfrm>
            <a:prstGeom prst="rect">
              <a:avLst/>
            </a:prstGeom>
            <a:noFill/>
          </p:spPr>
          <p:txBody>
            <a:bodyPr wrap="square" rtlCol="0">
              <a:spAutoFit/>
            </a:bodyPr>
            <a:lstStyle/>
            <a:p>
              <a:r>
                <a:rPr lang="zh-CN" altLang="en-US" sz="1100" dirty="0">
                  <a:latin typeface="华文中宋" panose="02010600040101010101" pitchFamily="2" charset="-122"/>
                  <a:ea typeface="华文中宋" panose="02010600040101010101" pitchFamily="2" charset="-122"/>
                </a:rPr>
                <a:t>家庭</a:t>
              </a:r>
            </a:p>
          </p:txBody>
        </p:sp>
        <p:sp>
          <p:nvSpPr>
            <p:cNvPr id="19" name="文本框 18"/>
            <p:cNvSpPr txBox="1"/>
            <p:nvPr/>
          </p:nvSpPr>
          <p:spPr>
            <a:xfrm>
              <a:off x="3999380" y="5855332"/>
              <a:ext cx="792088" cy="261610"/>
            </a:xfrm>
            <a:prstGeom prst="rect">
              <a:avLst/>
            </a:prstGeom>
            <a:noFill/>
          </p:spPr>
          <p:txBody>
            <a:bodyPr wrap="square" rtlCol="0">
              <a:spAutoFit/>
            </a:bodyPr>
            <a:lstStyle/>
            <a:p>
              <a:r>
                <a:rPr lang="zh-CN" altLang="en-US" sz="1100" dirty="0">
                  <a:latin typeface="华文中宋" panose="02010600040101010101" pitchFamily="2" charset="-122"/>
                  <a:ea typeface="华文中宋" panose="02010600040101010101" pitchFamily="2" charset="-122"/>
                </a:rPr>
                <a:t>学校</a:t>
              </a:r>
            </a:p>
          </p:txBody>
        </p:sp>
      </p:grpSp>
      <p:grpSp>
        <p:nvGrpSpPr>
          <p:cNvPr id="8198" name="组合 8197"/>
          <p:cNvGrpSpPr/>
          <p:nvPr/>
        </p:nvGrpSpPr>
        <p:grpSpPr>
          <a:xfrm>
            <a:off x="4453409" y="4388096"/>
            <a:ext cx="3242846" cy="1933138"/>
            <a:chOff x="5714178" y="3763494"/>
            <a:chExt cx="3320570" cy="1933138"/>
          </a:xfrm>
        </p:grpSpPr>
        <p:cxnSp>
          <p:nvCxnSpPr>
            <p:cNvPr id="22" name="直接箭头连接符 21"/>
            <p:cNvCxnSpPr/>
            <p:nvPr/>
          </p:nvCxnSpPr>
          <p:spPr>
            <a:xfrm>
              <a:off x="6575702" y="5526717"/>
              <a:ext cx="1517535" cy="0"/>
            </a:xfrm>
            <a:prstGeom prst="straightConnector1">
              <a:avLst/>
            </a:prstGeom>
            <a:ln w="38100">
              <a:solidFill>
                <a:schemeClr val="bg1">
                  <a:lumMod val="5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pic>
          <p:nvPicPr>
            <p:cNvPr id="23" name="图片 22"/>
            <p:cNvPicPr preferRelativeResize="0"/>
            <p:nvPr/>
          </p:nvPicPr>
          <p:blipFill>
            <a:blip r:embed="rId5" cstate="print">
              <a:extLst>
                <a:ext uri="{28A0092B-C50C-407E-A947-70E740481C1C}">
                  <a14:useLocalDpi xmlns:a14="http://schemas.microsoft.com/office/drawing/2010/main" val="0"/>
                </a:ext>
              </a:extLst>
            </a:blip>
            <a:stretch>
              <a:fillRect/>
            </a:stretch>
          </p:blipFill>
          <p:spPr>
            <a:xfrm>
              <a:off x="8134457" y="4904828"/>
              <a:ext cx="807700" cy="75880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24" name="图片 23"/>
            <p:cNvPicPr preferRelativeResize="0"/>
            <p:nvPr/>
          </p:nvPicPr>
          <p:blipFill>
            <a:blip r:embed="rId6" cstate="print">
              <a:extLst>
                <a:ext uri="{28A0092B-C50C-407E-A947-70E740481C1C}">
                  <a14:useLocalDpi xmlns:a14="http://schemas.microsoft.com/office/drawing/2010/main" val="0"/>
                </a:ext>
              </a:extLst>
            </a:blip>
            <a:stretch>
              <a:fillRect/>
            </a:stretch>
          </p:blipFill>
          <p:spPr>
            <a:xfrm>
              <a:off x="6868329" y="3763494"/>
              <a:ext cx="807700" cy="75880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25" name="图片 24"/>
            <p:cNvPicPr preferRelativeResize="0"/>
            <p:nvPr/>
          </p:nvPicPr>
          <p:blipFill>
            <a:blip r:embed="rId7" cstate="print">
              <a:extLst>
                <a:ext uri="{28A0092B-C50C-407E-A947-70E740481C1C}">
                  <a14:useLocalDpi xmlns:a14="http://schemas.microsoft.com/office/drawing/2010/main" val="0"/>
                </a:ext>
              </a:extLst>
            </a:blip>
            <a:stretch>
              <a:fillRect/>
            </a:stretch>
          </p:blipFill>
          <p:spPr>
            <a:xfrm>
              <a:off x="5714178" y="4937831"/>
              <a:ext cx="807700" cy="75880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cxnSp>
          <p:nvCxnSpPr>
            <p:cNvPr id="26" name="直接箭头连接符 25"/>
            <p:cNvCxnSpPr/>
            <p:nvPr/>
          </p:nvCxnSpPr>
          <p:spPr>
            <a:xfrm flipV="1">
              <a:off x="6391539" y="4502792"/>
              <a:ext cx="604250" cy="625705"/>
            </a:xfrm>
            <a:prstGeom prst="straightConnector1">
              <a:avLst/>
            </a:prstGeom>
            <a:ln w="38100">
              <a:solidFill>
                <a:schemeClr val="bg1">
                  <a:lumMod val="5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7" name="直接箭头连接符 26"/>
            <p:cNvCxnSpPr/>
            <p:nvPr/>
          </p:nvCxnSpPr>
          <p:spPr>
            <a:xfrm>
              <a:off x="7629182" y="4510363"/>
              <a:ext cx="493781" cy="544912"/>
            </a:xfrm>
            <a:prstGeom prst="straightConnector1">
              <a:avLst/>
            </a:prstGeom>
            <a:ln w="38100">
              <a:solidFill>
                <a:schemeClr val="bg1">
                  <a:lumMod val="5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8" name="文本框 27"/>
            <p:cNvSpPr txBox="1"/>
            <p:nvPr/>
          </p:nvSpPr>
          <p:spPr>
            <a:xfrm>
              <a:off x="5947530" y="4616919"/>
              <a:ext cx="592379" cy="261610"/>
            </a:xfrm>
            <a:prstGeom prst="rect">
              <a:avLst/>
            </a:prstGeom>
            <a:noFill/>
          </p:spPr>
          <p:txBody>
            <a:bodyPr wrap="square" rtlCol="0">
              <a:spAutoFit/>
            </a:bodyPr>
            <a:lstStyle/>
            <a:p>
              <a:r>
                <a:rPr lang="zh-CN" altLang="en-US" sz="1100" dirty="0">
                  <a:latin typeface="华文中宋" panose="02010600040101010101" pitchFamily="2" charset="-122"/>
                  <a:ea typeface="华文中宋" panose="02010600040101010101" pitchFamily="2" charset="-122"/>
                </a:rPr>
                <a:t>食堂</a:t>
              </a:r>
            </a:p>
          </p:txBody>
        </p:sp>
        <p:sp>
          <p:nvSpPr>
            <p:cNvPr id="29" name="文本框 28"/>
            <p:cNvSpPr txBox="1"/>
            <p:nvPr/>
          </p:nvSpPr>
          <p:spPr>
            <a:xfrm>
              <a:off x="8192930" y="4614912"/>
              <a:ext cx="841818" cy="261610"/>
            </a:xfrm>
            <a:prstGeom prst="rect">
              <a:avLst/>
            </a:prstGeom>
            <a:noFill/>
          </p:spPr>
          <p:txBody>
            <a:bodyPr wrap="square" rtlCol="0">
              <a:spAutoFit/>
            </a:bodyPr>
            <a:lstStyle/>
            <a:p>
              <a:r>
                <a:rPr lang="zh-CN" altLang="en-US" sz="1100" dirty="0">
                  <a:latin typeface="华文中宋" panose="02010600040101010101" pitchFamily="2" charset="-122"/>
                  <a:ea typeface="华文中宋" panose="02010600040101010101" pitchFamily="2" charset="-122"/>
                </a:rPr>
                <a:t>卫生间</a:t>
              </a:r>
            </a:p>
          </p:txBody>
        </p:sp>
        <p:sp>
          <p:nvSpPr>
            <p:cNvPr id="30" name="文本框 29"/>
            <p:cNvSpPr txBox="1"/>
            <p:nvPr/>
          </p:nvSpPr>
          <p:spPr>
            <a:xfrm>
              <a:off x="7055093" y="4535954"/>
              <a:ext cx="592379" cy="261610"/>
            </a:xfrm>
            <a:prstGeom prst="rect">
              <a:avLst/>
            </a:prstGeom>
            <a:noFill/>
          </p:spPr>
          <p:txBody>
            <a:bodyPr wrap="square" rtlCol="0">
              <a:spAutoFit/>
            </a:bodyPr>
            <a:lstStyle/>
            <a:p>
              <a:r>
                <a:rPr lang="zh-CN" altLang="en-US" sz="1100" dirty="0">
                  <a:latin typeface="华文中宋" panose="02010600040101010101" pitchFamily="2" charset="-122"/>
                  <a:ea typeface="华文中宋" panose="02010600040101010101" pitchFamily="2" charset="-122"/>
                </a:rPr>
                <a:t>教室</a:t>
              </a:r>
            </a:p>
          </p:txBody>
        </p:sp>
      </p:grpSp>
      <p:grpSp>
        <p:nvGrpSpPr>
          <p:cNvPr id="40" name="组合 39"/>
          <p:cNvGrpSpPr/>
          <p:nvPr/>
        </p:nvGrpSpPr>
        <p:grpSpPr>
          <a:xfrm>
            <a:off x="8041544" y="3633770"/>
            <a:ext cx="3814477" cy="1913328"/>
            <a:chOff x="1347675" y="2571870"/>
            <a:chExt cx="6572604" cy="2357000"/>
          </a:xfrm>
        </p:grpSpPr>
        <p:pic>
          <p:nvPicPr>
            <p:cNvPr id="41" name="图片 40"/>
            <p:cNvPicPr preferRelativeResize="0"/>
            <p:nvPr/>
          </p:nvPicPr>
          <p:blipFill>
            <a:blip r:embed="rId8" cstate="print">
              <a:extLst>
                <a:ext uri="{28A0092B-C50C-407E-A947-70E740481C1C}">
                  <a14:useLocalDpi xmlns:a14="http://schemas.microsoft.com/office/drawing/2010/main" val="0"/>
                </a:ext>
              </a:extLst>
            </a:blip>
            <a:stretch>
              <a:fillRect/>
            </a:stretch>
          </p:blipFill>
          <p:spPr>
            <a:xfrm>
              <a:off x="1893724" y="2571870"/>
              <a:ext cx="1080000" cy="10800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42" name="图片 41"/>
            <p:cNvPicPr preferRelativeResize="0"/>
            <p:nvPr/>
          </p:nvPicPr>
          <p:blipFill>
            <a:blip r:embed="rId9" cstate="print"/>
            <a:stretch>
              <a:fillRect/>
            </a:stretch>
          </p:blipFill>
          <p:spPr>
            <a:xfrm>
              <a:off x="3967776" y="3115486"/>
              <a:ext cx="1440000" cy="14400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43" name="Picture 2"/>
            <p:cNvPicPr preferRelativeResize="0">
              <a:picLocks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459773" y="3115486"/>
              <a:ext cx="1440000" cy="14400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cxnSp>
          <p:nvCxnSpPr>
            <p:cNvPr id="44" name="直接箭头连接符 43"/>
            <p:cNvCxnSpPr/>
            <p:nvPr/>
          </p:nvCxnSpPr>
          <p:spPr>
            <a:xfrm>
              <a:off x="5407776" y="3835486"/>
              <a:ext cx="964424"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pic>
          <p:nvPicPr>
            <p:cNvPr id="45" name="图片 44"/>
            <p:cNvPicPr preferRelativeResize="0"/>
            <p:nvPr/>
          </p:nvPicPr>
          <p:blipFill>
            <a:blip r:embed="rId11" cstate="print">
              <a:extLst>
                <a:ext uri="{28A0092B-C50C-407E-A947-70E740481C1C}">
                  <a14:useLocalDpi xmlns:a14="http://schemas.microsoft.com/office/drawing/2010/main" val="0"/>
                </a:ext>
              </a:extLst>
            </a:blip>
            <a:stretch>
              <a:fillRect/>
            </a:stretch>
          </p:blipFill>
          <p:spPr>
            <a:xfrm>
              <a:off x="1893724" y="3796006"/>
              <a:ext cx="1080000" cy="10800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cxnSp>
          <p:nvCxnSpPr>
            <p:cNvPr id="46" name="直接箭头连接符 45"/>
            <p:cNvCxnSpPr>
              <a:endCxn id="42" idx="1"/>
            </p:cNvCxnSpPr>
            <p:nvPr/>
          </p:nvCxnSpPr>
          <p:spPr>
            <a:xfrm>
              <a:off x="3003352" y="3101312"/>
              <a:ext cx="964424" cy="734174"/>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7" name="直接箭头连接符 46"/>
            <p:cNvCxnSpPr>
              <a:endCxn id="42" idx="1"/>
            </p:cNvCxnSpPr>
            <p:nvPr/>
          </p:nvCxnSpPr>
          <p:spPr>
            <a:xfrm flipV="1">
              <a:off x="3003352" y="3835486"/>
              <a:ext cx="964424" cy="50052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8" name="文本框 47"/>
            <p:cNvSpPr txBox="1"/>
            <p:nvPr/>
          </p:nvSpPr>
          <p:spPr>
            <a:xfrm>
              <a:off x="1347675" y="4178042"/>
              <a:ext cx="792088" cy="261610"/>
            </a:xfrm>
            <a:prstGeom prst="rect">
              <a:avLst/>
            </a:prstGeom>
            <a:noFill/>
          </p:spPr>
          <p:txBody>
            <a:bodyPr wrap="square" rtlCol="0">
              <a:spAutoFit/>
            </a:bodyPr>
            <a:lstStyle/>
            <a:p>
              <a:r>
                <a:rPr lang="zh-CN" altLang="en-US" sz="1100" dirty="0">
                  <a:latin typeface="华文中宋" panose="02010600040101010101" pitchFamily="2" charset="-122"/>
                  <a:ea typeface="华文中宋" panose="02010600040101010101" pitchFamily="2" charset="-122"/>
                </a:rPr>
                <a:t>食堂</a:t>
              </a:r>
            </a:p>
          </p:txBody>
        </p:sp>
        <p:sp>
          <p:nvSpPr>
            <p:cNvPr id="49" name="文本框 48"/>
            <p:cNvSpPr txBox="1"/>
            <p:nvPr/>
          </p:nvSpPr>
          <p:spPr>
            <a:xfrm>
              <a:off x="1347675" y="2981065"/>
              <a:ext cx="792088" cy="261610"/>
            </a:xfrm>
            <a:prstGeom prst="rect">
              <a:avLst/>
            </a:prstGeom>
            <a:noFill/>
          </p:spPr>
          <p:txBody>
            <a:bodyPr wrap="square" rtlCol="0">
              <a:spAutoFit/>
            </a:bodyPr>
            <a:lstStyle/>
            <a:p>
              <a:r>
                <a:rPr lang="zh-CN" altLang="en-US" sz="1100" dirty="0">
                  <a:latin typeface="华文中宋" panose="02010600040101010101" pitchFamily="2" charset="-122"/>
                  <a:ea typeface="华文中宋" panose="02010600040101010101" pitchFamily="2" charset="-122"/>
                </a:rPr>
                <a:t>教室</a:t>
              </a:r>
            </a:p>
          </p:txBody>
        </p:sp>
        <p:sp>
          <p:nvSpPr>
            <p:cNvPr id="50" name="文本框 49"/>
            <p:cNvSpPr txBox="1"/>
            <p:nvPr/>
          </p:nvSpPr>
          <p:spPr>
            <a:xfrm>
              <a:off x="4212083" y="4582649"/>
              <a:ext cx="1079998" cy="324455"/>
            </a:xfrm>
            <a:prstGeom prst="rect">
              <a:avLst/>
            </a:prstGeom>
            <a:noFill/>
          </p:spPr>
          <p:txBody>
            <a:bodyPr wrap="square" rtlCol="0">
              <a:spAutoFit/>
            </a:bodyPr>
            <a:lstStyle/>
            <a:p>
              <a:r>
                <a:rPr lang="zh-CN" altLang="en-US" sz="1100" dirty="0">
                  <a:latin typeface="华文中宋" panose="02010600040101010101" pitchFamily="2" charset="-122"/>
                  <a:ea typeface="华文中宋" panose="02010600040101010101" pitchFamily="2" charset="-122"/>
                </a:rPr>
                <a:t>隔离室</a:t>
              </a:r>
            </a:p>
          </p:txBody>
        </p:sp>
        <p:sp>
          <p:nvSpPr>
            <p:cNvPr id="51" name="文本框 50"/>
            <p:cNvSpPr txBox="1"/>
            <p:nvPr/>
          </p:nvSpPr>
          <p:spPr>
            <a:xfrm>
              <a:off x="6783728" y="4606597"/>
              <a:ext cx="1136551" cy="322273"/>
            </a:xfrm>
            <a:prstGeom prst="rect">
              <a:avLst/>
            </a:prstGeom>
            <a:noFill/>
          </p:spPr>
          <p:txBody>
            <a:bodyPr wrap="square" rtlCol="0">
              <a:spAutoFit/>
            </a:bodyPr>
            <a:lstStyle/>
            <a:p>
              <a:r>
                <a:rPr lang="zh-CN" altLang="en-US" sz="1100" dirty="0">
                  <a:latin typeface="华文中宋" panose="02010600040101010101" pitchFamily="2" charset="-122"/>
                  <a:ea typeface="华文中宋" panose="02010600040101010101" pitchFamily="2" charset="-122"/>
                </a:rPr>
                <a:t>医院</a:t>
              </a:r>
            </a:p>
          </p:txBody>
        </p:sp>
      </p:grpSp>
      <p:sp>
        <p:nvSpPr>
          <p:cNvPr id="52" name="椭圆 51"/>
          <p:cNvSpPr/>
          <p:nvPr/>
        </p:nvSpPr>
        <p:spPr>
          <a:xfrm>
            <a:off x="409454" y="3290711"/>
            <a:ext cx="3731645" cy="220714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椭圆 52"/>
          <p:cNvSpPr/>
          <p:nvPr/>
        </p:nvSpPr>
        <p:spPr>
          <a:xfrm>
            <a:off x="7942569" y="3301800"/>
            <a:ext cx="3866574" cy="250069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椭圆 53"/>
          <p:cNvSpPr/>
          <p:nvPr/>
        </p:nvSpPr>
        <p:spPr>
          <a:xfrm>
            <a:off x="4002896" y="4354961"/>
            <a:ext cx="3861487" cy="220714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文本框 1">
            <a:extLst>
              <a:ext uri="{FF2B5EF4-FFF2-40B4-BE49-F238E27FC236}">
                <a16:creationId xmlns="" xmlns:a16="http://schemas.microsoft.com/office/drawing/2014/main" id="{21FE1237-FE95-4012-9DA5-15CB4A716E4E}"/>
              </a:ext>
            </a:extLst>
          </p:cNvPr>
          <p:cNvSpPr txBox="1"/>
          <p:nvPr/>
        </p:nvSpPr>
        <p:spPr>
          <a:xfrm>
            <a:off x="4074570" y="3444096"/>
            <a:ext cx="4253505" cy="369332"/>
          </a:xfrm>
          <a:prstGeom prst="rect">
            <a:avLst/>
          </a:prstGeom>
          <a:noFill/>
          <a:ln>
            <a:solidFill>
              <a:srgbClr val="0070C0"/>
            </a:solidFill>
          </a:ln>
        </p:spPr>
        <p:txBody>
          <a:bodyPr wrap="square" rtlCol="0">
            <a:spAutoFit/>
          </a:bodyPr>
          <a:lstStyle/>
          <a:p>
            <a:r>
              <a:rPr lang="zh-CN" altLang="en-US" b="1" dirty="0">
                <a:solidFill>
                  <a:srgbClr val="FF0000"/>
                </a:solidFill>
                <a:latin typeface="华文中宋" panose="02010600040101010101" pitchFamily="2" charset="-122"/>
                <a:ea typeface="华文中宋" panose="02010600040101010101" pitchFamily="2" charset="-122"/>
              </a:rPr>
              <a:t>加强非本校师生员工学校进出管理</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500"/>
                                        <p:tgtEl>
                                          <p:spTgt spid="52"/>
                                        </p:tgtEl>
                                      </p:cBhvr>
                                    </p:animEffect>
                                  </p:childTnLst>
                                </p:cTn>
                              </p:par>
                              <p:par>
                                <p:cTn id="8" presetID="16" presetClass="entr" presetSubtype="21" fill="hold" nodeType="withEffect">
                                  <p:stCondLst>
                                    <p:cond delay="0"/>
                                  </p:stCondLst>
                                  <p:childTnLst>
                                    <p:set>
                                      <p:cBhvr>
                                        <p:cTn id="9" dur="1" fill="hold">
                                          <p:stCondLst>
                                            <p:cond delay="0"/>
                                          </p:stCondLst>
                                        </p:cTn>
                                        <p:tgtEl>
                                          <p:spTgt spid="8199"/>
                                        </p:tgtEl>
                                        <p:attrNameLst>
                                          <p:attrName>style.visibility</p:attrName>
                                        </p:attrNameLst>
                                      </p:cBhvr>
                                      <p:to>
                                        <p:strVal val="visible"/>
                                      </p:to>
                                    </p:set>
                                    <p:animEffect transition="in" filter="barn(inVertical)">
                                      <p:cBhvr>
                                        <p:cTn id="10" dur="500"/>
                                        <p:tgtEl>
                                          <p:spTgt spid="8199"/>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54"/>
                                        </p:tgtEl>
                                        <p:attrNameLst>
                                          <p:attrName>style.visibility</p:attrName>
                                        </p:attrNameLst>
                                      </p:cBhvr>
                                      <p:to>
                                        <p:strVal val="visible"/>
                                      </p:to>
                                    </p:set>
                                    <p:animEffect transition="in" filter="barn(inVertical)">
                                      <p:cBhvr>
                                        <p:cTn id="15" dur="500"/>
                                        <p:tgtEl>
                                          <p:spTgt spid="54"/>
                                        </p:tgtEl>
                                      </p:cBhvr>
                                    </p:animEffect>
                                  </p:childTnLst>
                                </p:cTn>
                              </p:par>
                              <p:par>
                                <p:cTn id="16" presetID="16" presetClass="entr" presetSubtype="21" fill="hold" nodeType="withEffect">
                                  <p:stCondLst>
                                    <p:cond delay="0"/>
                                  </p:stCondLst>
                                  <p:childTnLst>
                                    <p:set>
                                      <p:cBhvr>
                                        <p:cTn id="17" dur="1" fill="hold">
                                          <p:stCondLst>
                                            <p:cond delay="0"/>
                                          </p:stCondLst>
                                        </p:cTn>
                                        <p:tgtEl>
                                          <p:spTgt spid="8198"/>
                                        </p:tgtEl>
                                        <p:attrNameLst>
                                          <p:attrName>style.visibility</p:attrName>
                                        </p:attrNameLst>
                                      </p:cBhvr>
                                      <p:to>
                                        <p:strVal val="visible"/>
                                      </p:to>
                                    </p:set>
                                    <p:animEffect transition="in" filter="barn(inVertical)">
                                      <p:cBhvr>
                                        <p:cTn id="18" dur="500"/>
                                        <p:tgtEl>
                                          <p:spTgt spid="8198"/>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40"/>
                                        </p:tgtEl>
                                        <p:attrNameLst>
                                          <p:attrName>style.visibility</p:attrName>
                                        </p:attrNameLst>
                                      </p:cBhvr>
                                      <p:to>
                                        <p:strVal val="visible"/>
                                      </p:to>
                                    </p:set>
                                    <p:animEffect transition="in" filter="barn(inVertical)">
                                      <p:cBhvr>
                                        <p:cTn id="23" dur="500"/>
                                        <p:tgtEl>
                                          <p:spTgt spid="40"/>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53"/>
                                        </p:tgtEl>
                                        <p:attrNameLst>
                                          <p:attrName>style.visibility</p:attrName>
                                        </p:attrNameLst>
                                      </p:cBhvr>
                                      <p:to>
                                        <p:strVal val="visible"/>
                                      </p:to>
                                    </p:set>
                                    <p:animEffect transition="in" filter="barn(inVertical)">
                                      <p:cBhvr>
                                        <p:cTn id="26"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3" grpId="0" animBg="1"/>
      <p:bldP spid="5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等腰三角形 4"/>
          <p:cNvSpPr/>
          <p:nvPr/>
        </p:nvSpPr>
        <p:spPr>
          <a:xfrm>
            <a:off x="1" y="2672862"/>
            <a:ext cx="8328074" cy="4185138"/>
          </a:xfrm>
          <a:prstGeom prst="triangle">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圆角 5"/>
          <p:cNvSpPr/>
          <p:nvPr/>
        </p:nvSpPr>
        <p:spPr>
          <a:xfrm>
            <a:off x="393895" y="369276"/>
            <a:ext cx="11404210" cy="6073727"/>
          </a:xfrm>
          <a:prstGeom prst="roundRect">
            <a:avLst>
              <a:gd name="adj" fmla="val 269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194" name="内容占位符 2"/>
          <p:cNvSpPr>
            <a:spLocks noGrp="1"/>
          </p:cNvSpPr>
          <p:nvPr>
            <p:ph idx="4294967295"/>
          </p:nvPr>
        </p:nvSpPr>
        <p:spPr>
          <a:xfrm>
            <a:off x="1027289" y="1474893"/>
            <a:ext cx="10182578" cy="4466461"/>
          </a:xfrm>
        </p:spPr>
        <p:txBody>
          <a:bodyPr anchor="t">
            <a:normAutofit fontScale="92500" lnSpcReduction="10000"/>
          </a:bodyPr>
          <a:lstStyle/>
          <a:p>
            <a:pPr marL="0" lvl="1" indent="0">
              <a:lnSpc>
                <a:spcPct val="150000"/>
              </a:lnSpc>
              <a:spcBef>
                <a:spcPts val="0"/>
              </a:spcBef>
              <a:buClr>
                <a:schemeClr val="accent1"/>
              </a:buClr>
              <a:buSzPct val="100000"/>
              <a:buNone/>
            </a:pPr>
            <a:r>
              <a:rPr lang="en-US" altLang="zh-CN" sz="2200" dirty="0">
                <a:latin typeface="华文中宋" panose="02010600040101010101" pitchFamily="2" charset="-122"/>
                <a:ea typeface="华文中宋" panose="02010600040101010101" pitchFamily="2" charset="-122"/>
              </a:rPr>
              <a:t>1</a:t>
            </a:r>
            <a:r>
              <a:rPr lang="zh-CN" altLang="en-US" sz="2200" dirty="0">
                <a:latin typeface="华文中宋" panose="02010600040101010101" pitchFamily="2" charset="-122"/>
                <a:ea typeface="华文中宋" panose="02010600040101010101" pitchFamily="2" charset="-122"/>
              </a:rPr>
              <a:t>、</a:t>
            </a:r>
            <a:r>
              <a:rPr lang="zh-CN" altLang="en-US" sz="2200" b="1" dirty="0">
                <a:solidFill>
                  <a:srgbClr val="FF0000"/>
                </a:solidFill>
                <a:latin typeface="华文中宋" panose="02010600040101010101" pitchFamily="2" charset="-122"/>
                <a:ea typeface="华文中宋" panose="02010600040101010101" pitchFamily="2" charset="-122"/>
              </a:rPr>
              <a:t>成立疫情防控领导组</a:t>
            </a:r>
            <a:endParaRPr lang="en-US" altLang="zh-CN" sz="2200" b="1" dirty="0">
              <a:solidFill>
                <a:srgbClr val="FF0000"/>
              </a:solidFill>
              <a:latin typeface="华文中宋" panose="02010600040101010101" pitchFamily="2" charset="-122"/>
              <a:ea typeface="华文中宋" panose="02010600040101010101" pitchFamily="2" charset="-122"/>
            </a:endParaRPr>
          </a:p>
          <a:p>
            <a:pPr marL="342900" lvl="1" indent="-342900">
              <a:lnSpc>
                <a:spcPct val="150000"/>
              </a:lnSpc>
              <a:spcBef>
                <a:spcPts val="0"/>
              </a:spcBef>
              <a:buClr>
                <a:schemeClr val="accent1"/>
              </a:buClr>
              <a:buSzPct val="100000"/>
            </a:pPr>
            <a:r>
              <a:rPr lang="zh-CN" altLang="en-US" sz="2200" b="1" dirty="0">
                <a:latin typeface="华文中宋" pitchFamily="2" charset="-122"/>
                <a:ea typeface="华文中宋" pitchFamily="2" charset="-122"/>
              </a:rPr>
              <a:t>高等学校、中小学校党组织书记和校长是本单位疫情防控第一责任人，托幼机构主要负责人为本单位疫情防控第一责任人（</a:t>
            </a:r>
            <a:r>
              <a:rPr lang="zh-CN" altLang="en-US" sz="2000" b="1" dirty="0"/>
              <a:t>高等学校、中小学校和托幼机构秋冬季新冠肺炎疫情防控技术方案</a:t>
            </a:r>
            <a:r>
              <a:rPr lang="en-US" altLang="zh-CN" sz="2000" b="1" dirty="0"/>
              <a:t>8</a:t>
            </a:r>
            <a:r>
              <a:rPr lang="zh-CN" altLang="en-US" sz="2000" b="1" dirty="0"/>
              <a:t>月</a:t>
            </a:r>
            <a:r>
              <a:rPr lang="en-US" altLang="zh-CN" sz="2000" b="1" dirty="0"/>
              <a:t>13</a:t>
            </a:r>
            <a:r>
              <a:rPr lang="zh-CN" altLang="en-US" sz="2000" b="1" dirty="0"/>
              <a:t>日</a:t>
            </a:r>
            <a:r>
              <a:rPr lang="zh-CN" altLang="en-US" sz="2200" b="1" dirty="0">
                <a:latin typeface="华文中宋" pitchFamily="2" charset="-122"/>
                <a:ea typeface="华文中宋" pitchFamily="2" charset="-122"/>
              </a:rPr>
              <a:t>），成员应包括主要校领导、校医、班主任、后勤处、教务处、志愿者等；</a:t>
            </a:r>
            <a:endParaRPr lang="en-US" altLang="zh-CN" sz="2200" b="1" dirty="0">
              <a:latin typeface="华文中宋" panose="02010600040101010101" pitchFamily="2" charset="-122"/>
              <a:ea typeface="华文中宋" panose="02010600040101010101" pitchFamily="2" charset="-122"/>
            </a:endParaRPr>
          </a:p>
          <a:p>
            <a:pPr marL="342900" lvl="1" indent="-342900">
              <a:lnSpc>
                <a:spcPct val="150000"/>
              </a:lnSpc>
              <a:spcBef>
                <a:spcPts val="0"/>
              </a:spcBef>
              <a:buClr>
                <a:schemeClr val="accent1"/>
              </a:buClr>
              <a:buSzPct val="100000"/>
            </a:pPr>
            <a:r>
              <a:rPr lang="zh-CN" altLang="en-US" sz="2200" b="1" dirty="0" smtClean="0">
                <a:latin typeface="华文中宋" panose="02010600040101010101" pitchFamily="2" charset="-122"/>
                <a:ea typeface="华文中宋" panose="02010600040101010101" pitchFamily="2" charset="-122"/>
              </a:rPr>
              <a:t>每班确定一名健康管理员，负责学生健康信息监测、报告及管理。</a:t>
            </a:r>
          </a:p>
          <a:p>
            <a:pPr marL="0" lvl="1" indent="0">
              <a:lnSpc>
                <a:spcPct val="150000"/>
              </a:lnSpc>
              <a:spcBef>
                <a:spcPts val="0"/>
              </a:spcBef>
              <a:buClr>
                <a:schemeClr val="accent1"/>
              </a:buClr>
              <a:buSzPct val="100000"/>
              <a:buNone/>
            </a:pPr>
            <a:r>
              <a:rPr lang="en-US" altLang="zh-CN" sz="2200" b="1" dirty="0" smtClean="0">
                <a:latin typeface="华文中宋" panose="02010600040101010101" pitchFamily="2" charset="-122"/>
                <a:ea typeface="华文中宋" panose="02010600040101010101" pitchFamily="2" charset="-122"/>
              </a:rPr>
              <a:t>2</a:t>
            </a:r>
            <a:r>
              <a:rPr lang="zh-CN" altLang="en-US" sz="2200" b="1" dirty="0">
                <a:latin typeface="华文中宋" panose="02010600040101010101" pitchFamily="2" charset="-122"/>
                <a:ea typeface="华文中宋" panose="02010600040101010101" pitchFamily="2" charset="-122"/>
              </a:rPr>
              <a:t>、</a:t>
            </a:r>
            <a:r>
              <a:rPr lang="zh-CN" altLang="en-US" sz="2200" b="1" dirty="0">
                <a:solidFill>
                  <a:srgbClr val="FF0000"/>
                </a:solidFill>
                <a:latin typeface="华文中宋" panose="02010600040101010101" pitchFamily="2" charset="-122"/>
                <a:ea typeface="华文中宋" panose="02010600040101010101" pitchFamily="2" charset="-122"/>
              </a:rPr>
              <a:t>强化联防联控</a:t>
            </a:r>
            <a:endParaRPr lang="en-US" altLang="zh-CN" sz="2200" b="1" dirty="0">
              <a:solidFill>
                <a:srgbClr val="FF0000"/>
              </a:solidFill>
              <a:latin typeface="华文中宋" panose="02010600040101010101" pitchFamily="2" charset="-122"/>
              <a:ea typeface="华文中宋" panose="02010600040101010101" pitchFamily="2" charset="-122"/>
            </a:endParaRPr>
          </a:p>
          <a:p>
            <a:pPr marL="342900" lvl="1" indent="-342900">
              <a:lnSpc>
                <a:spcPct val="150000"/>
              </a:lnSpc>
              <a:spcBef>
                <a:spcPts val="0"/>
              </a:spcBef>
              <a:buClr>
                <a:schemeClr val="accent1"/>
              </a:buClr>
              <a:buSzPct val="100000"/>
            </a:pPr>
            <a:r>
              <a:rPr lang="zh-CN" altLang="en-US" sz="2200" b="1" dirty="0" smtClean="0">
                <a:latin typeface="华文中宋" panose="02010600040101010101" pitchFamily="2" charset="-122"/>
                <a:ea typeface="华文中宋" panose="02010600040101010101" pitchFamily="2" charset="-122"/>
              </a:rPr>
              <a:t>教育部</a:t>
            </a:r>
            <a:r>
              <a:rPr lang="zh-CN" altLang="en-US" sz="2200" b="1" dirty="0">
                <a:latin typeface="华文中宋" panose="02010600040101010101" pitchFamily="2" charset="-122"/>
                <a:ea typeface="华文中宋" panose="02010600040101010101" pitchFamily="2" charset="-122"/>
              </a:rPr>
              <a:t>门和学校加强与属地卫生健康部门、疾控机构、就近定点医疗机构、社区卫生服务机构的沟通协调，加强协作、联防联控。形成教育、卫生、学校、家庭与医疗机构、疾控机构</a:t>
            </a:r>
            <a:r>
              <a:rPr lang="en-US" altLang="zh-CN" sz="2200" b="1" dirty="0">
                <a:latin typeface="华文中宋" panose="02010600040101010101" pitchFamily="2" charset="-122"/>
                <a:ea typeface="华文中宋" panose="02010600040101010101" pitchFamily="2" charset="-122"/>
              </a:rPr>
              <a:t>“</a:t>
            </a:r>
            <a:r>
              <a:rPr lang="zh-CN" altLang="en-US" sz="2200" b="1" dirty="0">
                <a:latin typeface="华文中宋" panose="02010600040101010101" pitchFamily="2" charset="-122"/>
                <a:ea typeface="华文中宋" panose="02010600040101010101" pitchFamily="2" charset="-122"/>
              </a:rPr>
              <a:t>点对点</a:t>
            </a:r>
            <a:r>
              <a:rPr lang="en-US" altLang="zh-CN" sz="2200" b="1" dirty="0">
                <a:latin typeface="华文中宋" panose="02010600040101010101" pitchFamily="2" charset="-122"/>
                <a:ea typeface="华文中宋" panose="02010600040101010101" pitchFamily="2" charset="-122"/>
              </a:rPr>
              <a:t>”</a:t>
            </a:r>
            <a:r>
              <a:rPr lang="zh-CN" altLang="en-US" sz="2200" b="1" dirty="0">
                <a:latin typeface="华文中宋" panose="02010600040101010101" pitchFamily="2" charset="-122"/>
                <a:ea typeface="华文中宋" panose="02010600040101010101" pitchFamily="2" charset="-122"/>
              </a:rPr>
              <a:t>协作机制，进行防控知识培训、开展防控应急演练。</a:t>
            </a:r>
          </a:p>
        </p:txBody>
      </p:sp>
      <p:sp>
        <p:nvSpPr>
          <p:cNvPr id="8195" name="灯片编号占位符 3"/>
          <p:cNvSpPr>
            <a:spLocks noGrp="1"/>
          </p:cNvSpPr>
          <p:nvPr/>
        </p:nvSpPr>
        <p:spPr>
          <a:xfrm>
            <a:off x="8737600" y="6356351"/>
            <a:ext cx="2844800" cy="366183"/>
          </a:xfrm>
          <a:prstGeom prst="rect">
            <a:avLst/>
          </a:prstGeom>
          <a:noFill/>
          <a:ln w="9525">
            <a:noFill/>
          </a:ln>
        </p:spPr>
        <p:txBody>
          <a:bodyPr anchor="t"/>
          <a:lstStyle/>
          <a:p>
            <a:r>
              <a:rPr lang="zh-CN" altLang="en-US" sz="1200" dirty="0">
                <a:latin typeface="Arial" panose="020B0604020202020204" pitchFamily="34" charset="0"/>
                <a:ea typeface="宋体" panose="02010600030101010101" pitchFamily="2" charset="-122"/>
              </a:rPr>
              <a:t>                                                           </a:t>
            </a:r>
          </a:p>
        </p:txBody>
      </p:sp>
      <p:grpSp>
        <p:nvGrpSpPr>
          <p:cNvPr id="7" name="组合 6"/>
          <p:cNvGrpSpPr/>
          <p:nvPr/>
        </p:nvGrpSpPr>
        <p:grpSpPr>
          <a:xfrm rot="19373611">
            <a:off x="605682" y="732457"/>
            <a:ext cx="811236" cy="407673"/>
            <a:chOff x="1735016" y="996462"/>
            <a:chExt cx="8328074" cy="4185138"/>
          </a:xfrm>
        </p:grpSpPr>
        <p:sp>
          <p:nvSpPr>
            <p:cNvPr id="8" name="等腰三角形 7"/>
            <p:cNvSpPr/>
            <p:nvPr/>
          </p:nvSpPr>
          <p:spPr>
            <a:xfrm rot="10800000">
              <a:off x="1735016" y="996462"/>
              <a:ext cx="8328074" cy="4185138"/>
            </a:xfrm>
            <a:prstGeom prst="triangle">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等腰三角形 8"/>
            <p:cNvSpPr/>
            <p:nvPr/>
          </p:nvSpPr>
          <p:spPr>
            <a:xfrm>
              <a:off x="1735016" y="996462"/>
              <a:ext cx="8328074" cy="4185138"/>
            </a:xfrm>
            <a:prstGeom prst="triangle">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0" name="文本框 9"/>
          <p:cNvSpPr txBox="1"/>
          <p:nvPr/>
        </p:nvSpPr>
        <p:spPr>
          <a:xfrm>
            <a:off x="1415930" y="632520"/>
            <a:ext cx="7981672" cy="584775"/>
          </a:xfrm>
          <a:prstGeom prst="rect">
            <a:avLst/>
          </a:prstGeom>
          <a:noFill/>
        </p:spPr>
        <p:txBody>
          <a:bodyPr wrap="none" rtlCol="0">
            <a:spAutoFit/>
          </a:bodyPr>
          <a:lstStyle/>
          <a:p>
            <a:pPr lvl="0">
              <a:defRPr/>
            </a:pPr>
            <a:r>
              <a:rPr lang="zh-CN" altLang="en-US" sz="3200" b="1" kern="0" dirty="0">
                <a:latin typeface="微软雅黑" panose="020B0503020204020204" pitchFamily="34" charset="-122"/>
                <a:ea typeface="微软雅黑" panose="020B0503020204020204" pitchFamily="34" charset="-122"/>
              </a:rPr>
              <a:t>（一）建立组织机构、工作制度及岗位职责</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等腰三角形 4"/>
          <p:cNvSpPr/>
          <p:nvPr/>
        </p:nvSpPr>
        <p:spPr>
          <a:xfrm>
            <a:off x="1" y="2672862"/>
            <a:ext cx="8328074" cy="4185138"/>
          </a:xfrm>
          <a:prstGeom prst="triangle">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圆角 5"/>
          <p:cNvSpPr/>
          <p:nvPr/>
        </p:nvSpPr>
        <p:spPr>
          <a:xfrm>
            <a:off x="393895" y="369276"/>
            <a:ext cx="11404210" cy="6073727"/>
          </a:xfrm>
          <a:prstGeom prst="roundRect">
            <a:avLst>
              <a:gd name="adj" fmla="val 269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195" name="灯片编号占位符 3"/>
          <p:cNvSpPr>
            <a:spLocks noGrp="1"/>
          </p:cNvSpPr>
          <p:nvPr/>
        </p:nvSpPr>
        <p:spPr>
          <a:xfrm>
            <a:off x="8737600" y="6356351"/>
            <a:ext cx="2844800" cy="366183"/>
          </a:xfrm>
          <a:prstGeom prst="rect">
            <a:avLst/>
          </a:prstGeom>
          <a:noFill/>
          <a:ln w="9525">
            <a:noFill/>
          </a:ln>
        </p:spPr>
        <p:txBody>
          <a:bodyPr anchor="t"/>
          <a:lstStyle/>
          <a:p>
            <a:r>
              <a:rPr lang="zh-CN" altLang="en-US" sz="1200" dirty="0">
                <a:latin typeface="Arial" panose="020B0604020202020204" pitchFamily="34" charset="0"/>
                <a:ea typeface="宋体" panose="02010600030101010101" pitchFamily="2" charset="-122"/>
              </a:rPr>
              <a:t>                                                           </a:t>
            </a:r>
          </a:p>
        </p:txBody>
      </p:sp>
      <p:grpSp>
        <p:nvGrpSpPr>
          <p:cNvPr id="7" name="组合 6"/>
          <p:cNvGrpSpPr/>
          <p:nvPr/>
        </p:nvGrpSpPr>
        <p:grpSpPr>
          <a:xfrm rot="19373611">
            <a:off x="605682" y="732457"/>
            <a:ext cx="811236" cy="407673"/>
            <a:chOff x="1735016" y="996462"/>
            <a:chExt cx="8328074" cy="4185138"/>
          </a:xfrm>
        </p:grpSpPr>
        <p:sp>
          <p:nvSpPr>
            <p:cNvPr id="8" name="等腰三角形 7"/>
            <p:cNvSpPr/>
            <p:nvPr/>
          </p:nvSpPr>
          <p:spPr>
            <a:xfrm rot="10800000">
              <a:off x="1735016" y="996462"/>
              <a:ext cx="8328074" cy="4185138"/>
            </a:xfrm>
            <a:prstGeom prst="triangle">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等腰三角形 8"/>
            <p:cNvSpPr/>
            <p:nvPr/>
          </p:nvSpPr>
          <p:spPr>
            <a:xfrm>
              <a:off x="1735016" y="996462"/>
              <a:ext cx="8328074" cy="4185138"/>
            </a:xfrm>
            <a:prstGeom prst="triangle">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0" name="文本框 9"/>
          <p:cNvSpPr txBox="1"/>
          <p:nvPr/>
        </p:nvSpPr>
        <p:spPr>
          <a:xfrm>
            <a:off x="1415930" y="632520"/>
            <a:ext cx="7981672" cy="584775"/>
          </a:xfrm>
          <a:prstGeom prst="rect">
            <a:avLst/>
          </a:prstGeom>
          <a:noFill/>
        </p:spPr>
        <p:txBody>
          <a:bodyPr wrap="none" rtlCol="0">
            <a:spAutoFit/>
          </a:bodyPr>
          <a:lstStyle/>
          <a:p>
            <a:pPr lvl="0">
              <a:defRPr/>
            </a:pPr>
            <a:r>
              <a:rPr lang="zh-CN" altLang="en-US" sz="3200" b="1" kern="0" dirty="0">
                <a:latin typeface="微软雅黑" panose="020B0503020204020204" pitchFamily="34" charset="-122"/>
                <a:ea typeface="微软雅黑" panose="020B0503020204020204" pitchFamily="34" charset="-122"/>
              </a:rPr>
              <a:t>（一）建立组织机构、工作制度及岗位职责</a:t>
            </a:r>
          </a:p>
        </p:txBody>
      </p:sp>
      <p:pic>
        <p:nvPicPr>
          <p:cNvPr id="11" name="内容占位符 3"/>
          <p:cNvPicPr>
            <a:picLocks noChangeAspect="1"/>
          </p:cNvPicPr>
          <p:nvPr/>
        </p:nvPicPr>
        <p:blipFill>
          <a:blip r:embed="rId2" cstate="print"/>
          <a:srcRect l="16072" t="31929" r="17734" b="27777"/>
          <a:stretch>
            <a:fillRect/>
          </a:stretch>
        </p:blipFill>
        <p:spPr>
          <a:xfrm>
            <a:off x="564840" y="2080788"/>
            <a:ext cx="5802094" cy="3313112"/>
          </a:xfrm>
          <a:prstGeom prst="rect">
            <a:avLst/>
          </a:prstGeom>
        </p:spPr>
      </p:pic>
      <p:sp>
        <p:nvSpPr>
          <p:cNvPr id="12" name="文本框 4"/>
          <p:cNvSpPr/>
          <p:nvPr/>
        </p:nvSpPr>
        <p:spPr>
          <a:xfrm>
            <a:off x="1902199" y="5465338"/>
            <a:ext cx="3127375" cy="366712"/>
          </a:xfrm>
          <a:prstGeom prst="rect">
            <a:avLst/>
          </a:prstGeom>
          <a:solidFill>
            <a:schemeClr val="accent4">
              <a:lumMod val="10000"/>
              <a:lumOff val="90000"/>
            </a:schemeClr>
          </a:solidFill>
          <a:ln w="9525">
            <a:noFill/>
          </a:ln>
        </p:spPr>
        <p:txBody>
          <a:bodyPr wrap="square" anchor="t">
            <a:spAutoFit/>
          </a:bodyPr>
          <a:lstStyle/>
          <a:p>
            <a:pPr algn="ctr"/>
            <a:r>
              <a:rPr lang="zh-CN" altLang="en-US" dirty="0">
                <a:solidFill>
                  <a:srgbClr val="000000"/>
                </a:solidFill>
                <a:latin typeface="华文中宋" panose="02010600040101010101" pitchFamily="2" charset="-122"/>
                <a:ea typeface="华文中宋" panose="02010600040101010101" pitchFamily="2" charset="-122"/>
                <a:sym typeface="Calibri" panose="020F0502020204030204" charset="0"/>
              </a:rPr>
              <a:t>疫情防控领导组</a:t>
            </a:r>
            <a:r>
              <a:rPr lang="zh-CN" altLang="en-US" dirty="0">
                <a:latin typeface="华文中宋" panose="02010600040101010101" pitchFamily="2" charset="-122"/>
                <a:ea typeface="华文中宋" panose="02010600040101010101" pitchFamily="2" charset="-122"/>
                <a:sym typeface="宋体" panose="02010600030101010101" pitchFamily="2" charset="-122"/>
              </a:rPr>
              <a:t>成员组成</a:t>
            </a:r>
          </a:p>
        </p:txBody>
      </p:sp>
      <p:sp>
        <p:nvSpPr>
          <p:cNvPr id="13" name="内容占位符 6"/>
          <p:cNvSpPr txBox="1"/>
          <p:nvPr/>
        </p:nvSpPr>
        <p:spPr>
          <a:xfrm>
            <a:off x="9170417" y="1768844"/>
            <a:ext cx="2456744" cy="3879850"/>
          </a:xfrm>
          <a:prstGeom prst="rect">
            <a:avLst/>
          </a:prstGeom>
        </p:spPr>
        <p:txBody>
          <a:bodyPr vert="horz" lIns="91440" tIns="45720" rIns="91440" bIns="45720" rtlCol="0" anchor="t">
            <a:normAutofit/>
          </a:bodyPr>
          <a:lstStyle>
            <a:lvl1pPr marL="228600" lvl="0" indent="-228600" algn="l" defTabSz="914400" rtl="0" eaLnBrk="1" latinLnBrk="0" hangingPunct="1">
              <a:lnSpc>
                <a:spcPct val="90000"/>
              </a:lnSpc>
              <a:spcBef>
                <a:spcPts val="1000"/>
              </a:spcBef>
              <a:buClrTx/>
              <a:buSzTx/>
              <a:buFont typeface="Arial" panose="020B0604020202020204" pitchFamily="34" charset="0"/>
              <a:buChar char="•"/>
              <a:defRPr sz="2800" kern="1200">
                <a:solidFill>
                  <a:schemeClr val="tx1"/>
                </a:solidFill>
                <a:latin typeface="+mn-lt"/>
                <a:ea typeface="+mn-ea"/>
                <a:cs typeface="+mn-cs"/>
              </a:defRPr>
            </a:lvl1pPr>
            <a:lvl2pPr marL="685800" lvl="1" indent="-228600" algn="l" defTabSz="914400" rtl="0" eaLnBrk="1" latinLnBrk="0" hangingPunct="1">
              <a:lnSpc>
                <a:spcPct val="90000"/>
              </a:lnSpc>
              <a:spcBef>
                <a:spcPts val="500"/>
              </a:spcBef>
              <a:buClrTx/>
              <a:buSzTx/>
              <a:buFont typeface="Arial" panose="020B0604020202020204" pitchFamily="34" charset="0"/>
              <a:buChar char="•"/>
              <a:defRPr sz="2400" kern="1200">
                <a:solidFill>
                  <a:schemeClr val="tx1"/>
                </a:solidFill>
                <a:latin typeface="+mn-lt"/>
                <a:ea typeface="+mn-ea"/>
                <a:cs typeface="+mn-cs"/>
              </a:defRPr>
            </a:lvl2pPr>
            <a:lvl3pPr marL="1143000" lvl="2" indent="-228600" algn="l" defTabSz="914400" rtl="0" eaLnBrk="1" latinLnBrk="0" hangingPunct="1">
              <a:lnSpc>
                <a:spcPct val="90000"/>
              </a:lnSpc>
              <a:spcBef>
                <a:spcPts val="500"/>
              </a:spcBef>
              <a:buClrTx/>
              <a:buSzTx/>
              <a:buFont typeface="Arial" panose="020B0604020202020204" pitchFamily="34" charset="0"/>
              <a:buChar char="•"/>
              <a:defRPr sz="2000" kern="1200">
                <a:solidFill>
                  <a:schemeClr val="tx1"/>
                </a:solidFill>
                <a:latin typeface="+mn-lt"/>
                <a:ea typeface="+mn-ea"/>
                <a:cs typeface="+mn-cs"/>
              </a:defRPr>
            </a:lvl3pPr>
            <a:lvl4pPr marL="1600200" lvl="3" indent="-228600" algn="l" defTabSz="914400" rtl="0" eaLnBrk="1" latinLnBrk="0" hangingPunct="1">
              <a:lnSpc>
                <a:spcPct val="90000"/>
              </a:lnSpc>
              <a:spcBef>
                <a:spcPts val="500"/>
              </a:spcBef>
              <a:buClrTx/>
              <a:buSzTx/>
              <a:buFont typeface="Arial" panose="020B0604020202020204" pitchFamily="34" charset="0"/>
              <a:buChar char="•"/>
              <a:defRPr sz="1800" kern="1200">
                <a:solidFill>
                  <a:schemeClr val="tx1"/>
                </a:solidFill>
                <a:latin typeface="+mn-lt"/>
                <a:ea typeface="+mn-ea"/>
                <a:cs typeface="+mn-cs"/>
              </a:defRPr>
            </a:lvl4pPr>
            <a:lvl5pPr marL="2057400" lvl="4" indent="-228600" algn="l" defTabSz="914400" rtl="0" eaLnBrk="1" latinLnBrk="0" hangingPunct="1">
              <a:lnSpc>
                <a:spcPct val="90000"/>
              </a:lnSpc>
              <a:spcBef>
                <a:spcPts val="500"/>
              </a:spcBef>
              <a:buClrTx/>
              <a:buSzTx/>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600"/>
              </a:spcBef>
              <a:spcAft>
                <a:spcPts val="600"/>
              </a:spcAft>
            </a:pPr>
            <a:r>
              <a:rPr lang="zh-CN" altLang="en-US" sz="1400" b="1" dirty="0">
                <a:latin typeface="华文中宋" panose="02010600040101010101" pitchFamily="2" charset="-122"/>
                <a:ea typeface="华文中宋" panose="02010600040101010101" pitchFamily="2" charset="-122"/>
              </a:rPr>
              <a:t>疫情防控领导组职责</a:t>
            </a:r>
          </a:p>
          <a:p>
            <a:pPr>
              <a:spcBef>
                <a:spcPts val="600"/>
              </a:spcBef>
              <a:spcAft>
                <a:spcPts val="600"/>
              </a:spcAft>
            </a:pPr>
            <a:r>
              <a:rPr lang="zh-CN" altLang="en-US" sz="1400" b="1" dirty="0">
                <a:latin typeface="华文中宋" panose="02010600040101010101" pitchFamily="2" charset="-122"/>
                <a:ea typeface="华文中宋" panose="02010600040101010101" pitchFamily="2" charset="-122"/>
              </a:rPr>
              <a:t>校医工作职责</a:t>
            </a:r>
          </a:p>
          <a:p>
            <a:pPr>
              <a:spcBef>
                <a:spcPts val="600"/>
              </a:spcBef>
              <a:spcAft>
                <a:spcPts val="600"/>
              </a:spcAft>
            </a:pPr>
            <a:r>
              <a:rPr lang="zh-CN" altLang="en-US" sz="1400" b="1" dirty="0">
                <a:latin typeface="华文中宋" panose="02010600040101010101" pitchFamily="2" charset="-122"/>
                <a:ea typeface="华文中宋" panose="02010600040101010101" pitchFamily="2" charset="-122"/>
              </a:rPr>
              <a:t>健康管理员工作职责</a:t>
            </a:r>
          </a:p>
          <a:p>
            <a:pPr>
              <a:spcBef>
                <a:spcPts val="600"/>
              </a:spcBef>
              <a:spcAft>
                <a:spcPts val="600"/>
              </a:spcAft>
            </a:pPr>
            <a:r>
              <a:rPr lang="zh-CN" altLang="en-US" sz="1400" b="1" dirty="0">
                <a:latin typeface="华文中宋" panose="02010600040101010101" pitchFamily="2" charset="-122"/>
                <a:ea typeface="华文中宋" panose="02010600040101010101" pitchFamily="2" charset="-122"/>
              </a:rPr>
              <a:t>班主任工作职责</a:t>
            </a:r>
          </a:p>
          <a:p>
            <a:pPr>
              <a:spcBef>
                <a:spcPts val="600"/>
              </a:spcBef>
              <a:spcAft>
                <a:spcPts val="600"/>
              </a:spcAft>
            </a:pPr>
            <a:r>
              <a:rPr lang="zh-CN" altLang="en-US" sz="1400" b="1" dirty="0">
                <a:latin typeface="华文中宋" panose="02010600040101010101" pitchFamily="2" charset="-122"/>
                <a:ea typeface="华文中宋" panose="02010600040101010101" pitchFamily="2" charset="-122"/>
              </a:rPr>
              <a:t>宿舍管理员工作职责</a:t>
            </a:r>
          </a:p>
          <a:p>
            <a:pPr>
              <a:spcBef>
                <a:spcPts val="600"/>
              </a:spcBef>
              <a:spcAft>
                <a:spcPts val="600"/>
              </a:spcAft>
            </a:pPr>
            <a:r>
              <a:rPr lang="zh-CN" altLang="en-US" sz="1400" b="1" dirty="0">
                <a:latin typeface="华文中宋" panose="02010600040101010101" pitchFamily="2" charset="-122"/>
                <a:ea typeface="华文中宋" panose="02010600040101010101" pitchFamily="2" charset="-122"/>
              </a:rPr>
              <a:t>后勤保障人员工作职责</a:t>
            </a:r>
          </a:p>
          <a:p>
            <a:pPr>
              <a:spcBef>
                <a:spcPts val="600"/>
              </a:spcBef>
              <a:spcAft>
                <a:spcPts val="600"/>
              </a:spcAft>
            </a:pPr>
            <a:r>
              <a:rPr lang="zh-CN" altLang="en-US" sz="1400" b="1" dirty="0">
                <a:latin typeface="华文中宋" panose="02010600040101010101" pitchFamily="2" charset="-122"/>
                <a:ea typeface="华文中宋" panose="02010600040101010101" pitchFamily="2" charset="-122"/>
              </a:rPr>
              <a:t>校园保安工作职责</a:t>
            </a:r>
          </a:p>
          <a:p>
            <a:pPr>
              <a:spcBef>
                <a:spcPts val="600"/>
              </a:spcBef>
              <a:spcAft>
                <a:spcPts val="600"/>
              </a:spcAft>
            </a:pPr>
            <a:r>
              <a:rPr lang="zh-CN" altLang="en-US" sz="1400" b="1" dirty="0">
                <a:latin typeface="华文中宋" panose="02010600040101010101" pitchFamily="2" charset="-122"/>
                <a:ea typeface="华文中宋" panose="02010600040101010101" pitchFamily="2" charset="-122"/>
              </a:rPr>
              <a:t>疫情督导员工作职责</a:t>
            </a:r>
          </a:p>
          <a:p>
            <a:pPr>
              <a:spcBef>
                <a:spcPts val="600"/>
              </a:spcBef>
              <a:spcAft>
                <a:spcPts val="600"/>
              </a:spcAft>
            </a:pPr>
            <a:r>
              <a:rPr lang="zh-CN" altLang="en-US" sz="1400" b="1" dirty="0">
                <a:latin typeface="华文中宋" panose="02010600040101010101" pitchFamily="2" charset="-122"/>
                <a:ea typeface="华文中宋" panose="02010600040101010101" pitchFamily="2" charset="-122"/>
              </a:rPr>
              <a:t>食堂从业人员工作职责</a:t>
            </a:r>
          </a:p>
          <a:p>
            <a:pPr>
              <a:spcBef>
                <a:spcPts val="600"/>
              </a:spcBef>
              <a:spcAft>
                <a:spcPts val="600"/>
              </a:spcAft>
            </a:pPr>
            <a:r>
              <a:rPr lang="zh-CN" altLang="en-US" sz="1400" b="1" dirty="0">
                <a:latin typeface="华文中宋" panose="02010600040101010101" pitchFamily="2" charset="-122"/>
                <a:ea typeface="华文中宋" panose="02010600040101010101" pitchFamily="2" charset="-122"/>
              </a:rPr>
              <a:t>保洁人员工作职责</a:t>
            </a:r>
          </a:p>
        </p:txBody>
      </p:sp>
      <p:sp>
        <p:nvSpPr>
          <p:cNvPr id="14" name="内容占位符 8"/>
          <p:cNvSpPr txBox="1"/>
          <p:nvPr/>
        </p:nvSpPr>
        <p:spPr>
          <a:xfrm>
            <a:off x="6637469" y="1777391"/>
            <a:ext cx="2760133" cy="3790950"/>
          </a:xfrm>
          <a:prstGeom prst="rect">
            <a:avLst/>
          </a:prstGeom>
        </p:spPr>
        <p:txBody>
          <a:bodyPr vert="horz" lIns="91440" tIns="45720" rIns="91440" bIns="45720" rtlCol="0" anchor="t">
            <a:normAutofit/>
          </a:bodyPr>
          <a:lstStyle>
            <a:lvl1pPr marL="228600" lvl="0" indent="-228600" algn="l" defTabSz="914400" rtl="0" eaLnBrk="1" latinLnBrk="0" hangingPunct="1">
              <a:lnSpc>
                <a:spcPct val="90000"/>
              </a:lnSpc>
              <a:spcBef>
                <a:spcPts val="1000"/>
              </a:spcBef>
              <a:buClrTx/>
              <a:buSzTx/>
              <a:buFont typeface="Arial" panose="020B0604020202020204" pitchFamily="34" charset="0"/>
              <a:buChar char="•"/>
              <a:defRPr sz="2800" kern="1200">
                <a:solidFill>
                  <a:schemeClr val="tx1"/>
                </a:solidFill>
                <a:latin typeface="+mn-lt"/>
                <a:ea typeface="+mn-ea"/>
                <a:cs typeface="+mn-cs"/>
              </a:defRPr>
            </a:lvl1pPr>
            <a:lvl2pPr marL="685800" lvl="1" indent="-228600" algn="l" defTabSz="914400" rtl="0" eaLnBrk="1" latinLnBrk="0" hangingPunct="1">
              <a:lnSpc>
                <a:spcPct val="90000"/>
              </a:lnSpc>
              <a:spcBef>
                <a:spcPts val="500"/>
              </a:spcBef>
              <a:buClrTx/>
              <a:buSzTx/>
              <a:buFont typeface="Arial" panose="020B0604020202020204" pitchFamily="34" charset="0"/>
              <a:buChar char="•"/>
              <a:defRPr sz="2400" kern="1200">
                <a:solidFill>
                  <a:schemeClr val="tx1"/>
                </a:solidFill>
                <a:latin typeface="+mn-lt"/>
                <a:ea typeface="+mn-ea"/>
                <a:cs typeface="+mn-cs"/>
              </a:defRPr>
            </a:lvl2pPr>
            <a:lvl3pPr marL="1143000" lvl="2" indent="-228600" algn="l" defTabSz="914400" rtl="0" eaLnBrk="1" latinLnBrk="0" hangingPunct="1">
              <a:lnSpc>
                <a:spcPct val="90000"/>
              </a:lnSpc>
              <a:spcBef>
                <a:spcPts val="500"/>
              </a:spcBef>
              <a:buClrTx/>
              <a:buSzTx/>
              <a:buFont typeface="Arial" panose="020B0604020202020204" pitchFamily="34" charset="0"/>
              <a:buChar char="•"/>
              <a:defRPr sz="2000" kern="1200">
                <a:solidFill>
                  <a:schemeClr val="tx1"/>
                </a:solidFill>
                <a:latin typeface="+mn-lt"/>
                <a:ea typeface="+mn-ea"/>
                <a:cs typeface="+mn-cs"/>
              </a:defRPr>
            </a:lvl3pPr>
            <a:lvl4pPr marL="1600200" lvl="3" indent="-228600" algn="l" defTabSz="914400" rtl="0" eaLnBrk="1" latinLnBrk="0" hangingPunct="1">
              <a:lnSpc>
                <a:spcPct val="90000"/>
              </a:lnSpc>
              <a:spcBef>
                <a:spcPts val="500"/>
              </a:spcBef>
              <a:buClrTx/>
              <a:buSzTx/>
              <a:buFont typeface="Arial" panose="020B0604020202020204" pitchFamily="34" charset="0"/>
              <a:buChar char="•"/>
              <a:defRPr sz="1800" kern="1200">
                <a:solidFill>
                  <a:schemeClr val="tx1"/>
                </a:solidFill>
                <a:latin typeface="+mn-lt"/>
                <a:ea typeface="+mn-ea"/>
                <a:cs typeface="+mn-cs"/>
              </a:defRPr>
            </a:lvl4pPr>
            <a:lvl5pPr marL="2057400" lvl="4" indent="-228600" algn="l" defTabSz="914400" rtl="0" eaLnBrk="1" latinLnBrk="0" hangingPunct="1">
              <a:lnSpc>
                <a:spcPct val="90000"/>
              </a:lnSpc>
              <a:spcBef>
                <a:spcPts val="500"/>
              </a:spcBef>
              <a:buClrTx/>
              <a:buSzTx/>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600"/>
              </a:spcBef>
              <a:spcAft>
                <a:spcPts val="600"/>
              </a:spcAft>
            </a:pPr>
            <a:r>
              <a:rPr lang="zh-CN" altLang="en-US" sz="1400" b="1" dirty="0">
                <a:latin typeface="华文中宋" panose="02010600040101010101" pitchFamily="2" charset="-122"/>
                <a:ea typeface="华文中宋" panose="02010600040101010101" pitchFamily="2" charset="-122"/>
              </a:rPr>
              <a:t>疫情防控工作方案</a:t>
            </a:r>
          </a:p>
          <a:p>
            <a:pPr>
              <a:spcBef>
                <a:spcPts val="600"/>
              </a:spcBef>
              <a:spcAft>
                <a:spcPts val="600"/>
              </a:spcAft>
            </a:pPr>
            <a:r>
              <a:rPr lang="zh-CN" altLang="en-US" sz="1400" b="1" dirty="0">
                <a:latin typeface="华文中宋" panose="02010600040101010101" pitchFamily="2" charset="-122"/>
                <a:ea typeface="华文中宋" panose="02010600040101010101" pitchFamily="2" charset="-122"/>
              </a:rPr>
              <a:t>应急处置工作预案</a:t>
            </a:r>
          </a:p>
          <a:p>
            <a:pPr>
              <a:spcBef>
                <a:spcPts val="600"/>
              </a:spcBef>
              <a:spcAft>
                <a:spcPts val="600"/>
              </a:spcAft>
            </a:pPr>
            <a:r>
              <a:rPr lang="zh-CN" altLang="en-US" sz="1400" b="1" dirty="0">
                <a:latin typeface="华文中宋" panose="02010600040101010101" pitchFamily="2" charset="-122"/>
                <a:ea typeface="华文中宋" panose="02010600040101010101" pitchFamily="2" charset="-122"/>
              </a:rPr>
              <a:t>传染病疫情报告工作制度</a:t>
            </a:r>
          </a:p>
          <a:p>
            <a:pPr>
              <a:spcBef>
                <a:spcPts val="600"/>
              </a:spcBef>
              <a:spcAft>
                <a:spcPts val="600"/>
              </a:spcAft>
            </a:pPr>
            <a:r>
              <a:rPr lang="zh-CN" altLang="en-US" sz="1400" b="1" dirty="0">
                <a:latin typeface="华文中宋" panose="02010600040101010101" pitchFamily="2" charset="-122"/>
                <a:ea typeface="华文中宋" panose="02010600040101010101" pitchFamily="2" charset="-122"/>
              </a:rPr>
              <a:t>因病缺课</a:t>
            </a:r>
            <a:r>
              <a:rPr lang="en-US" altLang="zh-CN" sz="1400" b="1" dirty="0">
                <a:latin typeface="华文中宋" panose="02010600040101010101" pitchFamily="2" charset="-122"/>
                <a:ea typeface="华文中宋" panose="02010600040101010101" pitchFamily="2" charset="-122"/>
              </a:rPr>
              <a:t>/</a:t>
            </a:r>
            <a:r>
              <a:rPr lang="zh-CN" altLang="en-US" sz="1400" b="1" dirty="0">
                <a:latin typeface="华文中宋" panose="02010600040101010101" pitchFamily="2" charset="-122"/>
                <a:ea typeface="华文中宋" panose="02010600040101010101" pitchFamily="2" charset="-122"/>
              </a:rPr>
              <a:t>缺勤登记追踪制度</a:t>
            </a:r>
          </a:p>
          <a:p>
            <a:pPr>
              <a:spcBef>
                <a:spcPts val="600"/>
              </a:spcBef>
              <a:spcAft>
                <a:spcPts val="600"/>
              </a:spcAft>
            </a:pPr>
            <a:r>
              <a:rPr lang="zh-CN" altLang="en-US" sz="1400" b="1" dirty="0">
                <a:latin typeface="华文中宋" panose="02010600040101010101" pitchFamily="2" charset="-122"/>
                <a:ea typeface="华文中宋" panose="02010600040101010101" pitchFamily="2" charset="-122"/>
              </a:rPr>
              <a:t>健康管理制度</a:t>
            </a:r>
          </a:p>
          <a:p>
            <a:pPr>
              <a:spcBef>
                <a:spcPts val="600"/>
              </a:spcBef>
              <a:spcAft>
                <a:spcPts val="600"/>
              </a:spcAft>
            </a:pPr>
            <a:r>
              <a:rPr lang="zh-CN" altLang="en-US" sz="1400" b="1" dirty="0">
                <a:latin typeface="华文中宋" panose="02010600040101010101" pitchFamily="2" charset="-122"/>
                <a:ea typeface="华文中宋" panose="02010600040101010101" pitchFamily="2" charset="-122"/>
              </a:rPr>
              <a:t>传染病防控健康教育制度</a:t>
            </a:r>
          </a:p>
          <a:p>
            <a:pPr>
              <a:spcBef>
                <a:spcPts val="600"/>
              </a:spcBef>
              <a:spcAft>
                <a:spcPts val="600"/>
              </a:spcAft>
            </a:pPr>
            <a:r>
              <a:rPr lang="zh-CN" altLang="en-US" sz="1400" b="1" dirty="0">
                <a:latin typeface="华文中宋" panose="02010600040101010101" pitchFamily="2" charset="-122"/>
                <a:ea typeface="华文中宋" panose="02010600040101010101" pitchFamily="2" charset="-122"/>
              </a:rPr>
              <a:t>晨午检制度</a:t>
            </a:r>
          </a:p>
          <a:p>
            <a:pPr>
              <a:spcBef>
                <a:spcPts val="600"/>
              </a:spcBef>
              <a:spcAft>
                <a:spcPts val="600"/>
              </a:spcAft>
            </a:pPr>
            <a:r>
              <a:rPr lang="zh-CN" altLang="en-US" sz="1400" b="1" dirty="0">
                <a:latin typeface="华文中宋" panose="02010600040101010101" pitchFamily="2" charset="-122"/>
                <a:ea typeface="华文中宋" panose="02010600040101010101" pitchFamily="2" charset="-122"/>
              </a:rPr>
              <a:t>复课证明查验制度</a:t>
            </a:r>
          </a:p>
          <a:p>
            <a:pPr>
              <a:spcBef>
                <a:spcPts val="600"/>
              </a:spcBef>
              <a:spcAft>
                <a:spcPts val="600"/>
              </a:spcAft>
            </a:pPr>
            <a:r>
              <a:rPr lang="zh-CN" altLang="en-US" sz="1400" b="1" dirty="0">
                <a:latin typeface="华文中宋" panose="02010600040101010101" pitchFamily="2" charset="-122"/>
                <a:ea typeface="华文中宋" panose="02010600040101010101" pitchFamily="2" charset="-122"/>
              </a:rPr>
              <a:t>通风消毒工作制度</a:t>
            </a:r>
          </a:p>
          <a:p>
            <a:pPr>
              <a:spcBef>
                <a:spcPts val="600"/>
              </a:spcBef>
              <a:spcAft>
                <a:spcPts val="600"/>
              </a:spcAft>
            </a:pPr>
            <a:r>
              <a:rPr lang="zh-CN" altLang="en-US" sz="1400" b="1" dirty="0">
                <a:latin typeface="华文中宋" panose="02010600040101010101" pitchFamily="2" charset="-122"/>
                <a:ea typeface="华文中宋" panose="02010600040101010101" pitchFamily="2" charset="-122"/>
              </a:rPr>
              <a:t>环境卫生检查通报制度</a:t>
            </a:r>
          </a:p>
        </p:txBody>
      </p:sp>
      <p:sp>
        <p:nvSpPr>
          <p:cNvPr id="15" name="文本框 4"/>
          <p:cNvSpPr/>
          <p:nvPr/>
        </p:nvSpPr>
        <p:spPr>
          <a:xfrm>
            <a:off x="7409783" y="5452454"/>
            <a:ext cx="3127375" cy="366712"/>
          </a:xfrm>
          <a:prstGeom prst="rect">
            <a:avLst/>
          </a:prstGeom>
          <a:solidFill>
            <a:schemeClr val="accent4">
              <a:lumMod val="10000"/>
              <a:lumOff val="90000"/>
            </a:schemeClr>
          </a:solidFill>
          <a:ln w="9525">
            <a:noFill/>
          </a:ln>
        </p:spPr>
        <p:txBody>
          <a:bodyPr wrap="square" anchor="t">
            <a:spAutoFit/>
          </a:bodyPr>
          <a:lstStyle/>
          <a:p>
            <a:pPr algn="ctr"/>
            <a:r>
              <a:rPr lang="zh-CN" altLang="en-US" dirty="0">
                <a:solidFill>
                  <a:srgbClr val="000000"/>
                </a:solidFill>
                <a:latin typeface="华文中宋" panose="02010600040101010101" pitchFamily="2" charset="-122"/>
                <a:ea typeface="华文中宋" panose="02010600040101010101" pitchFamily="2" charset="-122"/>
                <a:sym typeface="Calibri" panose="020F0502020204030204" charset="0"/>
              </a:rPr>
              <a:t>相关工作制度及岗位职责</a:t>
            </a:r>
            <a:endParaRPr lang="zh-CN" altLang="en-US" dirty="0">
              <a:latin typeface="华文中宋" panose="02010600040101010101" pitchFamily="2" charset="-122"/>
              <a:ea typeface="华文中宋" panose="02010600040101010101" pitchFamily="2" charset="-122"/>
              <a:sym typeface="宋体" panose="02010600030101010101" pitchFamily="2" charset="-122"/>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等腰三角形 2"/>
          <p:cNvSpPr/>
          <p:nvPr/>
        </p:nvSpPr>
        <p:spPr>
          <a:xfrm>
            <a:off x="1" y="2672862"/>
            <a:ext cx="8328074" cy="4185138"/>
          </a:xfrm>
          <a:prstGeom prst="triangle">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圆角 3"/>
          <p:cNvSpPr/>
          <p:nvPr/>
        </p:nvSpPr>
        <p:spPr>
          <a:xfrm>
            <a:off x="393895" y="216532"/>
            <a:ext cx="11404210" cy="6073727"/>
          </a:xfrm>
          <a:prstGeom prst="roundRect">
            <a:avLst>
              <a:gd name="adj" fmla="val 269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p:cNvSpPr txBox="1"/>
          <p:nvPr/>
        </p:nvSpPr>
        <p:spPr>
          <a:xfrm>
            <a:off x="3863926" y="751628"/>
            <a:ext cx="3779304" cy="769441"/>
          </a:xfrm>
          <a:prstGeom prst="rect">
            <a:avLst/>
          </a:prstGeom>
          <a:noFill/>
        </p:spPr>
        <p:txBody>
          <a:bodyPr wrap="none" rtlCol="0">
            <a:spAutoFit/>
          </a:bodyPr>
          <a:lstStyle/>
          <a:p>
            <a:r>
              <a:rPr lang="zh-CN" altLang="en-US" sz="4400" b="1" dirty="0">
                <a:latin typeface="微软雅黑" panose="020B0503020204020204" pitchFamily="34" charset="-122"/>
                <a:ea typeface="微软雅黑" panose="020B0503020204020204" pitchFamily="34" charset="-122"/>
                <a:cs typeface="Arial" panose="020B0604020202020204" pitchFamily="34" charset="0"/>
              </a:rPr>
              <a:t>目录</a:t>
            </a:r>
            <a:r>
              <a:rPr lang="en-US" altLang="zh-CN" sz="4400" b="1" dirty="0">
                <a:latin typeface="微软雅黑" panose="020B0503020204020204" pitchFamily="34" charset="-122"/>
                <a:ea typeface="微软雅黑" panose="020B0503020204020204" pitchFamily="34" charset="-122"/>
                <a:cs typeface="Arial" panose="020B0604020202020204" pitchFamily="34" charset="0"/>
              </a:rPr>
              <a:t>contents</a:t>
            </a:r>
            <a:endParaRPr lang="zh-CN" altLang="en-US" sz="4400" b="1" dirty="0">
              <a:latin typeface="微软雅黑" panose="020B0503020204020204" pitchFamily="34" charset="-122"/>
              <a:ea typeface="微软雅黑" panose="020B0503020204020204" pitchFamily="34" charset="-122"/>
              <a:cs typeface="Arial" panose="020B0604020202020204" pitchFamily="34" charset="0"/>
            </a:endParaRPr>
          </a:p>
        </p:txBody>
      </p:sp>
      <p:grpSp>
        <p:nvGrpSpPr>
          <p:cNvPr id="46" name="组合 45"/>
          <p:cNvGrpSpPr/>
          <p:nvPr/>
        </p:nvGrpSpPr>
        <p:grpSpPr>
          <a:xfrm>
            <a:off x="6603224" y="4421799"/>
            <a:ext cx="4571505" cy="1570306"/>
            <a:chOff x="991095" y="2037179"/>
            <a:chExt cx="4571505" cy="1570306"/>
          </a:xfrm>
        </p:grpSpPr>
        <p:grpSp>
          <p:nvGrpSpPr>
            <p:cNvPr id="8" name="组合 7"/>
            <p:cNvGrpSpPr/>
            <p:nvPr/>
          </p:nvGrpSpPr>
          <p:grpSpPr>
            <a:xfrm rot="5400000">
              <a:off x="867111" y="2231300"/>
              <a:ext cx="756284" cy="380058"/>
              <a:chOff x="1484142" y="2071468"/>
              <a:chExt cx="8328074" cy="4185138"/>
            </a:xfrm>
          </p:grpSpPr>
          <p:sp>
            <p:nvSpPr>
              <p:cNvPr id="6" name="等腰三角形 5"/>
              <p:cNvSpPr/>
              <p:nvPr/>
            </p:nvSpPr>
            <p:spPr>
              <a:xfrm rot="10800000">
                <a:off x="1484142" y="2071468"/>
                <a:ext cx="8328074" cy="4185138"/>
              </a:xfrm>
              <a:prstGeom prst="triangle">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等腰三角形 6"/>
              <p:cNvSpPr/>
              <p:nvPr/>
            </p:nvSpPr>
            <p:spPr>
              <a:xfrm>
                <a:off x="1484142" y="2071468"/>
                <a:ext cx="8328074" cy="4185138"/>
              </a:xfrm>
              <a:prstGeom prst="triangle">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9" name="矩形: 圆角 8"/>
            <p:cNvSpPr/>
            <p:nvPr/>
          </p:nvSpPr>
          <p:spPr>
            <a:xfrm>
              <a:off x="1547824" y="2037179"/>
              <a:ext cx="4014776" cy="1570306"/>
            </a:xfrm>
            <a:prstGeom prst="roundRect">
              <a:avLst>
                <a:gd name="adj" fmla="val 2691"/>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10"/>
            <p:cNvSpPr txBox="1"/>
            <p:nvPr/>
          </p:nvSpPr>
          <p:spPr>
            <a:xfrm>
              <a:off x="991095" y="2088069"/>
              <a:ext cx="500458" cy="707886"/>
            </a:xfrm>
            <a:prstGeom prst="rect">
              <a:avLst/>
            </a:prstGeom>
            <a:noFill/>
          </p:spPr>
          <p:txBody>
            <a:bodyPr wrap="none" rtlCol="0">
              <a:spAutoFit/>
            </a:bodyPr>
            <a:lstStyle/>
            <a:p>
              <a:r>
                <a:rPr lang="en-US" altLang="zh-CN" sz="4000" b="1"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2</a:t>
              </a:r>
              <a:endParaRPr lang="zh-CN" altLang="en-US" sz="4000" b="1"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44" name="文本框 43"/>
            <p:cNvSpPr txBox="1"/>
            <p:nvPr/>
          </p:nvSpPr>
          <p:spPr>
            <a:xfrm>
              <a:off x="2077884" y="2514511"/>
              <a:ext cx="2954655" cy="646331"/>
            </a:xfrm>
            <a:prstGeom prst="rect">
              <a:avLst/>
            </a:prstGeom>
            <a:noFill/>
          </p:spPr>
          <p:txBody>
            <a:bodyPr wrap="none" rtlCol="0">
              <a:spAutoFit/>
            </a:bodyPr>
            <a:lstStyle/>
            <a:p>
              <a:pPr lvl="0" algn="ctr">
                <a:defRPr/>
              </a:pPr>
              <a:r>
                <a:rPr kumimoji="0" lang="zh-CN" altLang="en-US" sz="3600" b="1"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rPr>
                <a:t>新冠</a:t>
              </a:r>
              <a:r>
                <a:rPr kumimoji="0" lang="zh-CN" altLang="en-US" sz="3600" b="1" i="0" u="none" strike="noStrike" kern="0" cap="none" spc="0" normalizeH="0" baseline="0" noProof="0" dirty="0" smtClean="0">
                  <a:ln>
                    <a:noFill/>
                  </a:ln>
                  <a:effectLst/>
                  <a:uLnTx/>
                  <a:uFillTx/>
                  <a:latin typeface="微软雅黑" panose="020B0503020204020204" pitchFamily="34" charset="-122"/>
                  <a:ea typeface="微软雅黑" panose="020B0503020204020204" pitchFamily="34" charset="-122"/>
                </a:rPr>
                <a:t>肺炎防</a:t>
              </a:r>
              <a:r>
                <a:rPr kumimoji="0" lang="zh-CN" altLang="en-US" sz="3600" b="1"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rPr>
                <a:t>控</a:t>
              </a:r>
            </a:p>
          </p:txBody>
        </p:sp>
      </p:grpSp>
      <p:grpSp>
        <p:nvGrpSpPr>
          <p:cNvPr id="47" name="组合 46"/>
          <p:cNvGrpSpPr/>
          <p:nvPr/>
        </p:nvGrpSpPr>
        <p:grpSpPr>
          <a:xfrm>
            <a:off x="1233082" y="2163202"/>
            <a:ext cx="5370142" cy="1570306"/>
            <a:chOff x="991095" y="2037179"/>
            <a:chExt cx="4571505" cy="1570306"/>
          </a:xfrm>
        </p:grpSpPr>
        <p:grpSp>
          <p:nvGrpSpPr>
            <p:cNvPr id="48" name="组合 47"/>
            <p:cNvGrpSpPr/>
            <p:nvPr/>
          </p:nvGrpSpPr>
          <p:grpSpPr>
            <a:xfrm rot="5400000">
              <a:off x="867111" y="2231300"/>
              <a:ext cx="756284" cy="380058"/>
              <a:chOff x="1484142" y="2071468"/>
              <a:chExt cx="8328074" cy="4185138"/>
            </a:xfrm>
          </p:grpSpPr>
          <p:sp>
            <p:nvSpPr>
              <p:cNvPr id="54" name="等腰三角形 53"/>
              <p:cNvSpPr/>
              <p:nvPr/>
            </p:nvSpPr>
            <p:spPr>
              <a:xfrm rot="10800000">
                <a:off x="1484142" y="2071468"/>
                <a:ext cx="8328074" cy="4185138"/>
              </a:xfrm>
              <a:prstGeom prst="triangle">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等腰三角形 54"/>
              <p:cNvSpPr/>
              <p:nvPr/>
            </p:nvSpPr>
            <p:spPr>
              <a:xfrm>
                <a:off x="1484142" y="2071468"/>
                <a:ext cx="8328074" cy="4185138"/>
              </a:xfrm>
              <a:prstGeom prst="triangle">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9" name="矩形: 圆角 48"/>
            <p:cNvSpPr/>
            <p:nvPr/>
          </p:nvSpPr>
          <p:spPr>
            <a:xfrm>
              <a:off x="1547824" y="2037179"/>
              <a:ext cx="4014776" cy="1570306"/>
            </a:xfrm>
            <a:prstGeom prst="roundRect">
              <a:avLst>
                <a:gd name="adj" fmla="val 2691"/>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文本框 49"/>
            <p:cNvSpPr txBox="1"/>
            <p:nvPr/>
          </p:nvSpPr>
          <p:spPr>
            <a:xfrm>
              <a:off x="991095" y="2088069"/>
              <a:ext cx="500458" cy="707886"/>
            </a:xfrm>
            <a:prstGeom prst="rect">
              <a:avLst/>
            </a:prstGeom>
            <a:noFill/>
          </p:spPr>
          <p:txBody>
            <a:bodyPr wrap="none" rtlCol="0">
              <a:spAutoFit/>
            </a:bodyPr>
            <a:lstStyle/>
            <a:p>
              <a:r>
                <a:rPr lang="en-US" altLang="zh-CN" sz="4000" b="1"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1</a:t>
              </a:r>
              <a:endParaRPr lang="zh-CN" altLang="en-US" sz="4000" b="1"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52" name="文本框 51"/>
            <p:cNvSpPr txBox="1"/>
            <p:nvPr/>
          </p:nvSpPr>
          <p:spPr>
            <a:xfrm>
              <a:off x="2108811" y="2481042"/>
              <a:ext cx="2515244" cy="646331"/>
            </a:xfrm>
            <a:prstGeom prst="rect">
              <a:avLst/>
            </a:prstGeom>
            <a:noFill/>
          </p:spPr>
          <p:txBody>
            <a:bodyPr wrap="none" rtlCol="0">
              <a:spAutoFit/>
            </a:bodyPr>
            <a:lstStyle/>
            <a:p>
              <a:pPr lvl="0" algn="ctr">
                <a:defRPr/>
              </a:pPr>
              <a:r>
                <a:rPr kumimoji="0" lang="zh-CN" altLang="en-US" sz="3600" b="1" i="0" u="none" strike="noStrike" kern="0" cap="none" spc="0" normalizeH="0" baseline="0" noProof="0" dirty="0" smtClean="0">
                  <a:ln>
                    <a:noFill/>
                  </a:ln>
                  <a:effectLst/>
                  <a:uLnTx/>
                  <a:uFillTx/>
                  <a:latin typeface="微软雅黑" panose="020B0503020204020204" pitchFamily="34" charset="-122"/>
                  <a:ea typeface="微软雅黑" panose="020B0503020204020204" pitchFamily="34" charset="-122"/>
                </a:rPr>
                <a:t>主要依据文件</a:t>
              </a:r>
              <a:endParaRPr kumimoji="0" lang="zh-CN" altLang="en-US" sz="3600" b="1"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endParaRPr>
            </a:p>
          </p:txBody>
        </p:sp>
      </p:gr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等腰三角形 4"/>
          <p:cNvSpPr/>
          <p:nvPr/>
        </p:nvSpPr>
        <p:spPr>
          <a:xfrm>
            <a:off x="1" y="2672862"/>
            <a:ext cx="8328074" cy="4185138"/>
          </a:xfrm>
          <a:prstGeom prst="triangle">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圆角 5"/>
          <p:cNvSpPr/>
          <p:nvPr/>
        </p:nvSpPr>
        <p:spPr>
          <a:xfrm>
            <a:off x="393895" y="369276"/>
            <a:ext cx="11404210" cy="6073727"/>
          </a:xfrm>
          <a:prstGeom prst="roundRect">
            <a:avLst>
              <a:gd name="adj" fmla="val 269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194" name="内容占位符 2"/>
          <p:cNvSpPr>
            <a:spLocks noGrp="1"/>
          </p:cNvSpPr>
          <p:nvPr>
            <p:ph idx="4294967295"/>
          </p:nvPr>
        </p:nvSpPr>
        <p:spPr>
          <a:xfrm>
            <a:off x="1027289" y="1700674"/>
            <a:ext cx="9674578" cy="4101818"/>
          </a:xfrm>
        </p:spPr>
        <p:txBody>
          <a:bodyPr anchor="t">
            <a:normAutofit/>
          </a:bodyPr>
          <a:lstStyle/>
          <a:p>
            <a:pPr marL="342900" lvl="1" indent="-342900">
              <a:lnSpc>
                <a:spcPct val="150000"/>
              </a:lnSpc>
              <a:spcBef>
                <a:spcPts val="0"/>
              </a:spcBef>
              <a:buClr>
                <a:schemeClr val="accent1"/>
              </a:buClr>
              <a:buSzPct val="100000"/>
            </a:pPr>
            <a:r>
              <a:rPr lang="zh-CN" altLang="en-US" sz="2200" b="1" dirty="0">
                <a:latin typeface="华文中宋" panose="02010600040101010101" pitchFamily="2" charset="-122"/>
                <a:ea typeface="华文中宋" panose="02010600040101010101" pitchFamily="2" charset="-122"/>
              </a:rPr>
              <a:t>开学前对学校进行彻底清洁，对所有物表、地面进行预防性消毒（对可能受到病原微生物污染的物品和场所进行的消毒）；</a:t>
            </a:r>
          </a:p>
          <a:p>
            <a:pPr marL="342900" lvl="1" indent="-342900">
              <a:lnSpc>
                <a:spcPct val="150000"/>
              </a:lnSpc>
              <a:spcBef>
                <a:spcPts val="0"/>
              </a:spcBef>
              <a:buClr>
                <a:schemeClr val="accent1"/>
              </a:buClr>
              <a:buSzPct val="100000"/>
            </a:pPr>
            <a:r>
              <a:rPr lang="zh-CN" altLang="en-US" sz="2200" b="1" dirty="0">
                <a:solidFill>
                  <a:srgbClr val="FF0000"/>
                </a:solidFill>
                <a:latin typeface="华文中宋" panose="02010600040101010101" pitchFamily="2" charset="-122"/>
                <a:ea typeface="华文中宋" panose="02010600040101010101" pitchFamily="2" charset="-122"/>
              </a:rPr>
              <a:t>实行封闭式管理，</a:t>
            </a:r>
            <a:r>
              <a:rPr lang="zh-CN" altLang="en-US" sz="2200" b="1" dirty="0">
                <a:latin typeface="华文中宋" panose="02010600040101010101" pitchFamily="2" charset="-122"/>
                <a:ea typeface="华文中宋" panose="02010600040101010101" pitchFamily="2" charset="-122"/>
              </a:rPr>
              <a:t>严禁无关人员进入学校，外来人员确需进入时，</a:t>
            </a:r>
            <a:r>
              <a:rPr lang="zh-CN" altLang="en-US" sz="2200" b="1" dirty="0" smtClean="0">
                <a:latin typeface="华文中宋" panose="02010600040101010101" pitchFamily="2" charset="-122"/>
                <a:ea typeface="华文中宋" panose="02010600040101010101" pitchFamily="2" charset="-122"/>
              </a:rPr>
              <a:t>应查验两码，进行</a:t>
            </a:r>
            <a:r>
              <a:rPr lang="zh-CN" altLang="en-US" sz="2200" b="1" dirty="0">
                <a:latin typeface="华文中宋" panose="02010600040101010101" pitchFamily="2" charset="-122"/>
                <a:ea typeface="华文中宋" panose="02010600040101010101" pitchFamily="2" charset="-122"/>
              </a:rPr>
              <a:t>有效的体温检测</a:t>
            </a:r>
            <a:r>
              <a:rPr lang="zh-CN" altLang="en-US" sz="2200" b="1" dirty="0" smtClean="0">
                <a:latin typeface="华文中宋" panose="02010600040101010101" pitchFamily="2" charset="-122"/>
                <a:ea typeface="华文中宋" panose="02010600040101010101" pitchFamily="2" charset="-122"/>
              </a:rPr>
              <a:t>；详细</a:t>
            </a:r>
            <a:r>
              <a:rPr lang="zh-CN" altLang="en-US" sz="2200" b="1" dirty="0">
                <a:latin typeface="华文中宋" panose="02010600040101010101" pitchFamily="2" charset="-122"/>
                <a:ea typeface="华文中宋" panose="02010600040101010101" pitchFamily="2" charset="-122"/>
              </a:rPr>
              <a:t>询问并登记流行病学史，按照要求佩戴口罩；</a:t>
            </a:r>
          </a:p>
          <a:p>
            <a:pPr marL="342900" lvl="1" indent="-342900">
              <a:lnSpc>
                <a:spcPct val="150000"/>
              </a:lnSpc>
              <a:spcBef>
                <a:spcPts val="0"/>
              </a:spcBef>
              <a:buClr>
                <a:schemeClr val="accent1"/>
              </a:buClr>
              <a:buSzPct val="100000"/>
            </a:pPr>
            <a:r>
              <a:rPr lang="zh-CN" altLang="en-US" sz="2200" b="1" dirty="0">
                <a:latin typeface="华文中宋" panose="02010600040101010101" pitchFamily="2" charset="-122"/>
                <a:ea typeface="华文中宋" panose="02010600040101010101" pitchFamily="2" charset="-122"/>
              </a:rPr>
              <a:t>合理安排人员住宿，</a:t>
            </a:r>
            <a:r>
              <a:rPr lang="zh-CN" altLang="en-US" sz="2200" b="1" dirty="0">
                <a:solidFill>
                  <a:srgbClr val="FFC000"/>
                </a:solidFill>
                <a:latin typeface="华文中宋" panose="02010600040101010101" pitchFamily="2" charset="-122"/>
                <a:ea typeface="华文中宋" panose="02010600040101010101" pitchFamily="2" charset="-122"/>
              </a:rPr>
              <a:t>最好</a:t>
            </a:r>
            <a:r>
              <a:rPr lang="zh-CN" altLang="en-US" sz="2200" b="1" dirty="0">
                <a:latin typeface="华文中宋" panose="02010600040101010101" pitchFamily="2" charset="-122"/>
                <a:ea typeface="华文中宋" panose="02010600040101010101" pitchFamily="2" charset="-122"/>
              </a:rPr>
              <a:t>不超过</a:t>
            </a:r>
            <a:r>
              <a:rPr lang="en-US" altLang="zh-CN" sz="2200" b="1" dirty="0">
                <a:latin typeface="华文中宋" panose="02010600040101010101" pitchFamily="2" charset="-122"/>
                <a:ea typeface="华文中宋" panose="02010600040101010101" pitchFamily="2" charset="-122"/>
              </a:rPr>
              <a:t>6</a:t>
            </a:r>
            <a:r>
              <a:rPr lang="zh-CN" altLang="en-US" sz="2200" b="1" dirty="0">
                <a:latin typeface="华文中宋" panose="02010600040101010101" pitchFamily="2" charset="-122"/>
                <a:ea typeface="华文中宋" panose="02010600040101010101" pitchFamily="2" charset="-122"/>
              </a:rPr>
              <a:t>人。</a:t>
            </a:r>
          </a:p>
        </p:txBody>
      </p:sp>
      <p:sp>
        <p:nvSpPr>
          <p:cNvPr id="8195" name="灯片编号占位符 3"/>
          <p:cNvSpPr>
            <a:spLocks noGrp="1"/>
          </p:cNvSpPr>
          <p:nvPr/>
        </p:nvSpPr>
        <p:spPr>
          <a:xfrm>
            <a:off x="8737600" y="6356351"/>
            <a:ext cx="2844800" cy="366183"/>
          </a:xfrm>
          <a:prstGeom prst="rect">
            <a:avLst/>
          </a:prstGeom>
          <a:noFill/>
          <a:ln w="9525">
            <a:noFill/>
          </a:ln>
        </p:spPr>
        <p:txBody>
          <a:bodyPr anchor="t"/>
          <a:lstStyle/>
          <a:p>
            <a:r>
              <a:rPr lang="zh-CN" altLang="en-US" sz="1200" dirty="0">
                <a:latin typeface="Arial" panose="020B0604020202020204" pitchFamily="34" charset="0"/>
                <a:ea typeface="宋体" panose="02010600030101010101" pitchFamily="2" charset="-122"/>
              </a:rPr>
              <a:t>                                                           </a:t>
            </a:r>
          </a:p>
        </p:txBody>
      </p:sp>
      <p:grpSp>
        <p:nvGrpSpPr>
          <p:cNvPr id="7" name="组合 6"/>
          <p:cNvGrpSpPr/>
          <p:nvPr/>
        </p:nvGrpSpPr>
        <p:grpSpPr>
          <a:xfrm rot="19373611">
            <a:off x="605682" y="732457"/>
            <a:ext cx="811236" cy="407673"/>
            <a:chOff x="1735016" y="996462"/>
            <a:chExt cx="8328074" cy="4185138"/>
          </a:xfrm>
        </p:grpSpPr>
        <p:sp>
          <p:nvSpPr>
            <p:cNvPr id="8" name="等腰三角形 7"/>
            <p:cNvSpPr/>
            <p:nvPr/>
          </p:nvSpPr>
          <p:spPr>
            <a:xfrm rot="10800000">
              <a:off x="1735016" y="996462"/>
              <a:ext cx="8328074" cy="4185138"/>
            </a:xfrm>
            <a:prstGeom prst="triangle">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等腰三角形 8"/>
            <p:cNvSpPr/>
            <p:nvPr/>
          </p:nvSpPr>
          <p:spPr>
            <a:xfrm>
              <a:off x="1735016" y="996462"/>
              <a:ext cx="8328074" cy="4185138"/>
            </a:xfrm>
            <a:prstGeom prst="triangle">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0" name="文本框 9"/>
          <p:cNvSpPr txBox="1"/>
          <p:nvPr/>
        </p:nvSpPr>
        <p:spPr>
          <a:xfrm>
            <a:off x="1415930" y="632520"/>
            <a:ext cx="3877985" cy="584775"/>
          </a:xfrm>
          <a:prstGeom prst="rect">
            <a:avLst/>
          </a:prstGeom>
          <a:noFill/>
        </p:spPr>
        <p:txBody>
          <a:bodyPr wrap="none" rtlCol="0">
            <a:spAutoFit/>
          </a:bodyPr>
          <a:lstStyle/>
          <a:p>
            <a:pPr lvl="0">
              <a:defRPr/>
            </a:pPr>
            <a:r>
              <a:rPr lang="zh-CN" altLang="en-US" sz="3200" b="1" kern="0" dirty="0">
                <a:latin typeface="微软雅黑" panose="020B0503020204020204" pitchFamily="34" charset="-122"/>
                <a:ea typeface="微软雅黑" panose="020B0503020204020204" pitchFamily="34" charset="-122"/>
              </a:rPr>
              <a:t>（二）校园环境准备</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等腰三角形 4"/>
          <p:cNvSpPr/>
          <p:nvPr/>
        </p:nvSpPr>
        <p:spPr>
          <a:xfrm>
            <a:off x="1" y="2672862"/>
            <a:ext cx="8328074" cy="4185138"/>
          </a:xfrm>
          <a:prstGeom prst="triangle">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圆角 5"/>
          <p:cNvSpPr/>
          <p:nvPr/>
        </p:nvSpPr>
        <p:spPr>
          <a:xfrm>
            <a:off x="393895" y="369276"/>
            <a:ext cx="11404210" cy="6073727"/>
          </a:xfrm>
          <a:prstGeom prst="roundRect">
            <a:avLst>
              <a:gd name="adj" fmla="val 269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194" name="内容占位符 2"/>
          <p:cNvSpPr>
            <a:spLocks noGrp="1"/>
          </p:cNvSpPr>
          <p:nvPr>
            <p:ph idx="4294967295"/>
          </p:nvPr>
        </p:nvSpPr>
        <p:spPr>
          <a:xfrm>
            <a:off x="1027289" y="1700674"/>
            <a:ext cx="9911644" cy="4101818"/>
          </a:xfrm>
        </p:spPr>
        <p:txBody>
          <a:bodyPr anchor="t">
            <a:normAutofit fontScale="92500"/>
          </a:bodyPr>
          <a:lstStyle/>
          <a:p>
            <a:pPr marL="342900" lvl="1" indent="-342900">
              <a:lnSpc>
                <a:spcPct val="150000"/>
              </a:lnSpc>
              <a:spcBef>
                <a:spcPts val="0"/>
              </a:spcBef>
              <a:buClr>
                <a:schemeClr val="accent1"/>
              </a:buClr>
              <a:buSzPct val="100000"/>
            </a:pPr>
            <a:r>
              <a:rPr lang="zh-CN" altLang="en-US" sz="2200" b="1" dirty="0">
                <a:solidFill>
                  <a:srgbClr val="FF0000"/>
                </a:solidFill>
                <a:latin typeface="华文中宋" panose="02010600040101010101" pitchFamily="2" charset="-122"/>
                <a:ea typeface="华文中宋" panose="02010600040101010101" pitchFamily="2" charset="-122"/>
              </a:rPr>
              <a:t>个人防护</a:t>
            </a:r>
            <a:r>
              <a:rPr lang="zh-CN" altLang="en-US" sz="2200" b="1" dirty="0" smtClean="0">
                <a:solidFill>
                  <a:srgbClr val="FF0000"/>
                </a:solidFill>
                <a:latin typeface="华文中宋" panose="02010600040101010101" pitchFamily="2" charset="-122"/>
                <a:ea typeface="华文中宋" panose="02010600040101010101" pitchFamily="2" charset="-122"/>
              </a:rPr>
              <a:t>物资</a:t>
            </a:r>
            <a:endParaRPr lang="zh-CN" altLang="en-US" sz="2200" b="1" dirty="0">
              <a:solidFill>
                <a:srgbClr val="FF0000"/>
              </a:solidFill>
              <a:latin typeface="华文中宋" panose="02010600040101010101" pitchFamily="2" charset="-122"/>
              <a:ea typeface="华文中宋" panose="02010600040101010101" pitchFamily="2" charset="-122"/>
            </a:endParaRPr>
          </a:p>
          <a:p>
            <a:pPr marL="0" lvl="1" indent="0">
              <a:lnSpc>
                <a:spcPct val="150000"/>
              </a:lnSpc>
              <a:spcBef>
                <a:spcPts val="0"/>
              </a:spcBef>
              <a:buClr>
                <a:schemeClr val="accent1"/>
              </a:buClr>
              <a:buSzPct val="100000"/>
              <a:buNone/>
            </a:pPr>
            <a:r>
              <a:rPr lang="zh-CN" altLang="en-US" sz="2200" b="1" dirty="0">
                <a:latin typeface="华文中宋" panose="02010600040101010101" pitchFamily="2" charset="-122"/>
                <a:ea typeface="华文中宋" panose="02010600040101010101" pitchFamily="2" charset="-122"/>
              </a:rPr>
              <a:t>     医用口罩、外科口罩、医用防护口罩、工作服、一次性橡胶手套、帽子、护目镜、防护面屏、隔离衣、防护服、鞋套、工作鞋等；</a:t>
            </a:r>
          </a:p>
          <a:p>
            <a:pPr marL="342900" lvl="1" indent="-342900">
              <a:lnSpc>
                <a:spcPct val="150000"/>
              </a:lnSpc>
              <a:spcBef>
                <a:spcPts val="0"/>
              </a:spcBef>
              <a:buClr>
                <a:schemeClr val="accent1"/>
              </a:buClr>
              <a:buSzPct val="100000"/>
            </a:pPr>
            <a:r>
              <a:rPr lang="zh-CN" altLang="en-US" sz="2200" b="1" dirty="0">
                <a:solidFill>
                  <a:srgbClr val="FF0000"/>
                </a:solidFill>
                <a:latin typeface="华文中宋" panose="02010600040101010101" pitchFamily="2" charset="-122"/>
                <a:ea typeface="华文中宋" panose="02010600040101010101" pitchFamily="2" charset="-122"/>
              </a:rPr>
              <a:t>监测</a:t>
            </a:r>
            <a:r>
              <a:rPr lang="zh-CN" altLang="en-US" sz="2200" b="1" dirty="0" smtClean="0">
                <a:solidFill>
                  <a:srgbClr val="FF0000"/>
                </a:solidFill>
                <a:latin typeface="华文中宋" panose="02010600040101010101" pitchFamily="2" charset="-122"/>
                <a:ea typeface="华文中宋" panose="02010600040101010101" pitchFamily="2" charset="-122"/>
              </a:rPr>
              <a:t>物资</a:t>
            </a:r>
            <a:endParaRPr lang="zh-CN" altLang="en-US" sz="2200" b="1" dirty="0">
              <a:latin typeface="华文中宋" panose="02010600040101010101" pitchFamily="2" charset="-122"/>
              <a:ea typeface="华文中宋" panose="02010600040101010101" pitchFamily="2" charset="-122"/>
            </a:endParaRPr>
          </a:p>
          <a:p>
            <a:pPr marL="0" lvl="1" indent="0">
              <a:lnSpc>
                <a:spcPct val="150000"/>
              </a:lnSpc>
              <a:spcBef>
                <a:spcPts val="0"/>
              </a:spcBef>
              <a:buClr>
                <a:schemeClr val="accent1"/>
              </a:buClr>
              <a:buSzPct val="100000"/>
              <a:buNone/>
            </a:pPr>
            <a:r>
              <a:rPr lang="zh-CN" altLang="en-US" sz="2200" b="1" dirty="0">
                <a:latin typeface="华文中宋" panose="02010600040101010101" pitchFamily="2" charset="-122"/>
                <a:ea typeface="华文中宋" panose="02010600040101010101" pitchFamily="2" charset="-122"/>
              </a:rPr>
              <a:t>    耳</a:t>
            </a:r>
            <a:r>
              <a:rPr lang="en-US" altLang="zh-CN" sz="2200" b="1" dirty="0">
                <a:latin typeface="华文中宋" panose="02010600040101010101" pitchFamily="2" charset="-122"/>
                <a:ea typeface="华文中宋" panose="02010600040101010101" pitchFamily="2" charset="-122"/>
              </a:rPr>
              <a:t>/</a:t>
            </a:r>
            <a:r>
              <a:rPr lang="zh-CN" altLang="en-US" sz="2200" b="1" dirty="0">
                <a:latin typeface="华文中宋" panose="02010600040101010101" pitchFamily="2" charset="-122"/>
                <a:ea typeface="华文中宋" panose="02010600040101010101" pitchFamily="2" charset="-122"/>
              </a:rPr>
              <a:t>额温枪、水银体温计、压舌板、手电筒、红外线体温探测器等；</a:t>
            </a:r>
          </a:p>
          <a:p>
            <a:pPr marL="342900" lvl="1" indent="-342900">
              <a:lnSpc>
                <a:spcPct val="150000"/>
              </a:lnSpc>
              <a:spcBef>
                <a:spcPts val="0"/>
              </a:spcBef>
              <a:buClr>
                <a:schemeClr val="accent1"/>
              </a:buClr>
              <a:buSzPct val="100000"/>
            </a:pPr>
            <a:r>
              <a:rPr lang="zh-CN" altLang="en-US" sz="2200" b="1" dirty="0">
                <a:solidFill>
                  <a:srgbClr val="FF0000"/>
                </a:solidFill>
                <a:latin typeface="华文中宋" panose="02010600040101010101" pitchFamily="2" charset="-122"/>
                <a:ea typeface="华文中宋" panose="02010600040101010101" pitchFamily="2" charset="-122"/>
              </a:rPr>
              <a:t>消毒设备及</a:t>
            </a:r>
            <a:r>
              <a:rPr lang="zh-CN" altLang="en-US" sz="2200" b="1" dirty="0" smtClean="0">
                <a:solidFill>
                  <a:srgbClr val="FF0000"/>
                </a:solidFill>
                <a:latin typeface="华文中宋" panose="02010600040101010101" pitchFamily="2" charset="-122"/>
                <a:ea typeface="华文中宋" panose="02010600040101010101" pitchFamily="2" charset="-122"/>
              </a:rPr>
              <a:t>用品</a:t>
            </a:r>
            <a:endParaRPr lang="zh-CN" altLang="en-US" sz="2200" b="1" dirty="0">
              <a:latin typeface="华文中宋" panose="02010600040101010101" pitchFamily="2" charset="-122"/>
              <a:ea typeface="华文中宋" panose="02010600040101010101" pitchFamily="2" charset="-122"/>
            </a:endParaRPr>
          </a:p>
          <a:p>
            <a:pPr marL="0" lvl="1" indent="0">
              <a:lnSpc>
                <a:spcPct val="150000"/>
              </a:lnSpc>
              <a:spcBef>
                <a:spcPts val="0"/>
              </a:spcBef>
              <a:buClr>
                <a:schemeClr val="accent1"/>
              </a:buClr>
              <a:buSzPct val="100000"/>
              <a:buNone/>
            </a:pPr>
            <a:r>
              <a:rPr lang="zh-CN" altLang="en-US" sz="2200" b="1" dirty="0">
                <a:latin typeface="华文中宋" panose="02010600040101010101" pitchFamily="2" charset="-122"/>
                <a:ea typeface="华文中宋" panose="02010600040101010101" pitchFamily="2" charset="-122"/>
              </a:rPr>
              <a:t>     </a:t>
            </a:r>
            <a:r>
              <a:rPr lang="en-US" altLang="zh-CN" sz="2200" b="1" dirty="0">
                <a:latin typeface="华文中宋" panose="02010600040101010101" pitchFamily="2" charset="-122"/>
                <a:ea typeface="华文中宋" panose="02010600040101010101" pitchFamily="2" charset="-122"/>
              </a:rPr>
              <a:t>75%</a:t>
            </a:r>
            <a:r>
              <a:rPr lang="zh-CN" altLang="en-US" sz="2200" b="1" dirty="0">
                <a:latin typeface="华文中宋" panose="02010600040101010101" pitchFamily="2" charset="-122"/>
                <a:ea typeface="华文中宋" panose="02010600040101010101" pitchFamily="2" charset="-122"/>
              </a:rPr>
              <a:t>酒精、</a:t>
            </a:r>
            <a:r>
              <a:rPr lang="en-US" altLang="zh-CN" sz="2200" b="1" dirty="0">
                <a:latin typeface="华文中宋" panose="02010600040101010101" pitchFamily="2" charset="-122"/>
                <a:ea typeface="华文中宋" panose="02010600040101010101" pitchFamily="2" charset="-122"/>
              </a:rPr>
              <a:t>84</a:t>
            </a:r>
            <a:r>
              <a:rPr lang="zh-CN" altLang="en-US" sz="2200" b="1" dirty="0">
                <a:latin typeface="华文中宋" panose="02010600040101010101" pitchFamily="2" charset="-122"/>
                <a:ea typeface="华文中宋" panose="02010600040101010101" pitchFamily="2" charset="-122"/>
              </a:rPr>
              <a:t>消毒液或含氯消毒剂泡腾片、棉球、碘伏、洗手液、手消毒剂、紫外线灯管或动态空气消毒机、消毒液配制桶、擦拭毛巾、地巾、医疗废物袋、喷雾器等。</a:t>
            </a:r>
          </a:p>
        </p:txBody>
      </p:sp>
      <p:sp>
        <p:nvSpPr>
          <p:cNvPr id="8195" name="灯片编号占位符 3"/>
          <p:cNvSpPr>
            <a:spLocks noGrp="1"/>
          </p:cNvSpPr>
          <p:nvPr/>
        </p:nvSpPr>
        <p:spPr>
          <a:xfrm>
            <a:off x="8737600" y="6356351"/>
            <a:ext cx="2844800" cy="366183"/>
          </a:xfrm>
          <a:prstGeom prst="rect">
            <a:avLst/>
          </a:prstGeom>
          <a:noFill/>
          <a:ln w="9525">
            <a:noFill/>
          </a:ln>
        </p:spPr>
        <p:txBody>
          <a:bodyPr anchor="t"/>
          <a:lstStyle/>
          <a:p>
            <a:r>
              <a:rPr lang="zh-CN" altLang="en-US" sz="1200" dirty="0">
                <a:latin typeface="Arial" panose="020B0604020202020204" pitchFamily="34" charset="0"/>
                <a:ea typeface="宋体" panose="02010600030101010101" pitchFamily="2" charset="-122"/>
              </a:rPr>
              <a:t>                                                           </a:t>
            </a:r>
          </a:p>
        </p:txBody>
      </p:sp>
      <p:grpSp>
        <p:nvGrpSpPr>
          <p:cNvPr id="7" name="组合 6"/>
          <p:cNvGrpSpPr/>
          <p:nvPr/>
        </p:nvGrpSpPr>
        <p:grpSpPr>
          <a:xfrm rot="19373611">
            <a:off x="605682" y="732457"/>
            <a:ext cx="811236" cy="407673"/>
            <a:chOff x="1735016" y="996462"/>
            <a:chExt cx="8328074" cy="4185138"/>
          </a:xfrm>
        </p:grpSpPr>
        <p:sp>
          <p:nvSpPr>
            <p:cNvPr id="8" name="等腰三角形 7"/>
            <p:cNvSpPr/>
            <p:nvPr/>
          </p:nvSpPr>
          <p:spPr>
            <a:xfrm rot="10800000">
              <a:off x="1735016" y="996462"/>
              <a:ext cx="8328074" cy="4185138"/>
            </a:xfrm>
            <a:prstGeom prst="triangle">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等腰三角形 8"/>
            <p:cNvSpPr/>
            <p:nvPr/>
          </p:nvSpPr>
          <p:spPr>
            <a:xfrm>
              <a:off x="1735016" y="996462"/>
              <a:ext cx="8328074" cy="4185138"/>
            </a:xfrm>
            <a:prstGeom prst="triangle">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0" name="文本框 9"/>
          <p:cNvSpPr txBox="1"/>
          <p:nvPr/>
        </p:nvSpPr>
        <p:spPr>
          <a:xfrm>
            <a:off x="1415930" y="632520"/>
            <a:ext cx="3877985" cy="584775"/>
          </a:xfrm>
          <a:prstGeom prst="rect">
            <a:avLst/>
          </a:prstGeom>
          <a:noFill/>
        </p:spPr>
        <p:txBody>
          <a:bodyPr wrap="none" rtlCol="0">
            <a:spAutoFit/>
          </a:bodyPr>
          <a:lstStyle/>
          <a:p>
            <a:pPr lvl="0">
              <a:defRPr/>
            </a:pPr>
            <a:r>
              <a:rPr lang="zh-CN" altLang="en-US" sz="3200" b="1" kern="0" dirty="0">
                <a:latin typeface="微软雅黑" panose="020B0503020204020204" pitchFamily="34" charset="-122"/>
                <a:ea typeface="微软雅黑" panose="020B0503020204020204" pitchFamily="34" charset="-122"/>
              </a:rPr>
              <a:t>（三）防控物资准备</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等腰三角形 4"/>
          <p:cNvSpPr/>
          <p:nvPr/>
        </p:nvSpPr>
        <p:spPr>
          <a:xfrm>
            <a:off x="1" y="2672862"/>
            <a:ext cx="8328074" cy="4185138"/>
          </a:xfrm>
          <a:prstGeom prst="triangle">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圆角 5"/>
          <p:cNvSpPr/>
          <p:nvPr/>
        </p:nvSpPr>
        <p:spPr>
          <a:xfrm>
            <a:off x="393895" y="369276"/>
            <a:ext cx="11404210" cy="6073727"/>
          </a:xfrm>
          <a:prstGeom prst="roundRect">
            <a:avLst>
              <a:gd name="adj" fmla="val 269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194" name="内容占位符 2"/>
          <p:cNvSpPr>
            <a:spLocks noGrp="1"/>
          </p:cNvSpPr>
          <p:nvPr>
            <p:ph idx="4294967295"/>
          </p:nvPr>
        </p:nvSpPr>
        <p:spPr>
          <a:xfrm>
            <a:off x="1027289" y="1700674"/>
            <a:ext cx="9911644" cy="4101818"/>
          </a:xfrm>
        </p:spPr>
        <p:txBody>
          <a:bodyPr anchor="t">
            <a:normAutofit/>
          </a:bodyPr>
          <a:lstStyle/>
          <a:p>
            <a:pPr marL="342900" lvl="1" indent="-342900">
              <a:lnSpc>
                <a:spcPct val="150000"/>
              </a:lnSpc>
              <a:spcBef>
                <a:spcPts val="0"/>
              </a:spcBef>
              <a:buClr>
                <a:schemeClr val="accent1"/>
              </a:buClr>
              <a:buSzPct val="100000"/>
            </a:pPr>
            <a:r>
              <a:rPr lang="zh-CN" altLang="en-US" sz="2200" b="1" dirty="0">
                <a:latin typeface="华文中宋" panose="02010600040101010101" pitchFamily="2" charset="-122"/>
                <a:ea typeface="华文中宋" panose="02010600040101010101" pitchFamily="2" charset="-122"/>
              </a:rPr>
              <a:t>相对独立</a:t>
            </a:r>
          </a:p>
          <a:p>
            <a:pPr marL="342900" lvl="1" indent="-342900">
              <a:lnSpc>
                <a:spcPct val="150000"/>
              </a:lnSpc>
              <a:spcBef>
                <a:spcPts val="0"/>
              </a:spcBef>
              <a:buClr>
                <a:schemeClr val="accent1"/>
              </a:buClr>
              <a:buSzPct val="100000"/>
            </a:pPr>
            <a:r>
              <a:rPr lang="zh-CN" altLang="en-US" sz="2200" b="1" dirty="0">
                <a:latin typeface="华文中宋" panose="02010600040101010101" pitchFamily="2" charset="-122"/>
                <a:ea typeface="华文中宋" panose="02010600040101010101" pitchFamily="2" charset="-122"/>
              </a:rPr>
              <a:t>能快捷到达</a:t>
            </a:r>
          </a:p>
          <a:p>
            <a:pPr marL="342900" lvl="1" indent="-342900">
              <a:lnSpc>
                <a:spcPct val="150000"/>
              </a:lnSpc>
              <a:spcBef>
                <a:spcPts val="0"/>
              </a:spcBef>
              <a:buClr>
                <a:schemeClr val="accent1"/>
              </a:buClr>
              <a:buSzPct val="100000"/>
            </a:pPr>
            <a:r>
              <a:rPr lang="zh-CN" altLang="en-US" sz="2200" b="1" dirty="0">
                <a:latin typeface="华文中宋" panose="02010600040101010101" pitchFamily="2" charset="-122"/>
                <a:ea typeface="华文中宋" panose="02010600040101010101" pitchFamily="2" charset="-122"/>
              </a:rPr>
              <a:t>人流量少，并有流动水洗手设施</a:t>
            </a:r>
          </a:p>
          <a:p>
            <a:pPr marL="342900" lvl="1" indent="-342900">
              <a:lnSpc>
                <a:spcPct val="150000"/>
              </a:lnSpc>
              <a:spcBef>
                <a:spcPts val="0"/>
              </a:spcBef>
              <a:buClr>
                <a:schemeClr val="accent1"/>
              </a:buClr>
              <a:buSzPct val="100000"/>
            </a:pPr>
            <a:r>
              <a:rPr lang="zh-CN" altLang="en-US" sz="2200" b="1" dirty="0">
                <a:latin typeface="华文中宋" panose="02010600040101010101" pitchFamily="2" charset="-122"/>
                <a:ea typeface="华文中宋" panose="02010600040101010101" pitchFamily="2" charset="-122"/>
              </a:rPr>
              <a:t>采光、通风良好</a:t>
            </a:r>
          </a:p>
          <a:p>
            <a:pPr marL="342900" lvl="1" indent="-342900">
              <a:lnSpc>
                <a:spcPct val="150000"/>
              </a:lnSpc>
              <a:spcBef>
                <a:spcPts val="0"/>
              </a:spcBef>
              <a:buClr>
                <a:schemeClr val="accent1"/>
              </a:buClr>
              <a:buSzPct val="100000"/>
            </a:pPr>
            <a:r>
              <a:rPr lang="zh-CN" altLang="en-US" sz="2200" b="1" dirty="0">
                <a:latin typeface="华文中宋" panose="02010600040101010101" pitchFamily="2" charset="-122"/>
                <a:ea typeface="华文中宋" panose="02010600040101010101" pitchFamily="2" charset="-122"/>
              </a:rPr>
              <a:t>设立醒目标识</a:t>
            </a:r>
          </a:p>
          <a:p>
            <a:pPr marL="342900" lvl="1" indent="-342900">
              <a:lnSpc>
                <a:spcPct val="150000"/>
              </a:lnSpc>
              <a:spcBef>
                <a:spcPts val="0"/>
              </a:spcBef>
              <a:buClr>
                <a:schemeClr val="accent1"/>
              </a:buClr>
              <a:buSzPct val="100000"/>
            </a:pPr>
            <a:r>
              <a:rPr lang="zh-CN" altLang="en-US" sz="2200" b="1" dirty="0">
                <a:latin typeface="华文中宋" panose="02010600040101010101" pitchFamily="2" charset="-122"/>
                <a:ea typeface="华文中宋" panose="02010600040101010101" pitchFamily="2" charset="-122"/>
              </a:rPr>
              <a:t>专人管理，无关人员不得进入</a:t>
            </a:r>
          </a:p>
        </p:txBody>
      </p:sp>
      <p:sp>
        <p:nvSpPr>
          <p:cNvPr id="8195" name="灯片编号占位符 3"/>
          <p:cNvSpPr>
            <a:spLocks noGrp="1"/>
          </p:cNvSpPr>
          <p:nvPr/>
        </p:nvSpPr>
        <p:spPr>
          <a:xfrm>
            <a:off x="8737600" y="6356351"/>
            <a:ext cx="2844800" cy="366183"/>
          </a:xfrm>
          <a:prstGeom prst="rect">
            <a:avLst/>
          </a:prstGeom>
          <a:noFill/>
          <a:ln w="9525">
            <a:noFill/>
          </a:ln>
        </p:spPr>
        <p:txBody>
          <a:bodyPr anchor="t"/>
          <a:lstStyle/>
          <a:p>
            <a:r>
              <a:rPr lang="zh-CN" altLang="en-US" sz="1200" dirty="0">
                <a:latin typeface="Arial" panose="020B0604020202020204" pitchFamily="34" charset="0"/>
                <a:ea typeface="宋体" panose="02010600030101010101" pitchFamily="2" charset="-122"/>
              </a:rPr>
              <a:t>                                                           </a:t>
            </a:r>
          </a:p>
        </p:txBody>
      </p:sp>
      <p:grpSp>
        <p:nvGrpSpPr>
          <p:cNvPr id="7" name="组合 6"/>
          <p:cNvGrpSpPr/>
          <p:nvPr/>
        </p:nvGrpSpPr>
        <p:grpSpPr>
          <a:xfrm rot="19373611">
            <a:off x="605682" y="732457"/>
            <a:ext cx="811236" cy="407673"/>
            <a:chOff x="1735016" y="996462"/>
            <a:chExt cx="8328074" cy="4185138"/>
          </a:xfrm>
        </p:grpSpPr>
        <p:sp>
          <p:nvSpPr>
            <p:cNvPr id="8" name="等腰三角形 7"/>
            <p:cNvSpPr/>
            <p:nvPr/>
          </p:nvSpPr>
          <p:spPr>
            <a:xfrm rot="10800000">
              <a:off x="1735016" y="996462"/>
              <a:ext cx="8328074" cy="4185138"/>
            </a:xfrm>
            <a:prstGeom prst="triangle">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等腰三角形 8"/>
            <p:cNvSpPr/>
            <p:nvPr/>
          </p:nvSpPr>
          <p:spPr>
            <a:xfrm>
              <a:off x="1735016" y="996462"/>
              <a:ext cx="8328074" cy="4185138"/>
            </a:xfrm>
            <a:prstGeom prst="triangle">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0" name="文本框 9"/>
          <p:cNvSpPr txBox="1"/>
          <p:nvPr/>
        </p:nvSpPr>
        <p:spPr>
          <a:xfrm>
            <a:off x="1415930" y="632520"/>
            <a:ext cx="4288353" cy="584775"/>
          </a:xfrm>
          <a:prstGeom prst="rect">
            <a:avLst/>
          </a:prstGeom>
          <a:noFill/>
        </p:spPr>
        <p:txBody>
          <a:bodyPr wrap="none" rtlCol="0">
            <a:spAutoFit/>
          </a:bodyPr>
          <a:lstStyle/>
          <a:p>
            <a:pPr lvl="0">
              <a:defRPr/>
            </a:pPr>
            <a:r>
              <a:rPr lang="zh-CN" altLang="en-US" sz="3200" b="1" kern="0" dirty="0">
                <a:latin typeface="微软雅黑" panose="020B0503020204020204" pitchFamily="34" charset="-122"/>
                <a:ea typeface="微软雅黑" panose="020B0503020204020204" pitchFamily="34" charset="-122"/>
              </a:rPr>
              <a:t>（四）设立隔离观察室</a:t>
            </a:r>
          </a:p>
        </p:txBody>
      </p:sp>
      <p:pic>
        <p:nvPicPr>
          <p:cNvPr id="11" name="图片 1" descr="隔离留观室设置要求"/>
          <p:cNvPicPr>
            <a:picLocks noChangeAspect="1"/>
          </p:cNvPicPr>
          <p:nvPr/>
        </p:nvPicPr>
        <p:blipFill>
          <a:blip r:embed="rId2" cstate="print"/>
          <a:srcRect l="14879" t="8038" r="14217" b="10526"/>
          <a:stretch>
            <a:fillRect/>
          </a:stretch>
        </p:blipFill>
        <p:spPr>
          <a:xfrm>
            <a:off x="6770158" y="1700674"/>
            <a:ext cx="4168775" cy="3657600"/>
          </a:xfrm>
          <a:prstGeom prst="rect">
            <a:avLst/>
          </a:prstGeom>
          <a:noFill/>
          <a:ln w="9525">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等腰三角形 4"/>
          <p:cNvSpPr/>
          <p:nvPr/>
        </p:nvSpPr>
        <p:spPr>
          <a:xfrm>
            <a:off x="1" y="2672862"/>
            <a:ext cx="8328074" cy="4185138"/>
          </a:xfrm>
          <a:prstGeom prst="triangle">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圆角 5"/>
          <p:cNvSpPr/>
          <p:nvPr/>
        </p:nvSpPr>
        <p:spPr>
          <a:xfrm>
            <a:off x="393895" y="369276"/>
            <a:ext cx="11404210" cy="6073727"/>
          </a:xfrm>
          <a:prstGeom prst="roundRect">
            <a:avLst>
              <a:gd name="adj" fmla="val 269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194" name="内容占位符 2"/>
          <p:cNvSpPr>
            <a:spLocks noGrp="1"/>
          </p:cNvSpPr>
          <p:nvPr>
            <p:ph idx="4294967295"/>
          </p:nvPr>
        </p:nvSpPr>
        <p:spPr>
          <a:xfrm>
            <a:off x="1175879" y="1700674"/>
            <a:ext cx="9911644" cy="4101818"/>
          </a:xfrm>
        </p:spPr>
        <p:txBody>
          <a:bodyPr anchor="t">
            <a:normAutofit lnSpcReduction="10000"/>
          </a:bodyPr>
          <a:lstStyle/>
          <a:p>
            <a:pPr marL="0" lvl="1" indent="0">
              <a:lnSpc>
                <a:spcPct val="150000"/>
              </a:lnSpc>
              <a:spcBef>
                <a:spcPts val="0"/>
              </a:spcBef>
              <a:buClr>
                <a:schemeClr val="accent1"/>
              </a:buClr>
              <a:buSzPct val="100000"/>
              <a:buNone/>
            </a:pPr>
            <a:r>
              <a:rPr lang="zh-CN" altLang="en-US" b="1" dirty="0">
                <a:latin typeface="华文中宋" panose="02010600040101010101" pitchFamily="2" charset="-122"/>
                <a:ea typeface="华文中宋" panose="02010600040101010101" pitchFamily="2" charset="-122"/>
              </a:rPr>
              <a:t>制定并发布返校人员告知书，提醒学生及教职员工做好自我健康管理：</a:t>
            </a:r>
          </a:p>
          <a:p>
            <a:pPr marL="342900" lvl="1" indent="-342900">
              <a:lnSpc>
                <a:spcPct val="150000"/>
              </a:lnSpc>
              <a:spcBef>
                <a:spcPts val="0"/>
              </a:spcBef>
              <a:buClr>
                <a:schemeClr val="accent1"/>
              </a:buClr>
              <a:buSzPct val="100000"/>
            </a:pPr>
            <a:r>
              <a:rPr lang="zh-CN" altLang="en-US" sz="2200" b="1" dirty="0">
                <a:latin typeface="华文中宋" panose="02010600040101010101" pitchFamily="2" charset="-122"/>
                <a:ea typeface="华文中宋" panose="02010600040101010101" pitchFamily="2" charset="-122"/>
              </a:rPr>
              <a:t>做好自我健康管理，少到公共场所，不聚会、不聚餐；</a:t>
            </a:r>
          </a:p>
          <a:p>
            <a:pPr marL="342900" lvl="1" indent="-342900">
              <a:lnSpc>
                <a:spcPct val="150000"/>
              </a:lnSpc>
              <a:spcBef>
                <a:spcPts val="0"/>
              </a:spcBef>
              <a:buClr>
                <a:schemeClr val="accent1"/>
              </a:buClr>
              <a:buSzPct val="100000"/>
            </a:pPr>
            <a:r>
              <a:rPr lang="zh-CN" altLang="en-US" sz="2200" b="1" dirty="0">
                <a:latin typeface="华文中宋" panose="02010600040101010101" pitchFamily="2" charset="-122"/>
                <a:ea typeface="华文中宋" panose="02010600040101010101" pitchFamily="2" charset="-122"/>
              </a:rPr>
              <a:t>每日监测体温，有无咳嗽、气短、腹泻等症状，并向健康管理员报告；</a:t>
            </a:r>
          </a:p>
          <a:p>
            <a:pPr marL="342900" lvl="1" indent="-342900">
              <a:lnSpc>
                <a:spcPct val="150000"/>
              </a:lnSpc>
              <a:spcBef>
                <a:spcPts val="0"/>
              </a:spcBef>
              <a:buClr>
                <a:schemeClr val="accent1"/>
              </a:buClr>
              <a:buSzPct val="100000"/>
            </a:pPr>
            <a:r>
              <a:rPr lang="zh-CN" altLang="en-US" sz="2200" b="1" dirty="0">
                <a:latin typeface="华文中宋" panose="02010600040101010101" pitchFamily="2" charset="-122"/>
                <a:ea typeface="华文中宋" panose="02010600040101010101" pitchFamily="2" charset="-122"/>
              </a:rPr>
              <a:t>确认是否有外出史、确诊病例接触史及接触时间，并向健康管理员报告；</a:t>
            </a:r>
          </a:p>
          <a:p>
            <a:pPr marL="342900" lvl="1" indent="-342900">
              <a:lnSpc>
                <a:spcPct val="150000"/>
              </a:lnSpc>
              <a:spcBef>
                <a:spcPts val="0"/>
              </a:spcBef>
              <a:buClr>
                <a:schemeClr val="accent1"/>
              </a:buClr>
              <a:buSzPct val="100000"/>
            </a:pPr>
            <a:r>
              <a:rPr lang="zh-CN" altLang="en-US" sz="2200" b="1" dirty="0">
                <a:latin typeface="华文中宋" panose="02010600040101010101" pitchFamily="2" charset="-122"/>
                <a:ea typeface="华文中宋" panose="02010600040101010101" pitchFamily="2" charset="-122"/>
              </a:rPr>
              <a:t>备好医用口罩或外科口罩、体温计、防寒衣物和足量的个人生活用品。</a:t>
            </a:r>
            <a:endParaRPr lang="en-US" altLang="zh-CN" sz="2200" b="1" dirty="0">
              <a:latin typeface="华文中宋" panose="02010600040101010101" pitchFamily="2" charset="-122"/>
              <a:ea typeface="华文中宋" panose="02010600040101010101" pitchFamily="2" charset="-122"/>
            </a:endParaRPr>
          </a:p>
          <a:p>
            <a:pPr marL="342900" lvl="1" indent="-342900">
              <a:lnSpc>
                <a:spcPct val="150000"/>
              </a:lnSpc>
              <a:spcBef>
                <a:spcPts val="0"/>
              </a:spcBef>
              <a:buClr>
                <a:schemeClr val="accent1"/>
              </a:buClr>
              <a:buSzPct val="100000"/>
            </a:pPr>
            <a:r>
              <a:rPr lang="zh-CN" altLang="en-US" sz="2200" b="1" dirty="0">
                <a:solidFill>
                  <a:srgbClr val="7030A0"/>
                </a:solidFill>
                <a:latin typeface="华文中宋" panose="02010600040101010101" pitchFamily="2" charset="-122"/>
                <a:ea typeface="华文中宋" panose="02010600040101010101" pitchFamily="2" charset="-122"/>
              </a:rPr>
              <a:t>高校师生员工需持</a:t>
            </a:r>
            <a:r>
              <a:rPr lang="en-US" altLang="zh-CN" sz="2200" b="1" dirty="0">
                <a:solidFill>
                  <a:srgbClr val="7030A0"/>
                </a:solidFill>
                <a:latin typeface="华文中宋" panose="02010600040101010101" pitchFamily="2" charset="-122"/>
                <a:ea typeface="华文中宋" panose="02010600040101010101" pitchFamily="2" charset="-122"/>
              </a:rPr>
              <a:t>48</a:t>
            </a:r>
            <a:r>
              <a:rPr lang="zh-CN" altLang="en-US" sz="2200" b="1" dirty="0">
                <a:solidFill>
                  <a:srgbClr val="7030A0"/>
                </a:solidFill>
                <a:latin typeface="华文中宋" panose="02010600040101010101" pitchFamily="2" charset="-122"/>
                <a:ea typeface="华文中宋" panose="02010600040101010101" pitchFamily="2" charset="-122"/>
              </a:rPr>
              <a:t>小时核酸阴性证明，到校后根据当地防控要求可再分批进行核酸检测。</a:t>
            </a:r>
            <a:endParaRPr lang="en-US" altLang="zh-CN" sz="2200" b="1" dirty="0">
              <a:solidFill>
                <a:srgbClr val="7030A0"/>
              </a:solidFill>
              <a:latin typeface="华文中宋" panose="02010600040101010101" pitchFamily="2" charset="-122"/>
              <a:ea typeface="华文中宋" panose="02010600040101010101" pitchFamily="2" charset="-122"/>
            </a:endParaRPr>
          </a:p>
          <a:p>
            <a:pPr marL="342900" lvl="1" indent="-342900">
              <a:lnSpc>
                <a:spcPct val="150000"/>
              </a:lnSpc>
              <a:spcBef>
                <a:spcPts val="0"/>
              </a:spcBef>
              <a:buClr>
                <a:schemeClr val="accent1"/>
              </a:buClr>
              <a:buSzPct val="100000"/>
            </a:pPr>
            <a:r>
              <a:rPr lang="zh-CN" altLang="en-US" sz="2200" b="1" dirty="0">
                <a:latin typeface="华文中宋" panose="02010600040101010101" pitchFamily="2" charset="-122"/>
                <a:ea typeface="华文中宋" panose="02010600040101010101" pitchFamily="2" charset="-122"/>
              </a:rPr>
              <a:t>未接到学校通知的师生员工一律不得返校。</a:t>
            </a:r>
          </a:p>
          <a:p>
            <a:pPr marL="342900" lvl="1" indent="-342900">
              <a:lnSpc>
                <a:spcPct val="150000"/>
              </a:lnSpc>
              <a:spcBef>
                <a:spcPts val="0"/>
              </a:spcBef>
              <a:buClr>
                <a:schemeClr val="accent1"/>
              </a:buClr>
              <a:buSzPct val="100000"/>
            </a:pPr>
            <a:endParaRPr lang="zh-CN" altLang="en-US" sz="2200" dirty="0">
              <a:latin typeface="华文中宋" panose="02010600040101010101" pitchFamily="2" charset="-122"/>
              <a:ea typeface="华文中宋" panose="02010600040101010101" pitchFamily="2" charset="-122"/>
            </a:endParaRPr>
          </a:p>
        </p:txBody>
      </p:sp>
      <p:sp>
        <p:nvSpPr>
          <p:cNvPr id="8195" name="灯片编号占位符 3"/>
          <p:cNvSpPr>
            <a:spLocks noGrp="1"/>
          </p:cNvSpPr>
          <p:nvPr/>
        </p:nvSpPr>
        <p:spPr>
          <a:xfrm>
            <a:off x="8737600" y="6356351"/>
            <a:ext cx="2844800" cy="366183"/>
          </a:xfrm>
          <a:prstGeom prst="rect">
            <a:avLst/>
          </a:prstGeom>
          <a:noFill/>
          <a:ln w="9525">
            <a:noFill/>
          </a:ln>
        </p:spPr>
        <p:txBody>
          <a:bodyPr anchor="t"/>
          <a:lstStyle/>
          <a:p>
            <a:r>
              <a:rPr lang="zh-CN" altLang="en-US" sz="1200" dirty="0">
                <a:latin typeface="Arial" panose="020B0604020202020204" pitchFamily="34" charset="0"/>
                <a:ea typeface="宋体" panose="02010600030101010101" pitchFamily="2" charset="-122"/>
              </a:rPr>
              <a:t>                                                           </a:t>
            </a:r>
          </a:p>
        </p:txBody>
      </p:sp>
      <p:grpSp>
        <p:nvGrpSpPr>
          <p:cNvPr id="7" name="组合 6"/>
          <p:cNvGrpSpPr/>
          <p:nvPr/>
        </p:nvGrpSpPr>
        <p:grpSpPr>
          <a:xfrm rot="19373611">
            <a:off x="605682" y="732457"/>
            <a:ext cx="811236" cy="407673"/>
            <a:chOff x="1735016" y="996462"/>
            <a:chExt cx="8328074" cy="4185138"/>
          </a:xfrm>
        </p:grpSpPr>
        <p:sp>
          <p:nvSpPr>
            <p:cNvPr id="8" name="等腰三角形 7"/>
            <p:cNvSpPr/>
            <p:nvPr/>
          </p:nvSpPr>
          <p:spPr>
            <a:xfrm rot="10800000">
              <a:off x="1735016" y="996462"/>
              <a:ext cx="8328074" cy="4185138"/>
            </a:xfrm>
            <a:prstGeom prst="triangle">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等腰三角形 8"/>
            <p:cNvSpPr/>
            <p:nvPr/>
          </p:nvSpPr>
          <p:spPr>
            <a:xfrm>
              <a:off x="1735016" y="996462"/>
              <a:ext cx="8328074" cy="4185138"/>
            </a:xfrm>
            <a:prstGeom prst="triangle">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0" name="文本框 9"/>
          <p:cNvSpPr txBox="1"/>
          <p:nvPr/>
        </p:nvSpPr>
        <p:spPr>
          <a:xfrm>
            <a:off x="1415930" y="632520"/>
            <a:ext cx="7571303" cy="584775"/>
          </a:xfrm>
          <a:prstGeom prst="rect">
            <a:avLst/>
          </a:prstGeom>
          <a:noFill/>
        </p:spPr>
        <p:txBody>
          <a:bodyPr wrap="none" rtlCol="0">
            <a:spAutoFit/>
          </a:bodyPr>
          <a:lstStyle/>
          <a:p>
            <a:pPr lvl="0">
              <a:defRPr/>
            </a:pPr>
            <a:r>
              <a:rPr lang="zh-CN" altLang="en-US" sz="3200" b="1" kern="0" dirty="0">
                <a:latin typeface="微软雅黑" panose="020B0503020204020204" pitchFamily="34" charset="-122"/>
                <a:ea typeface="微软雅黑" panose="020B0503020204020204" pitchFamily="34" charset="-122"/>
              </a:rPr>
              <a:t>（五）开学前，健康状况确认及信息告知</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等腰三角形 4"/>
          <p:cNvSpPr/>
          <p:nvPr/>
        </p:nvSpPr>
        <p:spPr>
          <a:xfrm>
            <a:off x="1" y="2672862"/>
            <a:ext cx="8328074" cy="4185138"/>
          </a:xfrm>
          <a:prstGeom prst="triangle">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圆角 5"/>
          <p:cNvSpPr/>
          <p:nvPr/>
        </p:nvSpPr>
        <p:spPr>
          <a:xfrm>
            <a:off x="393895" y="369276"/>
            <a:ext cx="11404210" cy="6073727"/>
          </a:xfrm>
          <a:prstGeom prst="roundRect">
            <a:avLst>
              <a:gd name="adj" fmla="val 269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194" name="内容占位符 2"/>
          <p:cNvSpPr>
            <a:spLocks noGrp="1"/>
          </p:cNvSpPr>
          <p:nvPr>
            <p:ph idx="4294967295"/>
          </p:nvPr>
        </p:nvSpPr>
        <p:spPr>
          <a:xfrm>
            <a:off x="1187309" y="1700674"/>
            <a:ext cx="9911644" cy="4101818"/>
          </a:xfrm>
        </p:spPr>
        <p:txBody>
          <a:bodyPr anchor="t">
            <a:normAutofit/>
          </a:bodyPr>
          <a:lstStyle/>
          <a:p>
            <a:pPr marL="0" lvl="1" indent="0">
              <a:lnSpc>
                <a:spcPct val="150000"/>
              </a:lnSpc>
              <a:spcBef>
                <a:spcPts val="0"/>
              </a:spcBef>
              <a:buClr>
                <a:schemeClr val="accent1"/>
              </a:buClr>
              <a:buSzPct val="100000"/>
              <a:buNone/>
            </a:pPr>
            <a:r>
              <a:rPr lang="zh-CN" altLang="en-US" b="1" dirty="0">
                <a:latin typeface="华文中宋" panose="02010600040101010101" pitchFamily="2" charset="-122"/>
                <a:ea typeface="华文中宋" panose="02010600040101010101" pitchFamily="2" charset="-122"/>
              </a:rPr>
              <a:t>返校时，应对所有人员进行有效的体温监测及健康状况筛查，并</a:t>
            </a:r>
            <a:r>
              <a:rPr lang="zh-CN" altLang="en-US" b="1" dirty="0" smtClean="0">
                <a:latin typeface="华文中宋" panose="02010600040101010101" pitchFamily="2" charset="-122"/>
                <a:ea typeface="华文中宋" panose="02010600040101010101" pitchFamily="2" charset="-122"/>
              </a:rPr>
              <a:t>确认两码；</a:t>
            </a:r>
            <a:endParaRPr lang="zh-CN" altLang="en-US" b="1" dirty="0">
              <a:latin typeface="华文中宋" panose="02010600040101010101" pitchFamily="2" charset="-122"/>
              <a:ea typeface="华文中宋" panose="02010600040101010101" pitchFamily="2" charset="-122"/>
            </a:endParaRPr>
          </a:p>
          <a:p>
            <a:pPr marL="0" lvl="1" indent="0">
              <a:lnSpc>
                <a:spcPct val="150000"/>
              </a:lnSpc>
              <a:spcBef>
                <a:spcPts val="0"/>
              </a:spcBef>
              <a:buClr>
                <a:schemeClr val="accent1"/>
              </a:buClr>
              <a:buSzPct val="100000"/>
              <a:buNone/>
            </a:pPr>
            <a:r>
              <a:rPr lang="zh-CN" altLang="en-US" b="1" dirty="0">
                <a:latin typeface="华文中宋" panose="02010600040101010101" pitchFamily="2" charset="-122"/>
                <a:ea typeface="华文中宋" panose="02010600040101010101" pitchFamily="2" charset="-122"/>
              </a:rPr>
              <a:t>由健康管理员负责人员信息登记，</a:t>
            </a:r>
            <a:r>
              <a:rPr lang="zh-CN" altLang="en-US" b="1" dirty="0">
                <a:solidFill>
                  <a:srgbClr val="7030A0"/>
                </a:solidFill>
                <a:latin typeface="华文中宋" panose="02010600040101010101" pitchFamily="2" charset="-122"/>
                <a:ea typeface="华文中宋" panose="02010600040101010101" pitchFamily="2" charset="-122"/>
              </a:rPr>
              <a:t>精准掌握</a:t>
            </a:r>
            <a:r>
              <a:rPr lang="en-US" altLang="zh-CN" b="1" dirty="0">
                <a:solidFill>
                  <a:srgbClr val="7030A0"/>
                </a:solidFill>
                <a:latin typeface="华文中宋" panose="02010600040101010101" pitchFamily="2" charset="-122"/>
                <a:ea typeface="华文中宋" panose="02010600040101010101" pitchFamily="2" charset="-122"/>
              </a:rPr>
              <a:t>14</a:t>
            </a:r>
            <a:r>
              <a:rPr lang="zh-CN" altLang="en-US" b="1" dirty="0">
                <a:solidFill>
                  <a:srgbClr val="7030A0"/>
                </a:solidFill>
                <a:latin typeface="华文中宋" panose="02010600040101010101" pitchFamily="2" charset="-122"/>
                <a:ea typeface="华文中宋" panose="02010600040101010101" pitchFamily="2" charset="-122"/>
              </a:rPr>
              <a:t>天内师生以及与其共同生活的家庭成员有无境外和国内疫情较重地区旅行史，或与境外人员、疫情较重地区人员有无接触史，并根据实际情况落实相应的管控要求。</a:t>
            </a:r>
          </a:p>
          <a:p>
            <a:pPr marL="342900" lvl="1" indent="-342900">
              <a:lnSpc>
                <a:spcPct val="150000"/>
              </a:lnSpc>
              <a:spcBef>
                <a:spcPts val="0"/>
              </a:spcBef>
              <a:buClr>
                <a:schemeClr val="accent1"/>
              </a:buClr>
              <a:buSzPct val="100000"/>
            </a:pPr>
            <a:endParaRPr lang="zh-CN" altLang="en-US" sz="2200" b="1" dirty="0">
              <a:latin typeface="华文中宋" panose="02010600040101010101" pitchFamily="2" charset="-122"/>
              <a:ea typeface="华文中宋" panose="02010600040101010101" pitchFamily="2" charset="-122"/>
            </a:endParaRPr>
          </a:p>
        </p:txBody>
      </p:sp>
      <p:grpSp>
        <p:nvGrpSpPr>
          <p:cNvPr id="7" name="组合 6"/>
          <p:cNvGrpSpPr/>
          <p:nvPr/>
        </p:nvGrpSpPr>
        <p:grpSpPr>
          <a:xfrm rot="19373611">
            <a:off x="605682" y="732457"/>
            <a:ext cx="811236" cy="407673"/>
            <a:chOff x="1735016" y="996462"/>
            <a:chExt cx="8328074" cy="4185138"/>
          </a:xfrm>
        </p:grpSpPr>
        <p:sp>
          <p:nvSpPr>
            <p:cNvPr id="8" name="等腰三角形 7"/>
            <p:cNvSpPr/>
            <p:nvPr/>
          </p:nvSpPr>
          <p:spPr>
            <a:xfrm rot="10800000">
              <a:off x="1735016" y="996462"/>
              <a:ext cx="8328074" cy="4185138"/>
            </a:xfrm>
            <a:prstGeom prst="triangle">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等腰三角形 8"/>
            <p:cNvSpPr/>
            <p:nvPr/>
          </p:nvSpPr>
          <p:spPr>
            <a:xfrm>
              <a:off x="1735016" y="996462"/>
              <a:ext cx="8328074" cy="4185138"/>
            </a:xfrm>
            <a:prstGeom prst="triangle">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0" name="文本框 9"/>
          <p:cNvSpPr txBox="1"/>
          <p:nvPr/>
        </p:nvSpPr>
        <p:spPr>
          <a:xfrm>
            <a:off x="1415930" y="632520"/>
            <a:ext cx="8392041" cy="584775"/>
          </a:xfrm>
          <a:prstGeom prst="rect">
            <a:avLst/>
          </a:prstGeom>
          <a:noFill/>
        </p:spPr>
        <p:txBody>
          <a:bodyPr wrap="none" rtlCol="0">
            <a:spAutoFit/>
          </a:bodyPr>
          <a:lstStyle/>
          <a:p>
            <a:pPr lvl="0">
              <a:defRPr/>
            </a:pPr>
            <a:r>
              <a:rPr lang="zh-CN" altLang="en-US" sz="3200" b="1" kern="0" dirty="0">
                <a:latin typeface="微软雅黑" panose="020B0503020204020204" pitchFamily="34" charset="-122"/>
                <a:ea typeface="微软雅黑" panose="020B0503020204020204" pitchFamily="34" charset="-122"/>
              </a:rPr>
              <a:t>（六）开学时，对所有人员</a:t>
            </a:r>
            <a:r>
              <a:rPr lang="zh-CN" altLang="en-US" sz="3200" b="1" kern="0" dirty="0" smtClean="0">
                <a:latin typeface="微软雅黑" panose="020B0503020204020204" pitchFamily="34" charset="-122"/>
                <a:ea typeface="微软雅黑" panose="020B0503020204020204" pitchFamily="34" charset="-122"/>
              </a:rPr>
              <a:t>进行健康</a:t>
            </a:r>
            <a:r>
              <a:rPr lang="zh-CN" altLang="en-US" sz="3200" b="1" kern="0" dirty="0">
                <a:latin typeface="微软雅黑" panose="020B0503020204020204" pitchFamily="34" charset="-122"/>
                <a:ea typeface="微软雅黑" panose="020B0503020204020204" pitchFamily="34" charset="-122"/>
              </a:rPr>
              <a:t>状况确认</a:t>
            </a:r>
          </a:p>
        </p:txBody>
      </p:sp>
      <p:sp>
        <p:nvSpPr>
          <p:cNvPr id="11" name="内容占位符 2"/>
          <p:cNvSpPr>
            <a:spLocks noGrp="1"/>
          </p:cNvSpPr>
          <p:nvPr/>
        </p:nvSpPr>
        <p:spPr>
          <a:xfrm>
            <a:off x="1027289" y="4828786"/>
            <a:ext cx="9911644" cy="1118235"/>
          </a:xfrm>
          <a:prstGeom prst="rect">
            <a:avLst/>
          </a:prstGeom>
          <a:solidFill>
            <a:srgbClr val="FFFFFF"/>
          </a:solidFill>
          <a:ln w="25400" cap="flat" cmpd="sng">
            <a:solidFill>
              <a:srgbClr val="4BACC6"/>
            </a:solidFill>
            <a:prstDash val="solid"/>
            <a:miter/>
            <a:headEnd type="none" w="med" len="med"/>
            <a:tailEnd type="none" w="med" len="med"/>
          </a:ln>
        </p:spPr>
        <p:txBody>
          <a:bodyPr anchor="t"/>
          <a:lstStyle/>
          <a:p>
            <a:pPr marL="342900" indent="-342900">
              <a:lnSpc>
                <a:spcPct val="150000"/>
              </a:lnSpc>
              <a:spcBef>
                <a:spcPts val="600"/>
              </a:spcBef>
              <a:buClr>
                <a:schemeClr val="accent1"/>
              </a:buClr>
              <a:buFont typeface="Wingdings" panose="05000000000000000000" pitchFamily="2" charset="2"/>
              <a:buChar char="ü"/>
            </a:pPr>
            <a:r>
              <a:rPr lang="zh-CN" altLang="en-US" sz="2000" b="1" dirty="0">
                <a:solidFill>
                  <a:srgbClr val="FF0000"/>
                </a:solidFill>
                <a:latin typeface="华文中宋" panose="02010600040101010101" pitchFamily="2" charset="-122"/>
                <a:ea typeface="华文中宋" panose="02010600040101010101" pitchFamily="2" charset="-122"/>
                <a:sym typeface="Calibri" panose="020F0502020204030204" charset="0"/>
              </a:rPr>
              <a:t>需关注的症状：</a:t>
            </a:r>
            <a:r>
              <a:rPr lang="zh-CN" altLang="en-US" sz="2000" b="1" dirty="0">
                <a:latin typeface="华文中宋" panose="02010600040101010101" pitchFamily="2" charset="-122"/>
                <a:ea typeface="华文中宋" panose="02010600040101010101" pitchFamily="2" charset="-122"/>
                <a:sym typeface="Calibri" panose="020F0502020204030204" charset="0"/>
              </a:rPr>
              <a:t>发热、咳嗽、咽痛、胸闷、呼吸困难、轻度纳差、乏力、精神稍差、恶心呕吐、腹泻、头痛、心慌、结膜炎、轻度四肢或腰背肌肉酸痛等。</a:t>
            </a:r>
          </a:p>
          <a:p>
            <a:pPr marL="342900" indent="-342900">
              <a:lnSpc>
                <a:spcPct val="150000"/>
              </a:lnSpc>
              <a:spcBef>
                <a:spcPts val="600"/>
              </a:spcBef>
              <a:buClr>
                <a:schemeClr val="accent1"/>
              </a:buClr>
              <a:buFont typeface="Wingdings" panose="05000000000000000000" pitchFamily="2" charset="2"/>
              <a:buChar char="u"/>
            </a:pPr>
            <a:endParaRPr lang="zh-CN" altLang="en-US" b="1" dirty="0">
              <a:solidFill>
                <a:srgbClr val="FF0000"/>
              </a:solidFill>
              <a:latin typeface="Calibri" panose="020F0502020204030204" charset="0"/>
              <a:ea typeface="楷体" panose="02010609060101010101" charset="-122"/>
              <a:sym typeface="Calibri" panose="020F0502020204030204"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等腰三角形 4"/>
          <p:cNvSpPr/>
          <p:nvPr/>
        </p:nvSpPr>
        <p:spPr>
          <a:xfrm>
            <a:off x="1" y="2672862"/>
            <a:ext cx="8328074" cy="4185138"/>
          </a:xfrm>
          <a:prstGeom prst="triangle">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圆角 5"/>
          <p:cNvSpPr/>
          <p:nvPr/>
        </p:nvSpPr>
        <p:spPr>
          <a:xfrm>
            <a:off x="393895" y="369276"/>
            <a:ext cx="11404210" cy="6073727"/>
          </a:xfrm>
          <a:prstGeom prst="roundRect">
            <a:avLst>
              <a:gd name="adj" fmla="val 269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194" name="内容占位符 2"/>
          <p:cNvSpPr>
            <a:spLocks noGrp="1"/>
          </p:cNvSpPr>
          <p:nvPr>
            <p:ph idx="4294967295"/>
          </p:nvPr>
        </p:nvSpPr>
        <p:spPr>
          <a:xfrm>
            <a:off x="1187309" y="1700674"/>
            <a:ext cx="9911644" cy="4101818"/>
          </a:xfrm>
        </p:spPr>
        <p:txBody>
          <a:bodyPr anchor="t">
            <a:normAutofit/>
          </a:bodyPr>
          <a:lstStyle/>
          <a:p>
            <a:pPr marL="342900" lvl="1" indent="-342900">
              <a:lnSpc>
                <a:spcPct val="150000"/>
              </a:lnSpc>
              <a:spcBef>
                <a:spcPts val="0"/>
              </a:spcBef>
              <a:buClr>
                <a:schemeClr val="accent1"/>
              </a:buClr>
              <a:buSzPct val="100000"/>
            </a:pPr>
            <a:r>
              <a:rPr lang="zh-CN" altLang="en-US" b="1" dirty="0">
                <a:latin typeface="华文中宋" panose="02010600040101010101" pitchFamily="2" charset="-122"/>
                <a:ea typeface="华文中宋" panose="02010600040101010101" pitchFamily="2" charset="-122"/>
              </a:rPr>
              <a:t>建立教职员工及学生健康监测制度，落实</a:t>
            </a:r>
            <a:r>
              <a:rPr lang="zh-CN" altLang="en-US" b="1" dirty="0">
                <a:solidFill>
                  <a:srgbClr val="7030A0"/>
                </a:solidFill>
                <a:latin typeface="华文中宋" panose="02010600040101010101" pitchFamily="2" charset="-122"/>
                <a:ea typeface="华文中宋" panose="02010600040101010101" pitchFamily="2" charset="-122"/>
              </a:rPr>
              <a:t>晨、午</a:t>
            </a:r>
            <a:r>
              <a:rPr lang="zh-CN" altLang="en-US" b="1" dirty="0">
                <a:latin typeface="华文中宋" panose="02010600040101010101" pitchFamily="2" charset="-122"/>
                <a:ea typeface="华文中宋" panose="02010600040101010101" pitchFamily="2" charset="-122"/>
              </a:rPr>
              <a:t>检制度，实行“日报告”和“零报告”制度。</a:t>
            </a:r>
          </a:p>
          <a:p>
            <a:pPr marL="342900" lvl="1" indent="-342900">
              <a:lnSpc>
                <a:spcPct val="150000"/>
              </a:lnSpc>
              <a:spcBef>
                <a:spcPts val="0"/>
              </a:spcBef>
              <a:buClr>
                <a:schemeClr val="accent1"/>
              </a:buClr>
              <a:buSzPct val="100000"/>
            </a:pPr>
            <a:r>
              <a:rPr lang="zh-CN" altLang="en-US" b="1" dirty="0">
                <a:latin typeface="华文中宋" panose="02010600040101010101" pitchFamily="2" charset="-122"/>
                <a:ea typeface="华文中宋" panose="02010600040101010101" pitchFamily="2" charset="-122"/>
              </a:rPr>
              <a:t>出现发热、咳嗽、咽痛、胸闷、呼吸困难、轻度纳差、乏力、精神稍差、恶心呕吐、腹泻、头痛、心慌、结膜炎、轻度四肢或腰背肌肉酸痛等症状，应主动报告健康管理员，并及时就医。</a:t>
            </a:r>
            <a:endParaRPr lang="en-US" altLang="zh-CN" b="1" dirty="0">
              <a:latin typeface="华文中宋" panose="02010600040101010101" pitchFamily="2" charset="-122"/>
              <a:ea typeface="华文中宋" panose="02010600040101010101" pitchFamily="2" charset="-122"/>
            </a:endParaRPr>
          </a:p>
          <a:p>
            <a:pPr marL="342900" lvl="1" indent="-342900">
              <a:lnSpc>
                <a:spcPct val="150000"/>
              </a:lnSpc>
              <a:spcBef>
                <a:spcPts val="0"/>
              </a:spcBef>
              <a:buClr>
                <a:schemeClr val="accent1"/>
              </a:buClr>
              <a:buSzPct val="100000"/>
            </a:pPr>
            <a:r>
              <a:rPr lang="zh-CN" altLang="en-US" b="1" dirty="0">
                <a:solidFill>
                  <a:srgbClr val="FF0000"/>
                </a:solidFill>
                <a:latin typeface="华文中宋" panose="02010600040101010101" pitchFamily="2" charset="-122"/>
                <a:ea typeface="华文中宋" panose="02010600040101010101" pitchFamily="2" charset="-122"/>
              </a:rPr>
              <a:t>加强学生共同居住人管理，落实日监测制度及两码报告。</a:t>
            </a:r>
          </a:p>
        </p:txBody>
      </p:sp>
      <p:grpSp>
        <p:nvGrpSpPr>
          <p:cNvPr id="7" name="组合 6"/>
          <p:cNvGrpSpPr/>
          <p:nvPr/>
        </p:nvGrpSpPr>
        <p:grpSpPr>
          <a:xfrm rot="19373611">
            <a:off x="605682" y="732457"/>
            <a:ext cx="811236" cy="407673"/>
            <a:chOff x="1735016" y="996462"/>
            <a:chExt cx="8328074" cy="4185138"/>
          </a:xfrm>
        </p:grpSpPr>
        <p:sp>
          <p:nvSpPr>
            <p:cNvPr id="8" name="等腰三角形 7"/>
            <p:cNvSpPr/>
            <p:nvPr/>
          </p:nvSpPr>
          <p:spPr>
            <a:xfrm rot="10800000">
              <a:off x="1735016" y="996462"/>
              <a:ext cx="8328074" cy="4185138"/>
            </a:xfrm>
            <a:prstGeom prst="triangle">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等腰三角形 8"/>
            <p:cNvSpPr/>
            <p:nvPr/>
          </p:nvSpPr>
          <p:spPr>
            <a:xfrm>
              <a:off x="1735016" y="996462"/>
              <a:ext cx="8328074" cy="4185138"/>
            </a:xfrm>
            <a:prstGeom prst="triangle">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0" name="文本框 9"/>
          <p:cNvSpPr txBox="1"/>
          <p:nvPr/>
        </p:nvSpPr>
        <p:spPr>
          <a:xfrm>
            <a:off x="1415930" y="632520"/>
            <a:ext cx="6340197" cy="584775"/>
          </a:xfrm>
          <a:prstGeom prst="rect">
            <a:avLst/>
          </a:prstGeom>
          <a:noFill/>
        </p:spPr>
        <p:txBody>
          <a:bodyPr wrap="none" rtlCol="0">
            <a:spAutoFit/>
          </a:bodyPr>
          <a:lstStyle/>
          <a:p>
            <a:pPr lvl="0">
              <a:defRPr/>
            </a:pPr>
            <a:r>
              <a:rPr lang="zh-CN" altLang="en-US" sz="3200" b="1" kern="0" dirty="0">
                <a:latin typeface="微软雅黑" panose="020B0503020204020204" pitchFamily="34" charset="-122"/>
                <a:ea typeface="微软雅黑" panose="020B0503020204020204" pitchFamily="34" charset="-122"/>
              </a:rPr>
              <a:t>（七）开学后，做好日常健康监测</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等腰三角形 4"/>
          <p:cNvSpPr/>
          <p:nvPr/>
        </p:nvSpPr>
        <p:spPr>
          <a:xfrm>
            <a:off x="1" y="2672862"/>
            <a:ext cx="8328074" cy="4185138"/>
          </a:xfrm>
          <a:prstGeom prst="triangle">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圆角 5"/>
          <p:cNvSpPr/>
          <p:nvPr/>
        </p:nvSpPr>
        <p:spPr>
          <a:xfrm>
            <a:off x="393895" y="369276"/>
            <a:ext cx="11404210" cy="6073727"/>
          </a:xfrm>
          <a:prstGeom prst="roundRect">
            <a:avLst>
              <a:gd name="adj" fmla="val 269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194" name="内容占位符 2"/>
          <p:cNvSpPr>
            <a:spLocks noGrp="1"/>
          </p:cNvSpPr>
          <p:nvPr>
            <p:ph idx="4294967295"/>
          </p:nvPr>
        </p:nvSpPr>
        <p:spPr>
          <a:xfrm>
            <a:off x="1187309" y="1700674"/>
            <a:ext cx="9911644" cy="4101818"/>
          </a:xfrm>
        </p:spPr>
        <p:txBody>
          <a:bodyPr anchor="t">
            <a:normAutofit fontScale="92500" lnSpcReduction="10000"/>
          </a:bodyPr>
          <a:lstStyle/>
          <a:p>
            <a:pPr marL="0" lvl="1" indent="0">
              <a:lnSpc>
                <a:spcPct val="150000"/>
              </a:lnSpc>
              <a:spcBef>
                <a:spcPts val="0"/>
              </a:spcBef>
              <a:buClr>
                <a:schemeClr val="accent1"/>
              </a:buClr>
              <a:buSzPct val="100000"/>
              <a:buNone/>
            </a:pPr>
            <a:r>
              <a:rPr lang="zh-CN" altLang="en-US" sz="2600" b="1" dirty="0">
                <a:solidFill>
                  <a:srgbClr val="FF0000"/>
                </a:solidFill>
                <a:latin typeface="华文中宋" panose="02010600040101010101" pitchFamily="2" charset="-122"/>
                <a:ea typeface="华文中宋" panose="02010600040101010101" pitchFamily="2" charset="-122"/>
              </a:rPr>
              <a:t>校医室就诊管理和防护措施</a:t>
            </a:r>
            <a:r>
              <a:rPr lang="en-US" altLang="zh-CN" sz="2600" b="1" dirty="0">
                <a:solidFill>
                  <a:srgbClr val="FF0000"/>
                </a:solidFill>
                <a:latin typeface="华文中宋" panose="02010600040101010101" pitchFamily="2" charset="-122"/>
                <a:ea typeface="华文中宋" panose="02010600040101010101" pitchFamily="2" charset="-122"/>
              </a:rPr>
              <a:t>:</a:t>
            </a:r>
            <a:endParaRPr lang="zh-CN" altLang="en-US" sz="2600" b="1" dirty="0">
              <a:solidFill>
                <a:srgbClr val="FF0000"/>
              </a:solidFill>
              <a:latin typeface="华文中宋" panose="02010600040101010101" pitchFamily="2" charset="-122"/>
              <a:ea typeface="华文中宋" panose="02010600040101010101" pitchFamily="2" charset="-122"/>
            </a:endParaRPr>
          </a:p>
          <a:p>
            <a:pPr marL="342900" lvl="1" indent="-342900">
              <a:lnSpc>
                <a:spcPct val="150000"/>
              </a:lnSpc>
              <a:spcBef>
                <a:spcPts val="0"/>
              </a:spcBef>
              <a:buClr>
                <a:schemeClr val="accent1"/>
              </a:buClr>
              <a:buSzPct val="100000"/>
            </a:pPr>
            <a:r>
              <a:rPr lang="zh-CN" altLang="en-US" b="1" dirty="0">
                <a:latin typeface="华文中宋" panose="02010600040101010101" pitchFamily="2" charset="-122"/>
                <a:ea typeface="华文中宋" panose="02010600040101010101" pitchFamily="2" charset="-122"/>
              </a:rPr>
              <a:t>校医室接诊患者应做到一人一诊室；</a:t>
            </a:r>
          </a:p>
          <a:p>
            <a:pPr marL="342900" lvl="1" indent="-342900">
              <a:lnSpc>
                <a:spcPct val="150000"/>
              </a:lnSpc>
              <a:spcBef>
                <a:spcPts val="0"/>
              </a:spcBef>
              <a:buClr>
                <a:schemeClr val="accent1"/>
              </a:buClr>
              <a:buSzPct val="100000"/>
            </a:pPr>
            <a:r>
              <a:rPr lang="zh-CN" altLang="en-US" b="1" dirty="0">
                <a:latin typeface="华文中宋" panose="02010600040101010101" pitchFamily="2" charset="-122"/>
                <a:ea typeface="华文中宋" panose="02010600040101010101" pitchFamily="2" charset="-122"/>
              </a:rPr>
              <a:t>医务人员日常执行标准预防措施（戴普通医用口罩、帽子，穿工作服）接诊或处置疑似患者时，需戴医用防护口罩和护目镜，穿隔离衣，必要时穿防护服；</a:t>
            </a:r>
          </a:p>
          <a:p>
            <a:pPr marL="342900" lvl="1" indent="-342900">
              <a:lnSpc>
                <a:spcPct val="150000"/>
              </a:lnSpc>
              <a:spcBef>
                <a:spcPts val="0"/>
              </a:spcBef>
              <a:buClr>
                <a:schemeClr val="accent1"/>
              </a:buClr>
              <a:buSzPct val="100000"/>
            </a:pPr>
            <a:r>
              <a:rPr lang="zh-CN" altLang="en-US" b="1" dirty="0">
                <a:latin typeface="华文中宋" panose="02010600040101010101" pitchFamily="2" charset="-122"/>
                <a:ea typeface="华文中宋" panose="02010600040101010101" pitchFamily="2" charset="-122"/>
              </a:rPr>
              <a:t>医务人员位于患者上风侧，与患者尽量保持</a:t>
            </a:r>
            <a:r>
              <a:rPr lang="en-US" altLang="zh-CN" b="1" dirty="0">
                <a:latin typeface="华文中宋" panose="02010600040101010101" pitchFamily="2" charset="-122"/>
                <a:ea typeface="华文中宋" panose="02010600040101010101" pitchFamily="2" charset="-122"/>
              </a:rPr>
              <a:t>1</a:t>
            </a:r>
            <a:r>
              <a:rPr lang="zh-CN" altLang="en-US" b="1" dirty="0">
                <a:latin typeface="华文中宋" panose="02010600040101010101" pitchFamily="2" charset="-122"/>
                <a:ea typeface="华文中宋" panose="02010600040101010101" pitchFamily="2" charset="-122"/>
              </a:rPr>
              <a:t>米以上距离；</a:t>
            </a:r>
          </a:p>
          <a:p>
            <a:pPr marL="342900" lvl="1" indent="-342900">
              <a:lnSpc>
                <a:spcPct val="150000"/>
              </a:lnSpc>
              <a:spcBef>
                <a:spcPts val="0"/>
              </a:spcBef>
              <a:buClr>
                <a:schemeClr val="accent1"/>
              </a:buClr>
              <a:buSzPct val="100000"/>
            </a:pPr>
            <a:r>
              <a:rPr lang="zh-CN" altLang="en-US" b="1" dirty="0">
                <a:latin typeface="华文中宋" panose="02010600040101010101" pitchFamily="2" charset="-122"/>
                <a:ea typeface="华文中宋" panose="02010600040101010101" pitchFamily="2" charset="-122"/>
              </a:rPr>
              <a:t>严格执行手卫生措施；</a:t>
            </a:r>
          </a:p>
          <a:p>
            <a:pPr marL="342900" lvl="1" indent="-342900">
              <a:lnSpc>
                <a:spcPct val="150000"/>
              </a:lnSpc>
              <a:spcBef>
                <a:spcPts val="0"/>
              </a:spcBef>
              <a:buClr>
                <a:schemeClr val="accent1"/>
              </a:buClr>
              <a:buSzPct val="100000"/>
            </a:pPr>
            <a:r>
              <a:rPr lang="zh-CN" altLang="en-US" b="1" dirty="0">
                <a:latin typeface="华文中宋" panose="02010600040101010101" pitchFamily="2" charset="-122"/>
                <a:ea typeface="华文中宋" panose="02010600040101010101" pitchFamily="2" charset="-122"/>
              </a:rPr>
              <a:t>就诊人员应戴一次性医用口罩或一次性外科口罩。</a:t>
            </a:r>
          </a:p>
        </p:txBody>
      </p:sp>
      <p:grpSp>
        <p:nvGrpSpPr>
          <p:cNvPr id="7" name="组合 6"/>
          <p:cNvGrpSpPr/>
          <p:nvPr/>
        </p:nvGrpSpPr>
        <p:grpSpPr>
          <a:xfrm rot="19373611">
            <a:off x="605682" y="732457"/>
            <a:ext cx="811236" cy="407673"/>
            <a:chOff x="1735016" y="996462"/>
            <a:chExt cx="8328074" cy="4185138"/>
          </a:xfrm>
        </p:grpSpPr>
        <p:sp>
          <p:nvSpPr>
            <p:cNvPr id="8" name="等腰三角形 7"/>
            <p:cNvSpPr/>
            <p:nvPr/>
          </p:nvSpPr>
          <p:spPr>
            <a:xfrm rot="10800000">
              <a:off x="1735016" y="996462"/>
              <a:ext cx="8328074" cy="4185138"/>
            </a:xfrm>
            <a:prstGeom prst="triangle">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等腰三角形 8"/>
            <p:cNvSpPr/>
            <p:nvPr/>
          </p:nvSpPr>
          <p:spPr>
            <a:xfrm>
              <a:off x="1735016" y="996462"/>
              <a:ext cx="8328074" cy="4185138"/>
            </a:xfrm>
            <a:prstGeom prst="triangle">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0" name="文本框 9"/>
          <p:cNvSpPr txBox="1"/>
          <p:nvPr/>
        </p:nvSpPr>
        <p:spPr>
          <a:xfrm>
            <a:off x="1415930" y="632520"/>
            <a:ext cx="6340197" cy="584775"/>
          </a:xfrm>
          <a:prstGeom prst="rect">
            <a:avLst/>
          </a:prstGeom>
          <a:noFill/>
        </p:spPr>
        <p:txBody>
          <a:bodyPr wrap="none" rtlCol="0">
            <a:spAutoFit/>
          </a:bodyPr>
          <a:lstStyle/>
          <a:p>
            <a:pPr lvl="0">
              <a:defRPr/>
            </a:pPr>
            <a:r>
              <a:rPr lang="zh-CN" altLang="en-US" sz="3200" b="1" kern="0" dirty="0">
                <a:latin typeface="微软雅黑" panose="020B0503020204020204" pitchFamily="34" charset="-122"/>
                <a:ea typeface="微软雅黑" panose="020B0503020204020204" pitchFamily="34" charset="-122"/>
              </a:rPr>
              <a:t>（七）开学后，做好日常健康监测</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等腰三角形 4"/>
          <p:cNvSpPr/>
          <p:nvPr/>
        </p:nvSpPr>
        <p:spPr>
          <a:xfrm>
            <a:off x="1" y="2672862"/>
            <a:ext cx="8328074" cy="4185138"/>
          </a:xfrm>
          <a:prstGeom prst="triangle">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圆角 5"/>
          <p:cNvSpPr/>
          <p:nvPr/>
        </p:nvSpPr>
        <p:spPr>
          <a:xfrm>
            <a:off x="393895" y="369276"/>
            <a:ext cx="11404210" cy="6073727"/>
          </a:xfrm>
          <a:prstGeom prst="roundRect">
            <a:avLst>
              <a:gd name="adj" fmla="val 269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194" name="内容占位符 2"/>
          <p:cNvSpPr>
            <a:spLocks noGrp="1"/>
          </p:cNvSpPr>
          <p:nvPr>
            <p:ph idx="4294967295"/>
          </p:nvPr>
        </p:nvSpPr>
        <p:spPr>
          <a:xfrm>
            <a:off x="1187309" y="1700674"/>
            <a:ext cx="9911644" cy="4101818"/>
          </a:xfrm>
        </p:spPr>
        <p:txBody>
          <a:bodyPr anchor="t">
            <a:normAutofit fontScale="92500" lnSpcReduction="10000"/>
          </a:bodyPr>
          <a:lstStyle/>
          <a:p>
            <a:pPr marL="0" lvl="1" indent="0">
              <a:lnSpc>
                <a:spcPct val="150000"/>
              </a:lnSpc>
              <a:spcBef>
                <a:spcPts val="0"/>
              </a:spcBef>
              <a:buClr>
                <a:schemeClr val="accent1"/>
              </a:buClr>
              <a:buSzPct val="100000"/>
              <a:buNone/>
            </a:pPr>
            <a:r>
              <a:rPr lang="zh-CN" altLang="en-US" sz="2600" b="1" dirty="0">
                <a:solidFill>
                  <a:srgbClr val="FF0000"/>
                </a:solidFill>
                <a:latin typeface="华文中宋" panose="02010600040101010101" pitchFamily="2" charset="-122"/>
                <a:ea typeface="华文中宋" panose="02010600040101010101" pitchFamily="2" charset="-122"/>
              </a:rPr>
              <a:t>疑似患者报告及处置措施</a:t>
            </a:r>
            <a:r>
              <a:rPr lang="en-US" altLang="zh-CN" sz="2600" b="1" dirty="0">
                <a:solidFill>
                  <a:srgbClr val="FF0000"/>
                </a:solidFill>
                <a:latin typeface="华文中宋" panose="02010600040101010101" pitchFamily="2" charset="-122"/>
                <a:ea typeface="华文中宋" panose="02010600040101010101" pitchFamily="2" charset="-122"/>
              </a:rPr>
              <a:t>:</a:t>
            </a:r>
            <a:endParaRPr lang="zh-CN" altLang="en-US" sz="2600" b="1" dirty="0">
              <a:solidFill>
                <a:srgbClr val="FF0000"/>
              </a:solidFill>
              <a:latin typeface="华文中宋" panose="02010600040101010101" pitchFamily="2" charset="-122"/>
              <a:ea typeface="华文中宋" panose="02010600040101010101" pitchFamily="2" charset="-122"/>
            </a:endParaRPr>
          </a:p>
          <a:p>
            <a:pPr marL="342900" lvl="1" indent="-342900">
              <a:lnSpc>
                <a:spcPct val="150000"/>
              </a:lnSpc>
              <a:spcBef>
                <a:spcPts val="0"/>
              </a:spcBef>
              <a:buClr>
                <a:schemeClr val="accent1"/>
              </a:buClr>
              <a:buSzPct val="100000"/>
            </a:pPr>
            <a:r>
              <a:rPr lang="zh-CN" altLang="en-US" b="1" dirty="0">
                <a:latin typeface="华文中宋" panose="02010600040101010101" pitchFamily="2" charset="-122"/>
                <a:ea typeface="华文中宋" panose="02010600040101010101" pitchFamily="2" charset="-122"/>
              </a:rPr>
              <a:t>发现疑似患者时，应将患者安置在隔离观察室内，接诊医生立即按流程报告相关负责人；</a:t>
            </a:r>
          </a:p>
          <a:p>
            <a:pPr marL="342900" lvl="1" indent="-342900">
              <a:lnSpc>
                <a:spcPct val="150000"/>
              </a:lnSpc>
              <a:spcBef>
                <a:spcPts val="0"/>
              </a:spcBef>
              <a:buClr>
                <a:schemeClr val="accent1"/>
              </a:buClr>
              <a:buSzPct val="100000"/>
            </a:pPr>
            <a:r>
              <a:rPr lang="zh-CN" altLang="en-US" b="1" dirty="0">
                <a:latin typeface="华文中宋" panose="02010600040101010101" pitchFamily="2" charset="-122"/>
                <a:ea typeface="华文中宋" panose="02010600040101010101" pitchFamily="2" charset="-122"/>
              </a:rPr>
              <a:t>学校负责人、校医对患者进行会商评估后仍不能排除者，应在</a:t>
            </a:r>
            <a:r>
              <a:rPr lang="en-US" altLang="zh-CN" b="1" dirty="0">
                <a:latin typeface="华文中宋" panose="02010600040101010101" pitchFamily="2" charset="-122"/>
                <a:ea typeface="华文中宋" panose="02010600040101010101" pitchFamily="2" charset="-122"/>
              </a:rPr>
              <a:t>2</a:t>
            </a:r>
            <a:r>
              <a:rPr lang="zh-CN" altLang="en-US" b="1" dirty="0">
                <a:latin typeface="华文中宋" panose="02010600040101010101" pitchFamily="2" charset="-122"/>
                <a:ea typeface="华文中宋" panose="02010600040101010101" pitchFamily="2" charset="-122"/>
              </a:rPr>
              <a:t>小时内报告属地疾控中心，并按流程联系定点医院就诊；</a:t>
            </a:r>
          </a:p>
          <a:p>
            <a:pPr marL="342900" lvl="1" indent="-342900">
              <a:lnSpc>
                <a:spcPct val="150000"/>
              </a:lnSpc>
              <a:spcBef>
                <a:spcPts val="0"/>
              </a:spcBef>
              <a:buClr>
                <a:schemeClr val="accent1"/>
              </a:buClr>
              <a:buSzPct val="100000"/>
            </a:pPr>
            <a:r>
              <a:rPr lang="zh-CN" altLang="en-US" b="1" dirty="0">
                <a:latin typeface="华文中宋" panose="02010600040101010101" pitchFamily="2" charset="-122"/>
                <a:ea typeface="华文中宋" panose="02010600040101010101" pitchFamily="2" charset="-122"/>
              </a:rPr>
              <a:t>患者离开后，工作人员在做好防护的前提下，先开启紫外灯对隔离观察室照射消毒</a:t>
            </a:r>
            <a:r>
              <a:rPr lang="en-US" altLang="zh-CN" b="1" dirty="0">
                <a:latin typeface="华文中宋" panose="02010600040101010101" pitchFamily="2" charset="-122"/>
                <a:ea typeface="华文中宋" panose="02010600040101010101" pitchFamily="2" charset="-122"/>
              </a:rPr>
              <a:t>30</a:t>
            </a:r>
            <a:r>
              <a:rPr lang="zh-CN" altLang="en-US" b="1" dirty="0">
                <a:latin typeface="华文中宋" panose="02010600040101010101" pitchFamily="2" charset="-122"/>
                <a:ea typeface="华文中宋" panose="02010600040101010101" pitchFamily="2" charset="-122"/>
              </a:rPr>
              <a:t>分钟，再开窗通风，并用有效氯浓度为</a:t>
            </a:r>
            <a:r>
              <a:rPr lang="en-US" altLang="zh-CN" b="1" dirty="0">
                <a:latin typeface="华文中宋" panose="02010600040101010101" pitchFamily="2" charset="-122"/>
                <a:ea typeface="华文中宋" panose="02010600040101010101" pitchFamily="2" charset="-122"/>
              </a:rPr>
              <a:t>1000mg/L</a:t>
            </a:r>
            <a:r>
              <a:rPr lang="zh-CN" altLang="en-US" b="1" dirty="0">
                <a:latin typeface="华文中宋" panose="02010600040101010101" pitchFamily="2" charset="-122"/>
                <a:ea typeface="华文中宋" panose="02010600040101010101" pitchFamily="2" charset="-122"/>
              </a:rPr>
              <a:t>的含氯消毒剂对房间内所有物体表面进行清洁与消毒。</a:t>
            </a:r>
          </a:p>
        </p:txBody>
      </p:sp>
      <p:grpSp>
        <p:nvGrpSpPr>
          <p:cNvPr id="7" name="组合 6"/>
          <p:cNvGrpSpPr/>
          <p:nvPr/>
        </p:nvGrpSpPr>
        <p:grpSpPr>
          <a:xfrm rot="19373611">
            <a:off x="605682" y="732457"/>
            <a:ext cx="811236" cy="407673"/>
            <a:chOff x="1735016" y="996462"/>
            <a:chExt cx="8328074" cy="4185138"/>
          </a:xfrm>
        </p:grpSpPr>
        <p:sp>
          <p:nvSpPr>
            <p:cNvPr id="8" name="等腰三角形 7"/>
            <p:cNvSpPr/>
            <p:nvPr/>
          </p:nvSpPr>
          <p:spPr>
            <a:xfrm rot="10800000">
              <a:off x="1735016" y="996462"/>
              <a:ext cx="8328074" cy="4185138"/>
            </a:xfrm>
            <a:prstGeom prst="triangle">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等腰三角形 8"/>
            <p:cNvSpPr/>
            <p:nvPr/>
          </p:nvSpPr>
          <p:spPr>
            <a:xfrm>
              <a:off x="1735016" y="996462"/>
              <a:ext cx="8328074" cy="4185138"/>
            </a:xfrm>
            <a:prstGeom prst="triangle">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0" name="文本框 9"/>
          <p:cNvSpPr txBox="1"/>
          <p:nvPr/>
        </p:nvSpPr>
        <p:spPr>
          <a:xfrm>
            <a:off x="1415930" y="632520"/>
            <a:ext cx="6340197" cy="584775"/>
          </a:xfrm>
          <a:prstGeom prst="rect">
            <a:avLst/>
          </a:prstGeom>
          <a:noFill/>
        </p:spPr>
        <p:txBody>
          <a:bodyPr wrap="none" rtlCol="0">
            <a:spAutoFit/>
          </a:bodyPr>
          <a:lstStyle/>
          <a:p>
            <a:pPr lvl="0">
              <a:defRPr/>
            </a:pPr>
            <a:r>
              <a:rPr lang="zh-CN" altLang="en-US" sz="3200" b="1" kern="0" dirty="0">
                <a:latin typeface="微软雅黑" panose="020B0503020204020204" pitchFamily="34" charset="-122"/>
                <a:ea typeface="微软雅黑" panose="020B0503020204020204" pitchFamily="34" charset="-122"/>
              </a:rPr>
              <a:t>（七）开学后，做好日常健康监测</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等腰三角形 28"/>
          <p:cNvSpPr/>
          <p:nvPr/>
        </p:nvSpPr>
        <p:spPr>
          <a:xfrm>
            <a:off x="1" y="2672862"/>
            <a:ext cx="8328074" cy="4185138"/>
          </a:xfrm>
          <a:prstGeom prst="triangle">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矩形: 圆角 30"/>
          <p:cNvSpPr/>
          <p:nvPr/>
        </p:nvSpPr>
        <p:spPr>
          <a:xfrm>
            <a:off x="393895" y="323556"/>
            <a:ext cx="11404210" cy="6073727"/>
          </a:xfrm>
          <a:prstGeom prst="roundRect">
            <a:avLst>
              <a:gd name="adj" fmla="val 269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60" name="六边形 59"/>
          <p:cNvSpPr/>
          <p:nvPr/>
        </p:nvSpPr>
        <p:spPr>
          <a:xfrm>
            <a:off x="3884884" y="1435969"/>
            <a:ext cx="4485037" cy="3866412"/>
          </a:xfrm>
          <a:prstGeom prst="hexagon">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2800" dirty="0">
              <a:solidFill>
                <a:schemeClr val="bg1"/>
              </a:solidFill>
              <a:latin typeface="思源黑体 CN Heavy" panose="020B0A00000000000000" pitchFamily="34" charset="-122"/>
              <a:ea typeface="思源黑体 CN Heavy" panose="020B0A00000000000000" pitchFamily="34" charset="-122"/>
            </a:endParaRPr>
          </a:p>
          <a:p>
            <a:pPr algn="ctr"/>
            <a:endParaRPr lang="en-US" altLang="zh-CN" sz="2800" dirty="0">
              <a:solidFill>
                <a:schemeClr val="bg1"/>
              </a:solidFill>
              <a:latin typeface="思源黑体 CN Heavy" panose="020B0A00000000000000" pitchFamily="34" charset="-122"/>
              <a:ea typeface="思源黑体 CN Heavy" panose="020B0A00000000000000" pitchFamily="34" charset="-122"/>
            </a:endParaRPr>
          </a:p>
          <a:p>
            <a:pPr algn="ctr"/>
            <a:r>
              <a:rPr lang="zh-CN" altLang="en-US" sz="2800" dirty="0">
                <a:solidFill>
                  <a:schemeClr val="accent1"/>
                </a:solidFill>
                <a:latin typeface="思源黑体 CN Heavy" panose="020B0A00000000000000" pitchFamily="34" charset="-122"/>
                <a:ea typeface="思源黑体 CN Heavy" panose="020B0A00000000000000" pitchFamily="34" charset="-122"/>
              </a:rPr>
              <a:t>洗手时机</a:t>
            </a:r>
          </a:p>
        </p:txBody>
      </p:sp>
      <p:sp>
        <p:nvSpPr>
          <p:cNvPr id="61" name="六边形 60"/>
          <p:cNvSpPr/>
          <p:nvPr/>
        </p:nvSpPr>
        <p:spPr>
          <a:xfrm>
            <a:off x="3965691" y="1508761"/>
            <a:ext cx="4316161" cy="3720829"/>
          </a:xfrm>
          <a:prstGeom prst="hexagon">
            <a:avLst>
              <a:gd name="adj" fmla="val 25000"/>
              <a:gd name="vf" fmla="val 115470"/>
            </a:avLst>
          </a:prstGeom>
          <a:solidFill>
            <a:schemeClr val="accent2">
              <a:lumMod val="28889"/>
              <a:lumOff val="71111"/>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2800" dirty="0">
              <a:solidFill>
                <a:srgbClr val="000000"/>
              </a:solidFill>
              <a:latin typeface="思源黑体 CN Heavy" panose="020B0A00000000000000" pitchFamily="34" charset="-122"/>
              <a:ea typeface="思源黑体 CN Heavy" panose="020B0A00000000000000" pitchFamily="34" charset="-122"/>
            </a:endParaRPr>
          </a:p>
          <a:p>
            <a:pPr algn="ctr"/>
            <a:endParaRPr lang="en-US" altLang="zh-CN" sz="2800" dirty="0">
              <a:solidFill>
                <a:srgbClr val="000000"/>
              </a:solidFill>
              <a:latin typeface="思源黑体 CN Heavy" panose="020B0A00000000000000" pitchFamily="34" charset="-122"/>
              <a:ea typeface="思源黑体 CN Heavy" panose="020B0A00000000000000" pitchFamily="34" charset="-122"/>
            </a:endParaRPr>
          </a:p>
          <a:p>
            <a:pPr algn="ctr"/>
            <a:r>
              <a:rPr lang="zh-CN" altLang="en-US" sz="2800" dirty="0">
                <a:solidFill>
                  <a:srgbClr val="000000"/>
                </a:solidFill>
                <a:latin typeface="思源黑体 CN Heavy" panose="020B0A00000000000000" pitchFamily="34" charset="-122"/>
                <a:ea typeface="思源黑体 CN Heavy" panose="020B0A00000000000000" pitchFamily="34" charset="-122"/>
              </a:rPr>
              <a:t>洗手时机</a:t>
            </a:r>
          </a:p>
        </p:txBody>
      </p:sp>
      <p:sp>
        <p:nvSpPr>
          <p:cNvPr id="62" name="六边形 61"/>
          <p:cNvSpPr/>
          <p:nvPr/>
        </p:nvSpPr>
        <p:spPr>
          <a:xfrm>
            <a:off x="4046498" y="1581552"/>
            <a:ext cx="4147284" cy="3575246"/>
          </a:xfrm>
          <a:prstGeom prst="hexagon">
            <a:avLst>
              <a:gd name="adj" fmla="val 25000"/>
              <a:gd name="vf" fmla="val 115470"/>
            </a:avLst>
          </a:prstGeom>
          <a:solidFill>
            <a:schemeClr val="accent2">
              <a:lumMod val="37778"/>
              <a:lumOff val="62222"/>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2800" dirty="0">
              <a:solidFill>
                <a:srgbClr val="000000"/>
              </a:solidFill>
              <a:latin typeface="思源黑体 CN Heavy" panose="020B0A00000000000000" pitchFamily="34" charset="-122"/>
              <a:ea typeface="思源黑体 CN Heavy" panose="020B0A00000000000000" pitchFamily="34" charset="-122"/>
            </a:endParaRPr>
          </a:p>
          <a:p>
            <a:pPr algn="ctr"/>
            <a:endParaRPr lang="en-US" altLang="zh-CN" sz="2800" dirty="0">
              <a:solidFill>
                <a:srgbClr val="000000"/>
              </a:solidFill>
              <a:latin typeface="思源黑体 CN Heavy" panose="020B0A00000000000000" pitchFamily="34" charset="-122"/>
              <a:ea typeface="思源黑体 CN Heavy" panose="020B0A00000000000000" pitchFamily="34" charset="-122"/>
            </a:endParaRPr>
          </a:p>
          <a:p>
            <a:pPr algn="ctr"/>
            <a:r>
              <a:rPr lang="zh-CN" altLang="en-US" sz="2800" dirty="0">
                <a:solidFill>
                  <a:srgbClr val="000000"/>
                </a:solidFill>
                <a:latin typeface="思源黑体 CN Heavy" panose="020B0A00000000000000" pitchFamily="34" charset="-122"/>
                <a:ea typeface="思源黑体 CN Heavy" panose="020B0A00000000000000" pitchFamily="34" charset="-122"/>
              </a:rPr>
              <a:t>洗手时机</a:t>
            </a:r>
          </a:p>
        </p:txBody>
      </p:sp>
      <p:sp>
        <p:nvSpPr>
          <p:cNvPr id="63" name="六边形 62"/>
          <p:cNvSpPr/>
          <p:nvPr/>
        </p:nvSpPr>
        <p:spPr>
          <a:xfrm>
            <a:off x="4127305" y="1654344"/>
            <a:ext cx="3978408" cy="3429663"/>
          </a:xfrm>
          <a:prstGeom prst="hexagon">
            <a:avLst>
              <a:gd name="adj" fmla="val 25000"/>
              <a:gd name="vf" fmla="val 115470"/>
            </a:avLst>
          </a:prstGeom>
          <a:solidFill>
            <a:schemeClr val="accent2">
              <a:lumMod val="46667"/>
              <a:lumOff val="53333"/>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2800" dirty="0">
              <a:solidFill>
                <a:srgbClr val="000000"/>
              </a:solidFill>
              <a:latin typeface="思源黑体 CN Heavy" panose="020B0A00000000000000" pitchFamily="34" charset="-122"/>
              <a:ea typeface="思源黑体 CN Heavy" panose="020B0A00000000000000" pitchFamily="34" charset="-122"/>
            </a:endParaRPr>
          </a:p>
          <a:p>
            <a:pPr algn="ctr"/>
            <a:endParaRPr lang="en-US" altLang="zh-CN" sz="2800" dirty="0">
              <a:solidFill>
                <a:srgbClr val="000000"/>
              </a:solidFill>
              <a:latin typeface="思源黑体 CN Heavy" panose="020B0A00000000000000" pitchFamily="34" charset="-122"/>
              <a:ea typeface="思源黑体 CN Heavy" panose="020B0A00000000000000" pitchFamily="34" charset="-122"/>
            </a:endParaRPr>
          </a:p>
          <a:p>
            <a:pPr algn="ctr"/>
            <a:r>
              <a:rPr lang="zh-CN" altLang="en-US" sz="2800" dirty="0">
                <a:solidFill>
                  <a:srgbClr val="000000"/>
                </a:solidFill>
                <a:latin typeface="思源黑体 CN Heavy" panose="020B0A00000000000000" pitchFamily="34" charset="-122"/>
                <a:ea typeface="思源黑体 CN Heavy" panose="020B0A00000000000000" pitchFamily="34" charset="-122"/>
              </a:rPr>
              <a:t>洗手时机</a:t>
            </a:r>
          </a:p>
        </p:txBody>
      </p:sp>
      <p:sp>
        <p:nvSpPr>
          <p:cNvPr id="64" name="六边形 63"/>
          <p:cNvSpPr/>
          <p:nvPr/>
        </p:nvSpPr>
        <p:spPr>
          <a:xfrm>
            <a:off x="4208112" y="1727135"/>
            <a:ext cx="3809532" cy="3284079"/>
          </a:xfrm>
          <a:prstGeom prst="hexagon">
            <a:avLst>
              <a:gd name="adj" fmla="val 25000"/>
              <a:gd name="vf" fmla="val 115470"/>
            </a:avLst>
          </a:prstGeom>
          <a:solidFill>
            <a:schemeClr val="accent2">
              <a:lumMod val="55556"/>
              <a:lumOff val="44444"/>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2800" dirty="0">
              <a:solidFill>
                <a:srgbClr val="000000"/>
              </a:solidFill>
              <a:latin typeface="思源黑体 CN Heavy" panose="020B0A00000000000000" pitchFamily="34" charset="-122"/>
              <a:ea typeface="思源黑体 CN Heavy" panose="020B0A00000000000000" pitchFamily="34" charset="-122"/>
            </a:endParaRPr>
          </a:p>
          <a:p>
            <a:pPr algn="ctr"/>
            <a:endParaRPr lang="en-US" altLang="zh-CN" sz="2800" dirty="0">
              <a:solidFill>
                <a:srgbClr val="000000"/>
              </a:solidFill>
              <a:latin typeface="思源黑体 CN Heavy" panose="020B0A00000000000000" pitchFamily="34" charset="-122"/>
              <a:ea typeface="思源黑体 CN Heavy" panose="020B0A00000000000000" pitchFamily="34" charset="-122"/>
            </a:endParaRPr>
          </a:p>
          <a:p>
            <a:pPr algn="ctr"/>
            <a:r>
              <a:rPr lang="zh-CN" altLang="en-US" sz="2800" dirty="0">
                <a:solidFill>
                  <a:srgbClr val="000000"/>
                </a:solidFill>
                <a:latin typeface="思源黑体 CN Heavy" panose="020B0A00000000000000" pitchFamily="34" charset="-122"/>
                <a:ea typeface="思源黑体 CN Heavy" panose="020B0A00000000000000" pitchFamily="34" charset="-122"/>
              </a:rPr>
              <a:t>洗手时机</a:t>
            </a:r>
          </a:p>
        </p:txBody>
      </p:sp>
      <p:sp>
        <p:nvSpPr>
          <p:cNvPr id="65" name="六边形 64"/>
          <p:cNvSpPr/>
          <p:nvPr/>
        </p:nvSpPr>
        <p:spPr>
          <a:xfrm>
            <a:off x="4288919" y="1799927"/>
            <a:ext cx="3640655" cy="3138496"/>
          </a:xfrm>
          <a:prstGeom prst="hexagon">
            <a:avLst>
              <a:gd name="adj" fmla="val 25000"/>
              <a:gd name="vf" fmla="val 115470"/>
            </a:avLst>
          </a:prstGeom>
          <a:solidFill>
            <a:schemeClr val="accent2">
              <a:lumMod val="64444"/>
              <a:lumOff val="35556"/>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2800" dirty="0">
              <a:solidFill>
                <a:srgbClr val="000000"/>
              </a:solidFill>
              <a:latin typeface="思源黑体 CN Heavy" panose="020B0A00000000000000" pitchFamily="34" charset="-122"/>
              <a:ea typeface="思源黑体 CN Heavy" panose="020B0A00000000000000" pitchFamily="34" charset="-122"/>
            </a:endParaRPr>
          </a:p>
          <a:p>
            <a:pPr algn="ctr"/>
            <a:endParaRPr lang="en-US" altLang="zh-CN" sz="2800" dirty="0">
              <a:solidFill>
                <a:srgbClr val="000000"/>
              </a:solidFill>
              <a:latin typeface="思源黑体 CN Heavy" panose="020B0A00000000000000" pitchFamily="34" charset="-122"/>
              <a:ea typeface="思源黑体 CN Heavy" panose="020B0A00000000000000" pitchFamily="34" charset="-122"/>
            </a:endParaRPr>
          </a:p>
          <a:p>
            <a:pPr algn="ctr"/>
            <a:r>
              <a:rPr lang="zh-CN" altLang="en-US" sz="2800" dirty="0">
                <a:solidFill>
                  <a:srgbClr val="000000"/>
                </a:solidFill>
                <a:latin typeface="思源黑体 CN Heavy" panose="020B0A00000000000000" pitchFamily="34" charset="-122"/>
                <a:ea typeface="思源黑体 CN Heavy" panose="020B0A00000000000000" pitchFamily="34" charset="-122"/>
              </a:rPr>
              <a:t>洗手时机</a:t>
            </a:r>
          </a:p>
        </p:txBody>
      </p:sp>
      <p:sp>
        <p:nvSpPr>
          <p:cNvPr id="66" name="六边形 65"/>
          <p:cNvSpPr/>
          <p:nvPr/>
        </p:nvSpPr>
        <p:spPr>
          <a:xfrm>
            <a:off x="4369726" y="1872718"/>
            <a:ext cx="3471779" cy="2992913"/>
          </a:xfrm>
          <a:prstGeom prst="hexagon">
            <a:avLst>
              <a:gd name="adj" fmla="val 25000"/>
              <a:gd name="vf" fmla="val 115470"/>
            </a:avLst>
          </a:prstGeom>
          <a:solidFill>
            <a:schemeClr val="accent2">
              <a:lumMod val="73333"/>
              <a:lumOff val="26667"/>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2800" dirty="0">
              <a:solidFill>
                <a:srgbClr val="000000"/>
              </a:solidFill>
              <a:latin typeface="思源黑体 CN Heavy" panose="020B0A00000000000000" pitchFamily="34" charset="-122"/>
              <a:ea typeface="思源黑体 CN Heavy" panose="020B0A00000000000000" pitchFamily="34" charset="-122"/>
            </a:endParaRPr>
          </a:p>
          <a:p>
            <a:pPr algn="ctr"/>
            <a:endParaRPr lang="en-US" altLang="zh-CN" sz="2800" dirty="0">
              <a:solidFill>
                <a:srgbClr val="000000"/>
              </a:solidFill>
              <a:latin typeface="思源黑体 CN Heavy" panose="020B0A00000000000000" pitchFamily="34" charset="-122"/>
              <a:ea typeface="思源黑体 CN Heavy" panose="020B0A00000000000000" pitchFamily="34" charset="-122"/>
            </a:endParaRPr>
          </a:p>
          <a:p>
            <a:pPr algn="ctr"/>
            <a:r>
              <a:rPr lang="zh-CN" altLang="en-US" sz="2800" dirty="0">
                <a:solidFill>
                  <a:srgbClr val="000000"/>
                </a:solidFill>
                <a:latin typeface="思源黑体 CN Heavy" panose="020B0A00000000000000" pitchFamily="34" charset="-122"/>
                <a:ea typeface="思源黑体 CN Heavy" panose="020B0A00000000000000" pitchFamily="34" charset="-122"/>
              </a:rPr>
              <a:t>洗手时机</a:t>
            </a:r>
          </a:p>
        </p:txBody>
      </p:sp>
      <p:sp>
        <p:nvSpPr>
          <p:cNvPr id="67" name="六边形 66"/>
          <p:cNvSpPr/>
          <p:nvPr/>
        </p:nvSpPr>
        <p:spPr>
          <a:xfrm>
            <a:off x="4450533" y="1945510"/>
            <a:ext cx="3302903" cy="2847330"/>
          </a:xfrm>
          <a:prstGeom prst="hexagon">
            <a:avLst>
              <a:gd name="adj" fmla="val 25000"/>
              <a:gd name="vf" fmla="val 115470"/>
            </a:avLst>
          </a:prstGeom>
          <a:solidFill>
            <a:schemeClr val="accent2">
              <a:lumMod val="82222"/>
              <a:lumOff val="17778"/>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2800" dirty="0">
              <a:solidFill>
                <a:srgbClr val="000000"/>
              </a:solidFill>
              <a:latin typeface="思源黑体 CN Heavy" panose="020B0A00000000000000" pitchFamily="34" charset="-122"/>
              <a:ea typeface="思源黑体 CN Heavy" panose="020B0A00000000000000" pitchFamily="34" charset="-122"/>
            </a:endParaRPr>
          </a:p>
          <a:p>
            <a:pPr algn="ctr"/>
            <a:endParaRPr lang="en-US" altLang="zh-CN" sz="2800" dirty="0">
              <a:solidFill>
                <a:srgbClr val="000000"/>
              </a:solidFill>
              <a:latin typeface="思源黑体 CN Heavy" panose="020B0A00000000000000" pitchFamily="34" charset="-122"/>
              <a:ea typeface="思源黑体 CN Heavy" panose="020B0A00000000000000" pitchFamily="34" charset="-122"/>
            </a:endParaRPr>
          </a:p>
          <a:p>
            <a:pPr algn="ctr"/>
            <a:r>
              <a:rPr lang="zh-CN" altLang="en-US" sz="2800" dirty="0">
                <a:solidFill>
                  <a:srgbClr val="000000"/>
                </a:solidFill>
                <a:latin typeface="思源黑体 CN Heavy" panose="020B0A00000000000000" pitchFamily="34" charset="-122"/>
                <a:ea typeface="思源黑体 CN Heavy" panose="020B0A00000000000000" pitchFamily="34" charset="-122"/>
              </a:rPr>
              <a:t>洗手时机</a:t>
            </a:r>
          </a:p>
        </p:txBody>
      </p:sp>
      <p:sp>
        <p:nvSpPr>
          <p:cNvPr id="68" name="六边形 67"/>
          <p:cNvSpPr/>
          <p:nvPr/>
        </p:nvSpPr>
        <p:spPr>
          <a:xfrm>
            <a:off x="4531340" y="2018301"/>
            <a:ext cx="3134026" cy="2701747"/>
          </a:xfrm>
          <a:prstGeom prst="hexagon">
            <a:avLst>
              <a:gd name="adj" fmla="val 25000"/>
              <a:gd name="vf" fmla="val 115470"/>
            </a:avLst>
          </a:prstGeom>
          <a:solidFill>
            <a:schemeClr val="accent2">
              <a:lumMod val="91111"/>
              <a:lumOff val="8889"/>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2800" dirty="0">
              <a:solidFill>
                <a:srgbClr val="000000"/>
              </a:solidFill>
              <a:latin typeface="思源黑体 CN Heavy" panose="020B0A00000000000000" pitchFamily="34" charset="-122"/>
              <a:ea typeface="思源黑体 CN Heavy" panose="020B0A00000000000000" pitchFamily="34" charset="-122"/>
            </a:endParaRPr>
          </a:p>
          <a:p>
            <a:pPr algn="ctr"/>
            <a:endParaRPr lang="en-US" altLang="zh-CN" sz="2800" dirty="0">
              <a:solidFill>
                <a:srgbClr val="000000"/>
              </a:solidFill>
              <a:latin typeface="思源黑体 CN Heavy" panose="020B0A00000000000000" pitchFamily="34" charset="-122"/>
              <a:ea typeface="思源黑体 CN Heavy" panose="020B0A00000000000000" pitchFamily="34" charset="-122"/>
            </a:endParaRPr>
          </a:p>
          <a:p>
            <a:pPr algn="ctr"/>
            <a:r>
              <a:rPr lang="zh-CN" altLang="en-US" sz="2800" dirty="0">
                <a:solidFill>
                  <a:srgbClr val="000000"/>
                </a:solidFill>
                <a:latin typeface="思源黑体 CN Heavy" panose="020B0A00000000000000" pitchFamily="34" charset="-122"/>
                <a:ea typeface="思源黑体 CN Heavy" panose="020B0A00000000000000" pitchFamily="34" charset="-122"/>
              </a:rPr>
              <a:t>洗手时机</a:t>
            </a:r>
          </a:p>
        </p:txBody>
      </p:sp>
      <p:sp>
        <p:nvSpPr>
          <p:cNvPr id="34" name="矩形 33"/>
          <p:cNvSpPr/>
          <p:nvPr/>
        </p:nvSpPr>
        <p:spPr>
          <a:xfrm>
            <a:off x="2465619" y="1253251"/>
            <a:ext cx="2846282" cy="499817"/>
          </a:xfrm>
          <a:prstGeom prst="rect">
            <a:avLst/>
          </a:prstGeom>
        </p:spPr>
        <p:txBody>
          <a:bodyPr wrap="square">
            <a:spAutoFit/>
          </a:bodyPr>
          <a:lstStyle/>
          <a:p>
            <a:pPr algn="ctr">
              <a:lnSpc>
                <a:spcPct val="150000"/>
              </a:lnSpc>
            </a:pPr>
            <a:r>
              <a:rPr lang="zh-CN" altLang="en-US" sz="2000" dirty="0">
                <a:latin typeface="思源宋体 Heavy" panose="02020900000000000000" pitchFamily="18" charset="-122"/>
                <a:ea typeface="思源宋体 Heavy" panose="02020900000000000000" pitchFamily="18" charset="-122"/>
              </a:rPr>
              <a:t>咳嗽打喷嚏后</a:t>
            </a:r>
          </a:p>
        </p:txBody>
      </p:sp>
      <p:sp>
        <p:nvSpPr>
          <p:cNvPr id="38" name="矩形 37"/>
          <p:cNvSpPr/>
          <p:nvPr/>
        </p:nvSpPr>
        <p:spPr>
          <a:xfrm>
            <a:off x="8675745" y="2888527"/>
            <a:ext cx="2054007" cy="961289"/>
          </a:xfrm>
          <a:prstGeom prst="rect">
            <a:avLst/>
          </a:prstGeom>
        </p:spPr>
        <p:txBody>
          <a:bodyPr wrap="square">
            <a:spAutoFit/>
          </a:bodyPr>
          <a:lstStyle/>
          <a:p>
            <a:pPr algn="ctr">
              <a:lnSpc>
                <a:spcPct val="150000"/>
              </a:lnSpc>
            </a:pPr>
            <a:r>
              <a:rPr lang="zh-CN" altLang="en-US" sz="2000" dirty="0">
                <a:latin typeface="思源宋体 Heavy" panose="02020900000000000000" pitchFamily="18" charset="-122"/>
                <a:ea typeface="思源宋体 Heavy" panose="02020900000000000000" pitchFamily="18" charset="-122"/>
              </a:rPr>
              <a:t>触摸眼睛等“易感”部位之前</a:t>
            </a:r>
          </a:p>
        </p:txBody>
      </p:sp>
      <p:sp>
        <p:nvSpPr>
          <p:cNvPr id="40" name="矩形 39"/>
          <p:cNvSpPr/>
          <p:nvPr/>
        </p:nvSpPr>
        <p:spPr>
          <a:xfrm>
            <a:off x="7037960" y="1198957"/>
            <a:ext cx="2846282" cy="499624"/>
          </a:xfrm>
          <a:prstGeom prst="rect">
            <a:avLst/>
          </a:prstGeom>
        </p:spPr>
        <p:txBody>
          <a:bodyPr wrap="square">
            <a:spAutoFit/>
          </a:bodyPr>
          <a:lstStyle/>
          <a:p>
            <a:pPr algn="ctr">
              <a:lnSpc>
                <a:spcPct val="150000"/>
              </a:lnSpc>
            </a:pPr>
            <a:r>
              <a:rPr lang="zh-CN" altLang="en-US" sz="2000" dirty="0">
                <a:latin typeface="思源宋体 Heavy" panose="02020900000000000000" pitchFamily="18" charset="-122"/>
                <a:ea typeface="思源宋体 Heavy" panose="02020900000000000000" pitchFamily="18" charset="-122"/>
              </a:rPr>
              <a:t>便前便后</a:t>
            </a:r>
          </a:p>
        </p:txBody>
      </p:sp>
      <p:sp>
        <p:nvSpPr>
          <p:cNvPr id="42" name="矩形 41"/>
          <p:cNvSpPr/>
          <p:nvPr/>
        </p:nvSpPr>
        <p:spPr>
          <a:xfrm>
            <a:off x="3640038" y="5258303"/>
            <a:ext cx="1365404" cy="499817"/>
          </a:xfrm>
          <a:prstGeom prst="rect">
            <a:avLst/>
          </a:prstGeom>
        </p:spPr>
        <p:txBody>
          <a:bodyPr wrap="square">
            <a:spAutoFit/>
          </a:bodyPr>
          <a:lstStyle/>
          <a:p>
            <a:pPr algn="ctr">
              <a:lnSpc>
                <a:spcPct val="150000"/>
              </a:lnSpc>
            </a:pPr>
            <a:r>
              <a:rPr lang="zh-CN" altLang="en-US" sz="2000" dirty="0">
                <a:latin typeface="思源宋体 Heavy" panose="02020900000000000000" pitchFamily="18" charset="-122"/>
                <a:ea typeface="思源宋体 Heavy" panose="02020900000000000000" pitchFamily="18" charset="-122"/>
              </a:rPr>
              <a:t>用餐前</a:t>
            </a:r>
          </a:p>
        </p:txBody>
      </p:sp>
      <p:sp>
        <p:nvSpPr>
          <p:cNvPr id="44" name="矩形 43"/>
          <p:cNvSpPr/>
          <p:nvPr/>
        </p:nvSpPr>
        <p:spPr>
          <a:xfrm>
            <a:off x="6506433" y="5272897"/>
            <a:ext cx="2846282" cy="499624"/>
          </a:xfrm>
          <a:prstGeom prst="rect">
            <a:avLst/>
          </a:prstGeom>
        </p:spPr>
        <p:txBody>
          <a:bodyPr wrap="square">
            <a:spAutoFit/>
          </a:bodyPr>
          <a:lstStyle/>
          <a:p>
            <a:pPr algn="ctr">
              <a:lnSpc>
                <a:spcPct val="150000"/>
              </a:lnSpc>
            </a:pPr>
            <a:r>
              <a:rPr lang="zh-CN" altLang="en-US" sz="2000" dirty="0">
                <a:latin typeface="思源宋体 Heavy" panose="02020900000000000000" pitchFamily="18" charset="-122"/>
                <a:ea typeface="思源宋体 Heavy" panose="02020900000000000000" pitchFamily="18" charset="-122"/>
              </a:rPr>
              <a:t>接触垃圾</a:t>
            </a:r>
            <a:r>
              <a:rPr lang="en-US" altLang="zh-CN" sz="2000" dirty="0">
                <a:latin typeface="思源宋体 Heavy" panose="02020900000000000000" pitchFamily="18" charset="-122"/>
                <a:ea typeface="思源宋体 Heavy" panose="02020900000000000000" pitchFamily="18" charset="-122"/>
              </a:rPr>
              <a:t>/</a:t>
            </a:r>
            <a:r>
              <a:rPr lang="zh-CN" altLang="en-US" sz="2000" dirty="0">
                <a:latin typeface="思源宋体 Heavy" panose="02020900000000000000" pitchFamily="18" charset="-122"/>
                <a:ea typeface="思源宋体 Heavy" panose="02020900000000000000" pitchFamily="18" charset="-122"/>
              </a:rPr>
              <a:t>污染物品之后</a:t>
            </a:r>
          </a:p>
        </p:txBody>
      </p:sp>
      <p:sp>
        <p:nvSpPr>
          <p:cNvPr id="45" name="矩形 44"/>
          <p:cNvSpPr/>
          <p:nvPr/>
        </p:nvSpPr>
        <p:spPr>
          <a:xfrm>
            <a:off x="1513072" y="2857006"/>
            <a:ext cx="2846281" cy="961289"/>
          </a:xfrm>
          <a:prstGeom prst="rect">
            <a:avLst/>
          </a:prstGeom>
        </p:spPr>
        <p:txBody>
          <a:bodyPr wrap="square">
            <a:spAutoFit/>
          </a:bodyPr>
          <a:lstStyle/>
          <a:p>
            <a:pPr algn="ctr">
              <a:lnSpc>
                <a:spcPct val="150000"/>
              </a:lnSpc>
            </a:pPr>
            <a:r>
              <a:rPr lang="zh-CN" altLang="en-US" sz="2000" dirty="0">
                <a:latin typeface="思源宋体 Heavy" panose="02020900000000000000" pitchFamily="18" charset="-122"/>
                <a:ea typeface="思源宋体 Heavy" panose="02020900000000000000" pitchFamily="18" charset="-122"/>
              </a:rPr>
              <a:t>使用体育器材、学校电脑等公用物品后</a:t>
            </a:r>
          </a:p>
        </p:txBody>
      </p:sp>
      <p:sp>
        <p:nvSpPr>
          <p:cNvPr id="21" name="六边形 20"/>
          <p:cNvSpPr/>
          <p:nvPr/>
        </p:nvSpPr>
        <p:spPr>
          <a:xfrm>
            <a:off x="4612147" y="2091093"/>
            <a:ext cx="2965150" cy="2556164"/>
          </a:xfrm>
          <a:prstGeom prst="hexag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2800" dirty="0">
              <a:solidFill>
                <a:schemeClr val="bg1"/>
              </a:solidFill>
              <a:latin typeface="思源黑体 CN Heavy" panose="020B0A00000000000000" pitchFamily="34" charset="-122"/>
              <a:ea typeface="思源黑体 CN Heavy" panose="020B0A00000000000000" pitchFamily="34" charset="-122"/>
            </a:endParaRPr>
          </a:p>
          <a:p>
            <a:pPr algn="ctr"/>
            <a:endParaRPr lang="en-US" altLang="zh-CN" sz="2800" dirty="0">
              <a:solidFill>
                <a:schemeClr val="bg1"/>
              </a:solidFill>
              <a:latin typeface="思源黑体 CN Heavy" panose="020B0A00000000000000" pitchFamily="34" charset="-122"/>
              <a:ea typeface="思源黑体 CN Heavy" panose="020B0A00000000000000" pitchFamily="34" charset="-122"/>
            </a:endParaRPr>
          </a:p>
          <a:p>
            <a:pPr algn="ctr"/>
            <a:r>
              <a:rPr lang="zh-CN" altLang="en-US" sz="2800" b="1" dirty="0">
                <a:solidFill>
                  <a:schemeClr val="bg1"/>
                </a:solidFill>
                <a:latin typeface="思源黑体 CN Heavy" panose="020B0A00000000000000" pitchFamily="34" charset="-122"/>
                <a:ea typeface="思源黑体 CN Heavy" panose="020B0A00000000000000" pitchFamily="34" charset="-122"/>
              </a:rPr>
              <a:t>洗手时机</a:t>
            </a:r>
          </a:p>
        </p:txBody>
      </p:sp>
      <p:sp>
        <p:nvSpPr>
          <p:cNvPr id="46" name="washing-hands_100653"/>
          <p:cNvSpPr>
            <a:spLocks noChangeAspect="1"/>
          </p:cNvSpPr>
          <p:nvPr/>
        </p:nvSpPr>
        <p:spPr bwMode="auto">
          <a:xfrm>
            <a:off x="5636907" y="2456156"/>
            <a:ext cx="953730" cy="841792"/>
          </a:xfrm>
          <a:custGeom>
            <a:avLst/>
            <a:gdLst>
              <a:gd name="connsiteX0" fmla="*/ 373273 h 605239"/>
              <a:gd name="connsiteY0" fmla="*/ 373273 h 605239"/>
              <a:gd name="connsiteX1" fmla="*/ 373273 h 605239"/>
              <a:gd name="connsiteY1" fmla="*/ 373273 h 605239"/>
              <a:gd name="connsiteX2" fmla="*/ 373273 h 605239"/>
              <a:gd name="connsiteY2" fmla="*/ 373273 h 605239"/>
              <a:gd name="connsiteX3" fmla="*/ 373273 h 605239"/>
              <a:gd name="connsiteY3" fmla="*/ 373273 h 605239"/>
              <a:gd name="connsiteX4" fmla="*/ 373273 h 605239"/>
              <a:gd name="connsiteY4" fmla="*/ 373273 h 605239"/>
              <a:gd name="connsiteX5" fmla="*/ 373273 h 605239"/>
              <a:gd name="connsiteY5" fmla="*/ 373273 h 605239"/>
              <a:gd name="connsiteX6" fmla="*/ 373273 h 605239"/>
              <a:gd name="connsiteY6" fmla="*/ 373273 h 605239"/>
              <a:gd name="connsiteX7" fmla="*/ 373273 h 605239"/>
              <a:gd name="connsiteY7" fmla="*/ 373273 h 605239"/>
              <a:gd name="connsiteX8" fmla="*/ 373273 h 605239"/>
              <a:gd name="connsiteY8" fmla="*/ 373273 h 605239"/>
              <a:gd name="connsiteX9" fmla="*/ 373273 h 605239"/>
              <a:gd name="connsiteY9" fmla="*/ 373273 h 605239"/>
              <a:gd name="connsiteX10" fmla="*/ 373273 h 605239"/>
              <a:gd name="connsiteY10" fmla="*/ 373273 h 605239"/>
              <a:gd name="connsiteX11" fmla="*/ 373273 h 605239"/>
              <a:gd name="connsiteY11" fmla="*/ 373273 h 605239"/>
              <a:gd name="connsiteX12" fmla="*/ 373273 h 605239"/>
              <a:gd name="connsiteY12" fmla="*/ 373273 h 605239"/>
              <a:gd name="connsiteX13" fmla="*/ 373273 h 605239"/>
              <a:gd name="connsiteY13" fmla="*/ 373273 h 605239"/>
              <a:gd name="connsiteX14" fmla="*/ 373273 h 605239"/>
              <a:gd name="connsiteY14" fmla="*/ 373273 h 605239"/>
              <a:gd name="connsiteX15" fmla="*/ 373273 h 605239"/>
              <a:gd name="connsiteY15" fmla="*/ 373273 h 605239"/>
              <a:gd name="connsiteX16" fmla="*/ 373273 h 605239"/>
              <a:gd name="connsiteY16" fmla="*/ 373273 h 605239"/>
              <a:gd name="connsiteX17" fmla="*/ 373273 h 605239"/>
              <a:gd name="connsiteY17" fmla="*/ 373273 h 605239"/>
              <a:gd name="connsiteX18" fmla="*/ 373273 h 605239"/>
              <a:gd name="connsiteY18" fmla="*/ 373273 h 605239"/>
              <a:gd name="connsiteX19" fmla="*/ 373273 h 605239"/>
              <a:gd name="connsiteY19" fmla="*/ 373273 h 605239"/>
              <a:gd name="connsiteX20" fmla="*/ 373273 h 605239"/>
              <a:gd name="connsiteY20" fmla="*/ 373273 h 605239"/>
              <a:gd name="connsiteX21" fmla="*/ 373273 h 605239"/>
              <a:gd name="connsiteY21" fmla="*/ 373273 h 605239"/>
              <a:gd name="connsiteX22" fmla="*/ 373273 h 605239"/>
              <a:gd name="connsiteY22" fmla="*/ 373273 h 605239"/>
              <a:gd name="connsiteX23" fmla="*/ 373273 h 605239"/>
              <a:gd name="connsiteY23" fmla="*/ 373273 h 605239"/>
              <a:gd name="connsiteX24" fmla="*/ 373273 h 605239"/>
              <a:gd name="connsiteY24" fmla="*/ 373273 h 605239"/>
              <a:gd name="connsiteX25" fmla="*/ 373273 h 605239"/>
              <a:gd name="connsiteY25" fmla="*/ 373273 h 605239"/>
              <a:gd name="connsiteX26" fmla="*/ 373273 h 605239"/>
              <a:gd name="connsiteY26" fmla="*/ 373273 h 605239"/>
              <a:gd name="connsiteX27" fmla="*/ 373273 h 605239"/>
              <a:gd name="connsiteY27" fmla="*/ 373273 h 605239"/>
              <a:gd name="connsiteX28" fmla="*/ 373273 h 605239"/>
              <a:gd name="connsiteY28" fmla="*/ 373273 h 605239"/>
              <a:gd name="connsiteX29" fmla="*/ 373273 h 605239"/>
              <a:gd name="connsiteY29" fmla="*/ 373273 h 605239"/>
              <a:gd name="connsiteX30" fmla="*/ 373273 h 605239"/>
              <a:gd name="connsiteY30" fmla="*/ 373273 h 605239"/>
              <a:gd name="connsiteX31" fmla="*/ 373273 h 605239"/>
              <a:gd name="connsiteY31" fmla="*/ 373273 h 605239"/>
              <a:gd name="connsiteX32" fmla="*/ 373273 h 605239"/>
              <a:gd name="connsiteY32" fmla="*/ 373273 h 605239"/>
              <a:gd name="connsiteX33" fmla="*/ 373273 h 605239"/>
              <a:gd name="connsiteY33" fmla="*/ 373273 h 605239"/>
              <a:gd name="connsiteX34" fmla="*/ 373273 h 605239"/>
              <a:gd name="connsiteY34" fmla="*/ 373273 h 605239"/>
              <a:gd name="connsiteX35" fmla="*/ 373273 h 605239"/>
              <a:gd name="connsiteY35" fmla="*/ 373273 h 605239"/>
              <a:gd name="connsiteX36" fmla="*/ 373273 h 605239"/>
              <a:gd name="connsiteY36" fmla="*/ 373273 h 605239"/>
              <a:gd name="connsiteX37" fmla="*/ 373273 h 605239"/>
              <a:gd name="connsiteY37" fmla="*/ 373273 h 605239"/>
              <a:gd name="connsiteX38" fmla="*/ 373273 h 605239"/>
              <a:gd name="connsiteY38" fmla="*/ 373273 h 605239"/>
              <a:gd name="connsiteX39" fmla="*/ 373273 h 605239"/>
              <a:gd name="connsiteY39" fmla="*/ 373273 h 605239"/>
              <a:gd name="connsiteX40" fmla="*/ 373273 h 605239"/>
              <a:gd name="connsiteY40" fmla="*/ 373273 h 605239"/>
              <a:gd name="connsiteX41" fmla="*/ 373273 h 605239"/>
              <a:gd name="connsiteY41" fmla="*/ 373273 h 605239"/>
              <a:gd name="connsiteX42" fmla="*/ 373273 h 605239"/>
              <a:gd name="connsiteY42" fmla="*/ 373273 h 605239"/>
              <a:gd name="connsiteX43" fmla="*/ 373273 h 605239"/>
              <a:gd name="connsiteY43" fmla="*/ 373273 h 605239"/>
              <a:gd name="connsiteX44" fmla="*/ 373273 h 605239"/>
              <a:gd name="connsiteY44" fmla="*/ 373273 h 605239"/>
              <a:gd name="connsiteX45" fmla="*/ 373273 h 605239"/>
              <a:gd name="connsiteY45" fmla="*/ 373273 h 605239"/>
              <a:gd name="connsiteX46" fmla="*/ 373273 h 605239"/>
              <a:gd name="connsiteY46" fmla="*/ 373273 h 605239"/>
              <a:gd name="connsiteX47" fmla="*/ 373273 h 605239"/>
              <a:gd name="connsiteY47" fmla="*/ 373273 h 605239"/>
              <a:gd name="connsiteX48" fmla="*/ 373273 h 605239"/>
              <a:gd name="connsiteY48" fmla="*/ 373273 h 605239"/>
              <a:gd name="connsiteX49" fmla="*/ 373273 h 605239"/>
              <a:gd name="connsiteY49" fmla="*/ 373273 h 605239"/>
              <a:gd name="connsiteX50" fmla="*/ 373273 h 605239"/>
              <a:gd name="connsiteY50" fmla="*/ 373273 h 605239"/>
              <a:gd name="connsiteX51" fmla="*/ 373273 h 605239"/>
              <a:gd name="connsiteY51" fmla="*/ 373273 h 605239"/>
              <a:gd name="connsiteX52" fmla="*/ 373273 h 605239"/>
              <a:gd name="connsiteY52" fmla="*/ 373273 h 605239"/>
              <a:gd name="connsiteX53" fmla="*/ 373273 h 605239"/>
              <a:gd name="connsiteY53" fmla="*/ 373273 h 605239"/>
              <a:gd name="connsiteX54" fmla="*/ 373273 h 605239"/>
              <a:gd name="connsiteY54" fmla="*/ 373273 h 605239"/>
              <a:gd name="connsiteX55" fmla="*/ 373273 h 605239"/>
              <a:gd name="connsiteY55" fmla="*/ 373273 h 605239"/>
              <a:gd name="connsiteX56" fmla="*/ 373273 h 605239"/>
              <a:gd name="connsiteY56" fmla="*/ 373273 h 605239"/>
              <a:gd name="connsiteX57" fmla="*/ 373273 h 605239"/>
              <a:gd name="connsiteY57" fmla="*/ 373273 h 605239"/>
              <a:gd name="connsiteX58" fmla="*/ 373273 h 605239"/>
              <a:gd name="connsiteY58" fmla="*/ 373273 h 605239"/>
              <a:gd name="connsiteX59" fmla="*/ 373273 h 605239"/>
              <a:gd name="connsiteY59" fmla="*/ 373273 h 605239"/>
              <a:gd name="connsiteX60" fmla="*/ 373273 h 605239"/>
              <a:gd name="connsiteY60" fmla="*/ 373273 h 605239"/>
              <a:gd name="connsiteX61" fmla="*/ 373273 h 605239"/>
              <a:gd name="connsiteY61" fmla="*/ 373273 h 605239"/>
              <a:gd name="connsiteX62" fmla="*/ 373273 h 605239"/>
              <a:gd name="connsiteY62" fmla="*/ 373273 h 605239"/>
              <a:gd name="connsiteX63" fmla="*/ 373273 h 605239"/>
              <a:gd name="connsiteY63" fmla="*/ 373273 h 605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607532" h="536227">
                <a:moveTo>
                  <a:pt x="413649" y="329611"/>
                </a:moveTo>
                <a:cubicBezTo>
                  <a:pt x="437695" y="329611"/>
                  <a:pt x="472221" y="333246"/>
                  <a:pt x="500570" y="350207"/>
                </a:cubicBezTo>
                <a:cubicBezTo>
                  <a:pt x="533331" y="369811"/>
                  <a:pt x="563224" y="379063"/>
                  <a:pt x="588043" y="385561"/>
                </a:cubicBezTo>
                <a:cubicBezTo>
                  <a:pt x="609001" y="390957"/>
                  <a:pt x="609332" y="424218"/>
                  <a:pt x="605913" y="451202"/>
                </a:cubicBezTo>
                <a:cubicBezTo>
                  <a:pt x="603486" y="470035"/>
                  <a:pt x="598632" y="490080"/>
                  <a:pt x="592565" y="506160"/>
                </a:cubicBezTo>
                <a:cubicBezTo>
                  <a:pt x="582417" y="533033"/>
                  <a:pt x="573703" y="536227"/>
                  <a:pt x="568077" y="536227"/>
                </a:cubicBezTo>
                <a:cubicBezTo>
                  <a:pt x="566202" y="536227"/>
                  <a:pt x="564437" y="535787"/>
                  <a:pt x="562783" y="534906"/>
                </a:cubicBezTo>
                <a:cubicBezTo>
                  <a:pt x="544141" y="525654"/>
                  <a:pt x="496158" y="511667"/>
                  <a:pt x="459977" y="507041"/>
                </a:cubicBezTo>
                <a:cubicBezTo>
                  <a:pt x="457220" y="506711"/>
                  <a:pt x="454241" y="506490"/>
                  <a:pt x="450932" y="506490"/>
                </a:cubicBezTo>
                <a:cubicBezTo>
                  <a:pt x="424017" y="506490"/>
                  <a:pt x="387285" y="518495"/>
                  <a:pt x="363018" y="526425"/>
                </a:cubicBezTo>
                <a:cubicBezTo>
                  <a:pt x="354635" y="529179"/>
                  <a:pt x="348016" y="531381"/>
                  <a:pt x="343384" y="532483"/>
                </a:cubicBezTo>
                <a:cubicBezTo>
                  <a:pt x="337096" y="534025"/>
                  <a:pt x="328602" y="534906"/>
                  <a:pt x="318234" y="534906"/>
                </a:cubicBezTo>
                <a:cubicBezTo>
                  <a:pt x="295400" y="534906"/>
                  <a:pt x="265838" y="531161"/>
                  <a:pt x="236828" y="524553"/>
                </a:cubicBezTo>
                <a:cubicBezTo>
                  <a:pt x="211237" y="518826"/>
                  <a:pt x="175939" y="516072"/>
                  <a:pt x="141854" y="513319"/>
                </a:cubicBezTo>
                <a:cubicBezTo>
                  <a:pt x="68941" y="507482"/>
                  <a:pt x="27797" y="503186"/>
                  <a:pt x="27797" y="481159"/>
                </a:cubicBezTo>
                <a:cubicBezTo>
                  <a:pt x="27797" y="471137"/>
                  <a:pt x="31327" y="465079"/>
                  <a:pt x="35850" y="461334"/>
                </a:cubicBezTo>
                <a:cubicBezTo>
                  <a:pt x="19745" y="459903"/>
                  <a:pt x="0" y="454947"/>
                  <a:pt x="0" y="433140"/>
                </a:cubicBezTo>
                <a:cubicBezTo>
                  <a:pt x="0" y="405275"/>
                  <a:pt x="40482" y="405275"/>
                  <a:pt x="53719" y="405275"/>
                </a:cubicBezTo>
                <a:cubicBezTo>
                  <a:pt x="82730" y="405275"/>
                  <a:pt x="121006" y="410672"/>
                  <a:pt x="158069" y="415958"/>
                </a:cubicBezTo>
                <a:cubicBezTo>
                  <a:pt x="189065" y="420474"/>
                  <a:pt x="218406" y="424659"/>
                  <a:pt x="241240" y="425540"/>
                </a:cubicBezTo>
                <a:cubicBezTo>
                  <a:pt x="241791" y="425540"/>
                  <a:pt x="242453" y="425650"/>
                  <a:pt x="243005" y="425650"/>
                </a:cubicBezTo>
                <a:cubicBezTo>
                  <a:pt x="260323" y="425650"/>
                  <a:pt x="286135" y="416179"/>
                  <a:pt x="300033" y="409791"/>
                </a:cubicBezTo>
                <a:cubicBezTo>
                  <a:pt x="291209" y="408799"/>
                  <a:pt x="277751" y="408689"/>
                  <a:pt x="266941" y="408579"/>
                </a:cubicBezTo>
                <a:cubicBezTo>
                  <a:pt x="223701" y="408249"/>
                  <a:pt x="194911" y="406707"/>
                  <a:pt x="187631" y="390517"/>
                </a:cubicBezTo>
                <a:cubicBezTo>
                  <a:pt x="185756" y="386442"/>
                  <a:pt x="185976" y="382036"/>
                  <a:pt x="188072" y="378181"/>
                </a:cubicBezTo>
                <a:cubicBezTo>
                  <a:pt x="196897" y="361991"/>
                  <a:pt x="242564" y="353951"/>
                  <a:pt x="311284" y="343599"/>
                </a:cubicBezTo>
                <a:cubicBezTo>
                  <a:pt x="330919" y="340625"/>
                  <a:pt x="349561" y="337761"/>
                  <a:pt x="362577" y="335008"/>
                </a:cubicBezTo>
                <a:cubicBezTo>
                  <a:pt x="379012" y="331484"/>
                  <a:pt x="396661" y="329611"/>
                  <a:pt x="413649" y="329611"/>
                </a:cubicBezTo>
                <a:close/>
                <a:moveTo>
                  <a:pt x="383488" y="241052"/>
                </a:moveTo>
                <a:cubicBezTo>
                  <a:pt x="399175" y="241052"/>
                  <a:pt x="411891" y="253721"/>
                  <a:pt x="411891" y="269349"/>
                </a:cubicBezTo>
                <a:cubicBezTo>
                  <a:pt x="411891" y="284977"/>
                  <a:pt x="399175" y="297646"/>
                  <a:pt x="383488" y="297646"/>
                </a:cubicBezTo>
                <a:cubicBezTo>
                  <a:pt x="367801" y="297646"/>
                  <a:pt x="355085" y="284977"/>
                  <a:pt x="355085" y="269349"/>
                </a:cubicBezTo>
                <a:cubicBezTo>
                  <a:pt x="355085" y="253721"/>
                  <a:pt x="367801" y="241052"/>
                  <a:pt x="383488" y="241052"/>
                </a:cubicBezTo>
                <a:close/>
                <a:moveTo>
                  <a:pt x="258341" y="241052"/>
                </a:moveTo>
                <a:cubicBezTo>
                  <a:pt x="274008" y="241052"/>
                  <a:pt x="286709" y="253721"/>
                  <a:pt x="286709" y="269349"/>
                </a:cubicBezTo>
                <a:cubicBezTo>
                  <a:pt x="286709" y="284977"/>
                  <a:pt x="274008" y="297646"/>
                  <a:pt x="258341" y="297646"/>
                </a:cubicBezTo>
                <a:cubicBezTo>
                  <a:pt x="242674" y="297646"/>
                  <a:pt x="229973" y="284977"/>
                  <a:pt x="229973" y="269349"/>
                </a:cubicBezTo>
                <a:cubicBezTo>
                  <a:pt x="229973" y="253721"/>
                  <a:pt x="242674" y="241052"/>
                  <a:pt x="258341" y="241052"/>
                </a:cubicBezTo>
                <a:close/>
                <a:moveTo>
                  <a:pt x="133122" y="241052"/>
                </a:moveTo>
                <a:cubicBezTo>
                  <a:pt x="148769" y="241052"/>
                  <a:pt x="161454" y="253721"/>
                  <a:pt x="161454" y="269349"/>
                </a:cubicBezTo>
                <a:cubicBezTo>
                  <a:pt x="161454" y="284977"/>
                  <a:pt x="148769" y="297646"/>
                  <a:pt x="133122" y="297646"/>
                </a:cubicBezTo>
                <a:cubicBezTo>
                  <a:pt x="117475" y="297646"/>
                  <a:pt x="104790" y="284977"/>
                  <a:pt x="104790" y="269349"/>
                </a:cubicBezTo>
                <a:cubicBezTo>
                  <a:pt x="104790" y="253721"/>
                  <a:pt x="117475" y="241052"/>
                  <a:pt x="133122" y="241052"/>
                </a:cubicBezTo>
                <a:close/>
                <a:moveTo>
                  <a:pt x="328835" y="155032"/>
                </a:moveTo>
                <a:cubicBezTo>
                  <a:pt x="344502" y="155032"/>
                  <a:pt x="357203" y="167701"/>
                  <a:pt x="357203" y="183329"/>
                </a:cubicBezTo>
                <a:cubicBezTo>
                  <a:pt x="357203" y="198957"/>
                  <a:pt x="344502" y="211626"/>
                  <a:pt x="328835" y="211626"/>
                </a:cubicBezTo>
                <a:cubicBezTo>
                  <a:pt x="313168" y="211626"/>
                  <a:pt x="300467" y="198957"/>
                  <a:pt x="300467" y="183329"/>
                </a:cubicBezTo>
                <a:cubicBezTo>
                  <a:pt x="300467" y="167701"/>
                  <a:pt x="313168" y="155032"/>
                  <a:pt x="328835" y="155032"/>
                </a:cubicBezTo>
                <a:close/>
                <a:moveTo>
                  <a:pt x="187739" y="155032"/>
                </a:moveTo>
                <a:cubicBezTo>
                  <a:pt x="203386" y="155032"/>
                  <a:pt x="216071" y="167701"/>
                  <a:pt x="216071" y="183329"/>
                </a:cubicBezTo>
                <a:cubicBezTo>
                  <a:pt x="216071" y="198957"/>
                  <a:pt x="203386" y="211626"/>
                  <a:pt x="187739" y="211626"/>
                </a:cubicBezTo>
                <a:cubicBezTo>
                  <a:pt x="172092" y="211626"/>
                  <a:pt x="159407" y="198957"/>
                  <a:pt x="159407" y="183329"/>
                </a:cubicBezTo>
                <a:cubicBezTo>
                  <a:pt x="159407" y="167701"/>
                  <a:pt x="172092" y="155032"/>
                  <a:pt x="187739" y="155032"/>
                </a:cubicBezTo>
                <a:close/>
                <a:moveTo>
                  <a:pt x="168906" y="0"/>
                </a:moveTo>
                <a:lnTo>
                  <a:pt x="347704" y="0"/>
                </a:lnTo>
                <a:cubicBezTo>
                  <a:pt x="358513" y="0"/>
                  <a:pt x="370757" y="7491"/>
                  <a:pt x="375720" y="17075"/>
                </a:cubicBezTo>
                <a:lnTo>
                  <a:pt x="421826" y="107849"/>
                </a:lnTo>
                <a:cubicBezTo>
                  <a:pt x="424804" y="113577"/>
                  <a:pt x="424804" y="119526"/>
                  <a:pt x="421936" y="124263"/>
                </a:cubicBezTo>
                <a:cubicBezTo>
                  <a:pt x="419068" y="128890"/>
                  <a:pt x="413774" y="131534"/>
                  <a:pt x="407266" y="131534"/>
                </a:cubicBezTo>
                <a:lnTo>
                  <a:pt x="109344" y="131534"/>
                </a:lnTo>
                <a:cubicBezTo>
                  <a:pt x="102946" y="131534"/>
                  <a:pt x="97542" y="128890"/>
                  <a:pt x="94674" y="124263"/>
                </a:cubicBezTo>
                <a:cubicBezTo>
                  <a:pt x="91806" y="119526"/>
                  <a:pt x="91806" y="113577"/>
                  <a:pt x="94784" y="107849"/>
                </a:cubicBezTo>
                <a:lnTo>
                  <a:pt x="141000" y="17075"/>
                </a:lnTo>
                <a:cubicBezTo>
                  <a:pt x="145853" y="7491"/>
                  <a:pt x="158097" y="0"/>
                  <a:pt x="168906" y="0"/>
                </a:cubicBezTo>
                <a:close/>
              </a:path>
            </a:pathLst>
          </a:custGeom>
          <a:solidFill>
            <a:schemeClr val="bg1"/>
          </a:solidFill>
          <a:ln>
            <a:noFill/>
          </a:ln>
        </p:spPr>
      </p:sp>
      <p:sp>
        <p:nvSpPr>
          <p:cNvPr id="25" name="椭圆 24"/>
          <p:cNvSpPr/>
          <p:nvPr/>
        </p:nvSpPr>
        <p:spPr>
          <a:xfrm>
            <a:off x="8359546" y="3318396"/>
            <a:ext cx="101555" cy="10155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30" name="直接连接符 29"/>
          <p:cNvCxnSpPr/>
          <p:nvPr/>
        </p:nvCxnSpPr>
        <p:spPr>
          <a:xfrm>
            <a:off x="5573167" y="3438525"/>
            <a:ext cx="1045665" cy="0"/>
          </a:xfrm>
          <a:prstGeom prst="line">
            <a:avLst/>
          </a:prstGeom>
          <a:ln>
            <a:solidFill>
              <a:schemeClr val="accent2">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70" name="椭圆 69"/>
          <p:cNvSpPr/>
          <p:nvPr/>
        </p:nvSpPr>
        <p:spPr>
          <a:xfrm>
            <a:off x="7372377" y="1376006"/>
            <a:ext cx="101555" cy="10155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1" name="椭圆 70"/>
          <p:cNvSpPr/>
          <p:nvPr/>
        </p:nvSpPr>
        <p:spPr>
          <a:xfrm>
            <a:off x="4813601" y="1376006"/>
            <a:ext cx="101555" cy="10155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2" name="椭圆 71"/>
          <p:cNvSpPr/>
          <p:nvPr/>
        </p:nvSpPr>
        <p:spPr>
          <a:xfrm>
            <a:off x="7372377" y="5261547"/>
            <a:ext cx="101555" cy="10155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3" name="椭圆 72"/>
          <p:cNvSpPr/>
          <p:nvPr/>
        </p:nvSpPr>
        <p:spPr>
          <a:xfrm>
            <a:off x="4813601" y="5261547"/>
            <a:ext cx="101555" cy="10155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4" name="椭圆 73"/>
          <p:cNvSpPr/>
          <p:nvPr/>
        </p:nvSpPr>
        <p:spPr>
          <a:xfrm>
            <a:off x="3834106" y="3318395"/>
            <a:ext cx="101555" cy="10155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2" name="组合 31"/>
          <p:cNvGrpSpPr/>
          <p:nvPr/>
        </p:nvGrpSpPr>
        <p:grpSpPr>
          <a:xfrm rot="19373611">
            <a:off x="605682" y="732457"/>
            <a:ext cx="811236" cy="407673"/>
            <a:chOff x="1735016" y="996462"/>
            <a:chExt cx="8328074" cy="4185138"/>
          </a:xfrm>
        </p:grpSpPr>
        <p:sp>
          <p:nvSpPr>
            <p:cNvPr id="33" name="等腰三角形 32"/>
            <p:cNvSpPr/>
            <p:nvPr/>
          </p:nvSpPr>
          <p:spPr>
            <a:xfrm rot="10800000">
              <a:off x="1735016" y="996462"/>
              <a:ext cx="8328074" cy="4185138"/>
            </a:xfrm>
            <a:prstGeom prst="triangle">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等腰三角形 34"/>
            <p:cNvSpPr/>
            <p:nvPr/>
          </p:nvSpPr>
          <p:spPr>
            <a:xfrm>
              <a:off x="1735016" y="996462"/>
              <a:ext cx="8328074" cy="4185138"/>
            </a:xfrm>
            <a:prstGeom prst="triangle">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7" name="文本框 36"/>
          <p:cNvSpPr txBox="1"/>
          <p:nvPr/>
        </p:nvSpPr>
        <p:spPr>
          <a:xfrm>
            <a:off x="1415930" y="632520"/>
            <a:ext cx="4698722" cy="584775"/>
          </a:xfrm>
          <a:prstGeom prst="rect">
            <a:avLst/>
          </a:prstGeom>
          <a:noFill/>
        </p:spPr>
        <p:txBody>
          <a:bodyPr wrap="none" rtlCol="0">
            <a:spAutoFit/>
          </a:bodyPr>
          <a:lstStyle/>
          <a:p>
            <a:pPr lvl="0">
              <a:defRPr/>
            </a:pPr>
            <a:r>
              <a:rPr lang="zh-CN" altLang="en-US" sz="3200" b="1" kern="0" dirty="0">
                <a:latin typeface="微软雅黑" panose="020B0503020204020204" pitchFamily="34" charset="-122"/>
                <a:ea typeface="微软雅黑" panose="020B0503020204020204" pitchFamily="34" charset="-122"/>
              </a:rPr>
              <a:t>（八）做好日常行为管理</a:t>
            </a:r>
          </a:p>
        </p:txBody>
      </p:sp>
    </p:spTree>
  </p:cSld>
  <p:clrMapOvr>
    <a:masterClrMapping/>
  </p:clrMapOvr>
  <mc:AlternateContent xmlns:mc="http://schemas.openxmlformats.org/markup-compatibility/2006" xmlns:p14="http://schemas.microsoft.com/office/powerpoint/2010/main">
    <mc:Choice Requires="p14">
      <p:transition spd="slow" p14:dur="1500" advTm="3237">
        <p:circle/>
      </p:transition>
    </mc:Choice>
    <mc:Fallback xmlns="">
      <p:transition spd="slow" advTm="3237">
        <p:circl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等腰三角形 28"/>
          <p:cNvSpPr/>
          <p:nvPr/>
        </p:nvSpPr>
        <p:spPr>
          <a:xfrm>
            <a:off x="1" y="2672862"/>
            <a:ext cx="8328074" cy="4185138"/>
          </a:xfrm>
          <a:prstGeom prst="triangle">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矩形: 圆角 36"/>
          <p:cNvSpPr/>
          <p:nvPr/>
        </p:nvSpPr>
        <p:spPr>
          <a:xfrm>
            <a:off x="393895" y="369276"/>
            <a:ext cx="11404210" cy="6073727"/>
          </a:xfrm>
          <a:prstGeom prst="roundRect">
            <a:avLst>
              <a:gd name="adj" fmla="val 269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任意多边形: 形状 1"/>
          <p:cNvSpPr/>
          <p:nvPr/>
        </p:nvSpPr>
        <p:spPr>
          <a:xfrm>
            <a:off x="-58057" y="3052354"/>
            <a:ext cx="12264571" cy="1567543"/>
          </a:xfrm>
          <a:custGeom>
            <a:avLst/>
            <a:gdLst>
              <a:gd name="connsiteX0" fmla="*/ 0 w 12264571"/>
              <a:gd name="connsiteY0" fmla="*/ 1161143 h 1567543"/>
              <a:gd name="connsiteX1" fmla="*/ 1509486 w 12264571"/>
              <a:gd name="connsiteY1" fmla="*/ 159657 h 1567543"/>
              <a:gd name="connsiteX2" fmla="*/ 3033486 w 12264571"/>
              <a:gd name="connsiteY2" fmla="*/ 1175657 h 1567543"/>
              <a:gd name="connsiteX3" fmla="*/ 4659086 w 12264571"/>
              <a:gd name="connsiteY3" fmla="*/ 203200 h 1567543"/>
              <a:gd name="connsiteX4" fmla="*/ 6066971 w 12264571"/>
              <a:gd name="connsiteY4" fmla="*/ 1132115 h 1567543"/>
              <a:gd name="connsiteX5" fmla="*/ 7402286 w 12264571"/>
              <a:gd name="connsiteY5" fmla="*/ 101600 h 1567543"/>
              <a:gd name="connsiteX6" fmla="*/ 8911771 w 12264571"/>
              <a:gd name="connsiteY6" fmla="*/ 1219200 h 1567543"/>
              <a:gd name="connsiteX7" fmla="*/ 10406743 w 12264571"/>
              <a:gd name="connsiteY7" fmla="*/ 0 h 1567543"/>
              <a:gd name="connsiteX8" fmla="*/ 12264571 w 12264571"/>
              <a:gd name="connsiteY8" fmla="*/ 1567543 h 1567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264571" h="1567543">
                <a:moveTo>
                  <a:pt x="0" y="1161143"/>
                </a:moveTo>
                <a:lnTo>
                  <a:pt x="1509486" y="159657"/>
                </a:lnTo>
                <a:lnTo>
                  <a:pt x="3033486" y="1175657"/>
                </a:lnTo>
                <a:lnTo>
                  <a:pt x="4659086" y="203200"/>
                </a:lnTo>
                <a:lnTo>
                  <a:pt x="6066971" y="1132115"/>
                </a:lnTo>
                <a:lnTo>
                  <a:pt x="7402286" y="101600"/>
                </a:lnTo>
                <a:lnTo>
                  <a:pt x="8911771" y="1219200"/>
                </a:lnTo>
                <a:lnTo>
                  <a:pt x="10406743" y="0"/>
                </a:lnTo>
                <a:lnTo>
                  <a:pt x="12264571" y="1567543"/>
                </a:lnTo>
              </a:path>
            </a:pathLst>
          </a:custGeom>
          <a:noFill/>
          <a:ln w="28575">
            <a:solidFill>
              <a:schemeClr val="accent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1"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5056" t="18018" r="54965" b="68422"/>
          <a:stretch>
            <a:fillRect/>
          </a:stretch>
        </p:blipFill>
        <p:spPr bwMode="auto">
          <a:xfrm>
            <a:off x="1022882" y="2709800"/>
            <a:ext cx="880168" cy="900000"/>
          </a:xfrm>
          <a:prstGeom prst="ellipse">
            <a:avLst/>
          </a:prstGeom>
          <a:noFill/>
          <a:extLst>
            <a:ext uri="{909E8E84-426E-40DD-AFC4-6F175D3DCCD1}">
              <a14:hiddenFill xmlns:a14="http://schemas.microsoft.com/office/drawing/2010/main">
                <a:solidFill>
                  <a:srgbClr val="FFFFFF"/>
                </a:solidFill>
              </a14:hiddenFill>
            </a:ext>
          </a:extLst>
        </p:spPr>
      </p:pic>
      <p:pic>
        <p:nvPicPr>
          <p:cNvPr id="48"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54806" t="29403" r="5215" b="57037"/>
          <a:stretch>
            <a:fillRect/>
          </a:stretch>
        </p:blipFill>
        <p:spPr bwMode="auto">
          <a:xfrm>
            <a:off x="2550312" y="3501252"/>
            <a:ext cx="880168" cy="900000"/>
          </a:xfrm>
          <a:prstGeom prst="ellipse">
            <a:avLst/>
          </a:prstGeom>
          <a:noFill/>
          <a:extLst>
            <a:ext uri="{909E8E84-426E-40DD-AFC4-6F175D3DCCD1}">
              <a14:hiddenFill xmlns:a14="http://schemas.microsoft.com/office/drawing/2010/main">
                <a:solidFill>
                  <a:srgbClr val="FFFFFF"/>
                </a:solidFill>
              </a14:hiddenFill>
            </a:ext>
          </a:extLst>
        </p:spPr>
      </p:pic>
      <p:pic>
        <p:nvPicPr>
          <p:cNvPr id="49"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5659" t="40880" r="54362" b="45560"/>
          <a:stretch>
            <a:fillRect/>
          </a:stretch>
        </p:blipFill>
        <p:spPr bwMode="auto">
          <a:xfrm>
            <a:off x="4212473" y="2703833"/>
            <a:ext cx="880168" cy="900000"/>
          </a:xfrm>
          <a:prstGeom prst="ellipse">
            <a:avLst/>
          </a:prstGeom>
          <a:noFill/>
          <a:extLst>
            <a:ext uri="{909E8E84-426E-40DD-AFC4-6F175D3DCCD1}">
              <a14:hiddenFill xmlns:a14="http://schemas.microsoft.com/office/drawing/2010/main">
                <a:solidFill>
                  <a:srgbClr val="FFFFFF"/>
                </a:solidFill>
              </a14:hiddenFill>
            </a:ext>
          </a:extLst>
        </p:spPr>
      </p:pic>
      <p:pic>
        <p:nvPicPr>
          <p:cNvPr id="50"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54948" t="52317" r="5073" b="34123"/>
          <a:stretch>
            <a:fillRect/>
          </a:stretch>
        </p:blipFill>
        <p:spPr bwMode="auto">
          <a:xfrm>
            <a:off x="5494476" y="3501716"/>
            <a:ext cx="880168" cy="900000"/>
          </a:xfrm>
          <a:prstGeom prst="ellipse">
            <a:avLst/>
          </a:prstGeom>
          <a:noFill/>
          <a:extLst>
            <a:ext uri="{909E8E84-426E-40DD-AFC4-6F175D3DCCD1}">
              <a14:hiddenFill xmlns:a14="http://schemas.microsoft.com/office/drawing/2010/main">
                <a:solidFill>
                  <a:srgbClr val="FFFFFF"/>
                </a:solidFill>
              </a14:hiddenFill>
            </a:ext>
          </a:extLst>
        </p:spPr>
      </p:pic>
      <p:pic>
        <p:nvPicPr>
          <p:cNvPr id="51"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5289" t="63552" r="54732" b="22888"/>
          <a:stretch>
            <a:fillRect/>
          </a:stretch>
        </p:blipFill>
        <p:spPr bwMode="auto">
          <a:xfrm>
            <a:off x="8487026" y="3501252"/>
            <a:ext cx="880168" cy="900000"/>
          </a:xfrm>
          <a:prstGeom prst="ellipse">
            <a:avLst/>
          </a:prstGeom>
          <a:noFill/>
          <a:extLst>
            <a:ext uri="{909E8E84-426E-40DD-AFC4-6F175D3DCCD1}">
              <a14:hiddenFill xmlns:a14="http://schemas.microsoft.com/office/drawing/2010/main">
                <a:solidFill>
                  <a:srgbClr val="FFFFFF"/>
                </a:solidFill>
              </a14:hiddenFill>
            </a:ext>
          </a:extLst>
        </p:spPr>
      </p:pic>
      <p:pic>
        <p:nvPicPr>
          <p:cNvPr id="52"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54812" t="74994" r="5209" b="11446"/>
          <a:stretch>
            <a:fillRect/>
          </a:stretch>
        </p:blipFill>
        <p:spPr bwMode="auto">
          <a:xfrm>
            <a:off x="7056763" y="2703833"/>
            <a:ext cx="880168" cy="900000"/>
          </a:xfrm>
          <a:prstGeom prst="ellipse">
            <a:avLst/>
          </a:prstGeom>
          <a:noFill/>
          <a:extLst>
            <a:ext uri="{909E8E84-426E-40DD-AFC4-6F175D3DCCD1}">
              <a14:hiddenFill xmlns:a14="http://schemas.microsoft.com/office/drawing/2010/main">
                <a:solidFill>
                  <a:srgbClr val="FFFFFF"/>
                </a:solidFill>
              </a14:hiddenFill>
            </a:ext>
          </a:extLst>
        </p:spPr>
      </p:pic>
      <p:pic>
        <p:nvPicPr>
          <p:cNvPr id="53"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5892" t="86483" r="54129" b="-43"/>
          <a:stretch>
            <a:fillRect/>
          </a:stretch>
        </p:blipFill>
        <p:spPr bwMode="auto">
          <a:xfrm>
            <a:off x="9917289" y="2703833"/>
            <a:ext cx="880168" cy="900000"/>
          </a:xfrm>
          <a:prstGeom prst="ellipse">
            <a:avLst/>
          </a:prstGeom>
          <a:noFill/>
          <a:extLst>
            <a:ext uri="{909E8E84-426E-40DD-AFC4-6F175D3DCCD1}">
              <a14:hiddenFill xmlns:a14="http://schemas.microsoft.com/office/drawing/2010/main">
                <a:solidFill>
                  <a:srgbClr val="FFFFFF"/>
                </a:solidFill>
              </a14:hiddenFill>
            </a:ext>
          </a:extLst>
        </p:spPr>
      </p:pic>
      <p:sp>
        <p:nvSpPr>
          <p:cNvPr id="55" name="矩形 54"/>
          <p:cNvSpPr/>
          <p:nvPr/>
        </p:nvSpPr>
        <p:spPr>
          <a:xfrm>
            <a:off x="1411593" y="1677739"/>
            <a:ext cx="2501145" cy="1145955"/>
          </a:xfrm>
          <a:prstGeom prst="rect">
            <a:avLst/>
          </a:prstGeom>
        </p:spPr>
        <p:txBody>
          <a:bodyPr wrap="square">
            <a:spAutoFit/>
          </a:bodyPr>
          <a:lstStyle/>
          <a:p>
            <a:pPr>
              <a:lnSpc>
                <a:spcPct val="150000"/>
              </a:lnSpc>
            </a:pPr>
            <a:r>
              <a:rPr lang="zh-CN" altLang="en-US" sz="2800" b="1" dirty="0">
                <a:solidFill>
                  <a:schemeClr val="accent1"/>
                </a:solidFill>
                <a:latin typeface="思源宋体 Heavy" panose="02020900000000000000" pitchFamily="18" charset="-122"/>
                <a:ea typeface="思源宋体 Heavy" panose="02020900000000000000" pitchFamily="18" charset="-122"/>
              </a:rPr>
              <a:t>内</a:t>
            </a:r>
            <a:endParaRPr lang="en-US" altLang="zh-CN" sz="2800" b="1" dirty="0">
              <a:solidFill>
                <a:schemeClr val="accent1"/>
              </a:solidFill>
              <a:latin typeface="思源宋体 Heavy" panose="02020900000000000000" pitchFamily="18" charset="-122"/>
              <a:ea typeface="思源宋体 Heavy" panose="02020900000000000000" pitchFamily="18" charset="-122"/>
            </a:endParaRPr>
          </a:p>
          <a:p>
            <a:pPr>
              <a:lnSpc>
                <a:spcPct val="150000"/>
              </a:lnSpc>
            </a:pPr>
            <a:r>
              <a:rPr lang="zh-CN" altLang="en-US" sz="2000" dirty="0">
                <a:latin typeface="思源宋体 Heavy" panose="02020900000000000000" pitchFamily="18" charset="-122"/>
                <a:ea typeface="思源宋体 Heavy" panose="02020900000000000000" pitchFamily="18" charset="-122"/>
              </a:rPr>
              <a:t>掌心对掌心相互揉搓</a:t>
            </a:r>
          </a:p>
        </p:txBody>
      </p:sp>
      <p:sp>
        <p:nvSpPr>
          <p:cNvPr id="56" name="矩形 55"/>
          <p:cNvSpPr/>
          <p:nvPr/>
        </p:nvSpPr>
        <p:spPr>
          <a:xfrm>
            <a:off x="1567255" y="5035332"/>
            <a:ext cx="2846282" cy="1145955"/>
          </a:xfrm>
          <a:prstGeom prst="rect">
            <a:avLst/>
          </a:prstGeom>
        </p:spPr>
        <p:txBody>
          <a:bodyPr wrap="square">
            <a:spAutoFit/>
          </a:bodyPr>
          <a:lstStyle/>
          <a:p>
            <a:pPr algn="ctr">
              <a:lnSpc>
                <a:spcPct val="150000"/>
              </a:lnSpc>
            </a:pPr>
            <a:r>
              <a:rPr lang="zh-CN" altLang="en-US" sz="2800" b="1" dirty="0">
                <a:solidFill>
                  <a:schemeClr val="accent1"/>
                </a:solidFill>
                <a:ea typeface="思源宋体 Heavy" panose="02020900000000000000" pitchFamily="18" charset="-122"/>
              </a:rPr>
              <a:t>外</a:t>
            </a:r>
            <a:endParaRPr lang="en-US" altLang="zh-CN" sz="2800" b="1" dirty="0">
              <a:solidFill>
                <a:schemeClr val="accent1"/>
              </a:solidFill>
              <a:ea typeface="思源宋体 Heavy" panose="02020900000000000000" pitchFamily="18" charset="-122"/>
            </a:endParaRPr>
          </a:p>
          <a:p>
            <a:pPr algn="ctr">
              <a:lnSpc>
                <a:spcPct val="150000"/>
              </a:lnSpc>
            </a:pPr>
            <a:r>
              <a:rPr lang="zh-CN" altLang="en-US" sz="2000" dirty="0">
                <a:latin typeface="思源宋体 Heavy" panose="02020900000000000000" pitchFamily="18" charset="-122"/>
                <a:ea typeface="思源宋体 Heavy" panose="02020900000000000000" pitchFamily="18" charset="-122"/>
              </a:rPr>
              <a:t>掌心对手背交叉揉搓</a:t>
            </a:r>
          </a:p>
        </p:txBody>
      </p:sp>
      <p:sp>
        <p:nvSpPr>
          <p:cNvPr id="57" name="矩形 56"/>
          <p:cNvSpPr/>
          <p:nvPr/>
        </p:nvSpPr>
        <p:spPr>
          <a:xfrm>
            <a:off x="4648673" y="1673814"/>
            <a:ext cx="2846282" cy="1145955"/>
          </a:xfrm>
          <a:prstGeom prst="rect">
            <a:avLst/>
          </a:prstGeom>
        </p:spPr>
        <p:txBody>
          <a:bodyPr wrap="square">
            <a:spAutoFit/>
          </a:bodyPr>
          <a:lstStyle/>
          <a:p>
            <a:pPr>
              <a:lnSpc>
                <a:spcPct val="150000"/>
              </a:lnSpc>
            </a:pPr>
            <a:r>
              <a:rPr lang="zh-CN" altLang="en-US" sz="2800" b="1" dirty="0">
                <a:solidFill>
                  <a:schemeClr val="accent1"/>
                </a:solidFill>
                <a:ea typeface="思源宋体 Heavy" panose="02020900000000000000" pitchFamily="18" charset="-122"/>
              </a:rPr>
              <a:t>夹</a:t>
            </a:r>
            <a:endParaRPr lang="en-US" altLang="zh-CN" sz="2800" b="1" dirty="0">
              <a:solidFill>
                <a:schemeClr val="accent1"/>
              </a:solidFill>
              <a:ea typeface="思源宋体 Heavy" panose="02020900000000000000" pitchFamily="18" charset="-122"/>
            </a:endParaRPr>
          </a:p>
          <a:p>
            <a:pPr>
              <a:lnSpc>
                <a:spcPct val="150000"/>
              </a:lnSpc>
            </a:pPr>
            <a:r>
              <a:rPr lang="zh-CN" altLang="en-US" sz="2000" dirty="0">
                <a:latin typeface="思源宋体 Heavy" panose="02020900000000000000" pitchFamily="18" charset="-122"/>
                <a:ea typeface="思源宋体 Heavy" panose="02020900000000000000" pitchFamily="18" charset="-122"/>
              </a:rPr>
              <a:t>掌心对掌心交叉揉搓</a:t>
            </a:r>
          </a:p>
        </p:txBody>
      </p:sp>
      <p:sp>
        <p:nvSpPr>
          <p:cNvPr id="58" name="矩形 57"/>
          <p:cNvSpPr/>
          <p:nvPr/>
        </p:nvSpPr>
        <p:spPr>
          <a:xfrm>
            <a:off x="4511419" y="5037370"/>
            <a:ext cx="2846282" cy="1145955"/>
          </a:xfrm>
          <a:prstGeom prst="rect">
            <a:avLst/>
          </a:prstGeom>
        </p:spPr>
        <p:txBody>
          <a:bodyPr wrap="square">
            <a:spAutoFit/>
          </a:bodyPr>
          <a:lstStyle/>
          <a:p>
            <a:pPr algn="ctr">
              <a:lnSpc>
                <a:spcPct val="150000"/>
              </a:lnSpc>
            </a:pPr>
            <a:r>
              <a:rPr lang="zh-CN" altLang="en-US" sz="2800" b="1" dirty="0">
                <a:solidFill>
                  <a:schemeClr val="accent1"/>
                </a:solidFill>
                <a:ea typeface="思源宋体 Heavy" panose="02020900000000000000" pitchFamily="18" charset="-122"/>
              </a:rPr>
              <a:t>弓</a:t>
            </a:r>
            <a:endParaRPr lang="en-US" altLang="zh-CN" sz="2800" b="1" dirty="0">
              <a:solidFill>
                <a:schemeClr val="accent1"/>
              </a:solidFill>
              <a:ea typeface="思源宋体 Heavy" panose="02020900000000000000" pitchFamily="18" charset="-122"/>
            </a:endParaRPr>
          </a:p>
          <a:p>
            <a:pPr algn="ctr">
              <a:lnSpc>
                <a:spcPct val="150000"/>
              </a:lnSpc>
            </a:pPr>
            <a:r>
              <a:rPr lang="zh-CN" altLang="en-US" sz="2000" dirty="0">
                <a:latin typeface="思源宋体 Heavy" panose="02020900000000000000" pitchFamily="18" charset="-122"/>
                <a:ea typeface="思源宋体 Heavy" panose="02020900000000000000" pitchFamily="18" charset="-122"/>
              </a:rPr>
              <a:t>十指弯曲紧扣转动揉搓</a:t>
            </a:r>
          </a:p>
        </p:txBody>
      </p:sp>
      <p:sp>
        <p:nvSpPr>
          <p:cNvPr id="59" name="矩形 58"/>
          <p:cNvSpPr/>
          <p:nvPr/>
        </p:nvSpPr>
        <p:spPr>
          <a:xfrm>
            <a:off x="7494954" y="5033030"/>
            <a:ext cx="2846282" cy="1145955"/>
          </a:xfrm>
          <a:prstGeom prst="rect">
            <a:avLst/>
          </a:prstGeom>
        </p:spPr>
        <p:txBody>
          <a:bodyPr wrap="square">
            <a:spAutoFit/>
          </a:bodyPr>
          <a:lstStyle/>
          <a:p>
            <a:pPr algn="ctr">
              <a:lnSpc>
                <a:spcPct val="150000"/>
              </a:lnSpc>
            </a:pPr>
            <a:r>
              <a:rPr lang="zh-CN" altLang="en-US" sz="2800" b="1" dirty="0">
                <a:solidFill>
                  <a:schemeClr val="accent1"/>
                </a:solidFill>
                <a:ea typeface="思源宋体 Heavy" panose="02020900000000000000" pitchFamily="18" charset="-122"/>
              </a:rPr>
              <a:t>大</a:t>
            </a:r>
            <a:endParaRPr lang="en-US" altLang="zh-CN" sz="2800" b="1" dirty="0">
              <a:solidFill>
                <a:schemeClr val="accent1"/>
              </a:solidFill>
              <a:ea typeface="思源宋体 Heavy" panose="02020900000000000000" pitchFamily="18" charset="-122"/>
            </a:endParaRPr>
          </a:p>
          <a:p>
            <a:pPr algn="ctr">
              <a:lnSpc>
                <a:spcPct val="150000"/>
              </a:lnSpc>
            </a:pPr>
            <a:r>
              <a:rPr lang="zh-CN" altLang="en-US" sz="2000" dirty="0">
                <a:latin typeface="思源宋体 Heavy" panose="02020900000000000000" pitchFamily="18" charset="-122"/>
                <a:ea typeface="思源宋体 Heavy" panose="02020900000000000000" pitchFamily="18" charset="-122"/>
              </a:rPr>
              <a:t>拇指握在掌心转动揉搓</a:t>
            </a:r>
          </a:p>
        </p:txBody>
      </p:sp>
      <p:sp>
        <p:nvSpPr>
          <p:cNvPr id="69" name="矩形 68"/>
          <p:cNvSpPr/>
          <p:nvPr/>
        </p:nvSpPr>
        <p:spPr>
          <a:xfrm>
            <a:off x="7471582" y="1675437"/>
            <a:ext cx="2846282" cy="1145955"/>
          </a:xfrm>
          <a:prstGeom prst="rect">
            <a:avLst/>
          </a:prstGeom>
        </p:spPr>
        <p:txBody>
          <a:bodyPr wrap="square">
            <a:spAutoFit/>
          </a:bodyPr>
          <a:lstStyle/>
          <a:p>
            <a:pPr>
              <a:lnSpc>
                <a:spcPct val="150000"/>
              </a:lnSpc>
            </a:pPr>
            <a:r>
              <a:rPr lang="zh-CN" altLang="en-US" sz="2800" b="1" dirty="0">
                <a:solidFill>
                  <a:schemeClr val="accent1"/>
                </a:solidFill>
                <a:ea typeface="思源宋体 Heavy" panose="02020900000000000000" pitchFamily="18" charset="-122"/>
              </a:rPr>
              <a:t>立</a:t>
            </a:r>
            <a:endParaRPr lang="en-US" altLang="zh-CN" sz="2800" b="1" dirty="0">
              <a:solidFill>
                <a:schemeClr val="accent1"/>
              </a:solidFill>
              <a:ea typeface="思源宋体 Heavy" panose="02020900000000000000" pitchFamily="18" charset="-122"/>
            </a:endParaRPr>
          </a:p>
          <a:p>
            <a:pPr>
              <a:lnSpc>
                <a:spcPct val="150000"/>
              </a:lnSpc>
            </a:pPr>
            <a:r>
              <a:rPr lang="zh-CN" altLang="en-US" sz="2000" dirty="0">
                <a:latin typeface="思源宋体 Heavy" panose="02020900000000000000" pitchFamily="18" charset="-122"/>
                <a:ea typeface="思源宋体 Heavy" panose="02020900000000000000" pitchFamily="18" charset="-122"/>
              </a:rPr>
              <a:t>指尖在掌心揉搓</a:t>
            </a:r>
          </a:p>
        </p:txBody>
      </p:sp>
      <p:sp>
        <p:nvSpPr>
          <p:cNvPr id="75" name="矩形 74"/>
          <p:cNvSpPr/>
          <p:nvPr/>
        </p:nvSpPr>
        <p:spPr>
          <a:xfrm>
            <a:off x="10341236" y="1673814"/>
            <a:ext cx="1416019" cy="1145955"/>
          </a:xfrm>
          <a:prstGeom prst="rect">
            <a:avLst/>
          </a:prstGeom>
        </p:spPr>
        <p:txBody>
          <a:bodyPr wrap="square">
            <a:spAutoFit/>
          </a:bodyPr>
          <a:lstStyle/>
          <a:p>
            <a:pPr>
              <a:lnSpc>
                <a:spcPct val="150000"/>
              </a:lnSpc>
            </a:pPr>
            <a:r>
              <a:rPr lang="zh-CN" altLang="en-US" sz="2800" b="1" dirty="0">
                <a:solidFill>
                  <a:schemeClr val="accent1"/>
                </a:solidFill>
                <a:ea typeface="思源宋体 Heavy" panose="02020900000000000000" pitchFamily="18" charset="-122"/>
              </a:rPr>
              <a:t>腕</a:t>
            </a:r>
            <a:endParaRPr lang="en-US" altLang="zh-CN" sz="2800" b="1" dirty="0">
              <a:solidFill>
                <a:schemeClr val="accent1"/>
              </a:solidFill>
              <a:ea typeface="思源宋体 Heavy" panose="02020900000000000000" pitchFamily="18" charset="-122"/>
            </a:endParaRPr>
          </a:p>
          <a:p>
            <a:pPr>
              <a:lnSpc>
                <a:spcPct val="150000"/>
              </a:lnSpc>
            </a:pPr>
            <a:r>
              <a:rPr lang="zh-CN" altLang="en-US" sz="2000" dirty="0">
                <a:latin typeface="思源宋体 Heavy" panose="02020900000000000000" pitchFamily="18" charset="-122"/>
                <a:ea typeface="思源宋体 Heavy" panose="02020900000000000000" pitchFamily="18" charset="-122"/>
              </a:rPr>
              <a:t>清洗手腕</a:t>
            </a:r>
          </a:p>
        </p:txBody>
      </p:sp>
      <p:grpSp>
        <p:nvGrpSpPr>
          <p:cNvPr id="4" name="组合 3"/>
          <p:cNvGrpSpPr/>
          <p:nvPr/>
        </p:nvGrpSpPr>
        <p:grpSpPr>
          <a:xfrm>
            <a:off x="5005077" y="1190134"/>
            <a:ext cx="2705372" cy="431794"/>
            <a:chOff x="4624077" y="915814"/>
            <a:chExt cx="2705372" cy="431794"/>
          </a:xfrm>
          <a:solidFill>
            <a:srgbClr val="0677C7"/>
          </a:solidFill>
        </p:grpSpPr>
        <p:sp>
          <p:nvSpPr>
            <p:cNvPr id="3" name="箭头: V 形 2"/>
            <p:cNvSpPr/>
            <p:nvPr/>
          </p:nvSpPr>
          <p:spPr>
            <a:xfrm>
              <a:off x="7150643" y="915814"/>
              <a:ext cx="178806" cy="431236"/>
            </a:xfrm>
            <a:prstGeom prst="chevron">
              <a:avLst>
                <a:gd name="adj" fmla="val 6680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tx1"/>
                </a:solidFill>
              </a:endParaRPr>
            </a:p>
          </p:txBody>
        </p:sp>
        <p:sp>
          <p:nvSpPr>
            <p:cNvPr id="23" name="箭头: V 形 22"/>
            <p:cNvSpPr/>
            <p:nvPr/>
          </p:nvSpPr>
          <p:spPr>
            <a:xfrm flipH="1">
              <a:off x="4624077" y="916371"/>
              <a:ext cx="178806" cy="431237"/>
            </a:xfrm>
            <a:prstGeom prst="chevron">
              <a:avLst>
                <a:gd name="adj" fmla="val 6680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tx1"/>
                </a:solidFill>
              </a:endParaRPr>
            </a:p>
          </p:txBody>
        </p:sp>
        <p:sp>
          <p:nvSpPr>
            <p:cNvPr id="5" name="六边形 4"/>
            <p:cNvSpPr/>
            <p:nvPr/>
          </p:nvSpPr>
          <p:spPr>
            <a:xfrm>
              <a:off x="4775088" y="915814"/>
              <a:ext cx="2417093" cy="431236"/>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zh-CN" altLang="en-US" sz="2800" dirty="0">
                  <a:solidFill>
                    <a:schemeClr val="bg1"/>
                  </a:solidFill>
                  <a:latin typeface="思源宋体 Heavy" panose="02020900000000000000" pitchFamily="18" charset="-122"/>
                  <a:ea typeface="思源宋体 Heavy" panose="02020900000000000000" pitchFamily="18" charset="-122"/>
                </a:rPr>
                <a:t>洗手七字诀</a:t>
              </a:r>
            </a:p>
          </p:txBody>
        </p:sp>
      </p:grpSp>
      <p:cxnSp>
        <p:nvCxnSpPr>
          <p:cNvPr id="7" name="直接连接符 6"/>
          <p:cNvCxnSpPr>
            <a:stCxn id="31" idx="0"/>
          </p:cNvCxnSpPr>
          <p:nvPr/>
        </p:nvCxnSpPr>
        <p:spPr>
          <a:xfrm flipV="1">
            <a:off x="1462966" y="1742351"/>
            <a:ext cx="0" cy="967449"/>
          </a:xfrm>
          <a:prstGeom prst="line">
            <a:avLst/>
          </a:prstGeom>
          <a:ln w="19050">
            <a:solidFill>
              <a:schemeClr val="accent2"/>
            </a:solidFill>
            <a:prstDash val="sysDot"/>
            <a:tailEnd type="oval"/>
          </a:ln>
        </p:spPr>
        <p:style>
          <a:lnRef idx="1">
            <a:schemeClr val="accent1"/>
          </a:lnRef>
          <a:fillRef idx="0">
            <a:schemeClr val="accent1"/>
          </a:fillRef>
          <a:effectRef idx="0">
            <a:schemeClr val="accent1"/>
          </a:effectRef>
          <a:fontRef idx="minor">
            <a:schemeClr val="tx1"/>
          </a:fontRef>
        </p:style>
      </p:cxnSp>
      <p:cxnSp>
        <p:nvCxnSpPr>
          <p:cNvPr id="30" name="直接连接符 29"/>
          <p:cNvCxnSpPr/>
          <p:nvPr/>
        </p:nvCxnSpPr>
        <p:spPr>
          <a:xfrm flipV="1">
            <a:off x="4648673" y="1742351"/>
            <a:ext cx="0" cy="967449"/>
          </a:xfrm>
          <a:prstGeom prst="line">
            <a:avLst/>
          </a:prstGeom>
          <a:ln w="19050">
            <a:solidFill>
              <a:schemeClr val="accent2"/>
            </a:solidFill>
            <a:prstDash val="sysDot"/>
            <a:tailEnd type="oval"/>
          </a:ln>
        </p:spPr>
        <p:style>
          <a:lnRef idx="1">
            <a:schemeClr val="accent1"/>
          </a:lnRef>
          <a:fillRef idx="0">
            <a:schemeClr val="accent1"/>
          </a:fillRef>
          <a:effectRef idx="0">
            <a:schemeClr val="accent1"/>
          </a:effectRef>
          <a:fontRef idx="minor">
            <a:schemeClr val="tx1"/>
          </a:fontRef>
        </p:style>
      </p:cxnSp>
      <p:cxnSp>
        <p:nvCxnSpPr>
          <p:cNvPr id="32" name="直接连接符 31"/>
          <p:cNvCxnSpPr>
            <a:stCxn id="48" idx="4"/>
          </p:cNvCxnSpPr>
          <p:nvPr/>
        </p:nvCxnSpPr>
        <p:spPr>
          <a:xfrm>
            <a:off x="2990396" y="4401252"/>
            <a:ext cx="0" cy="604122"/>
          </a:xfrm>
          <a:prstGeom prst="line">
            <a:avLst/>
          </a:prstGeom>
          <a:ln w="19050">
            <a:solidFill>
              <a:schemeClr val="accent2"/>
            </a:solidFill>
            <a:prstDash val="sysDot"/>
            <a:tailEnd type="oval"/>
          </a:ln>
        </p:spPr>
        <p:style>
          <a:lnRef idx="1">
            <a:schemeClr val="accent1"/>
          </a:lnRef>
          <a:fillRef idx="0">
            <a:schemeClr val="accent1"/>
          </a:fillRef>
          <a:effectRef idx="0">
            <a:schemeClr val="accent1"/>
          </a:effectRef>
          <a:fontRef idx="minor">
            <a:schemeClr val="tx1"/>
          </a:fontRef>
        </p:style>
      </p:cxnSp>
      <p:cxnSp>
        <p:nvCxnSpPr>
          <p:cNvPr id="33" name="直接连接符 32"/>
          <p:cNvCxnSpPr/>
          <p:nvPr/>
        </p:nvCxnSpPr>
        <p:spPr>
          <a:xfrm flipV="1">
            <a:off x="7494955" y="1736384"/>
            <a:ext cx="0" cy="967449"/>
          </a:xfrm>
          <a:prstGeom prst="line">
            <a:avLst/>
          </a:prstGeom>
          <a:ln w="19050">
            <a:solidFill>
              <a:schemeClr val="accent2"/>
            </a:solidFill>
            <a:prstDash val="sysDot"/>
            <a:tailEnd type="oval"/>
          </a:ln>
        </p:spPr>
        <p:style>
          <a:lnRef idx="1">
            <a:schemeClr val="accent1"/>
          </a:lnRef>
          <a:fillRef idx="0">
            <a:schemeClr val="accent1"/>
          </a:fillRef>
          <a:effectRef idx="0">
            <a:schemeClr val="accent1"/>
          </a:effectRef>
          <a:fontRef idx="minor">
            <a:schemeClr val="tx1"/>
          </a:fontRef>
        </p:style>
      </p:cxnSp>
      <p:cxnSp>
        <p:nvCxnSpPr>
          <p:cNvPr id="34" name="直接连接符 33"/>
          <p:cNvCxnSpPr/>
          <p:nvPr/>
        </p:nvCxnSpPr>
        <p:spPr>
          <a:xfrm flipV="1">
            <a:off x="10357373" y="1736384"/>
            <a:ext cx="0" cy="967449"/>
          </a:xfrm>
          <a:prstGeom prst="line">
            <a:avLst/>
          </a:prstGeom>
          <a:ln w="19050">
            <a:solidFill>
              <a:schemeClr val="accent2"/>
            </a:solidFill>
            <a:prstDash val="sysDot"/>
            <a:tailEnd type="oval"/>
          </a:ln>
        </p:spPr>
        <p:style>
          <a:lnRef idx="1">
            <a:schemeClr val="accent1"/>
          </a:lnRef>
          <a:fillRef idx="0">
            <a:schemeClr val="accent1"/>
          </a:fillRef>
          <a:effectRef idx="0">
            <a:schemeClr val="accent1"/>
          </a:effectRef>
          <a:fontRef idx="minor">
            <a:schemeClr val="tx1"/>
          </a:fontRef>
        </p:style>
      </p:cxnSp>
      <p:cxnSp>
        <p:nvCxnSpPr>
          <p:cNvPr id="35" name="直接连接符 34"/>
          <p:cNvCxnSpPr/>
          <p:nvPr/>
        </p:nvCxnSpPr>
        <p:spPr>
          <a:xfrm>
            <a:off x="5934560" y="4401716"/>
            <a:ext cx="0" cy="604122"/>
          </a:xfrm>
          <a:prstGeom prst="line">
            <a:avLst/>
          </a:prstGeom>
          <a:ln w="19050">
            <a:solidFill>
              <a:schemeClr val="accent2"/>
            </a:solidFill>
            <a:prstDash val="sysDot"/>
            <a:tailEnd type="oval"/>
          </a:ln>
        </p:spPr>
        <p:style>
          <a:lnRef idx="1">
            <a:schemeClr val="accent1"/>
          </a:lnRef>
          <a:fillRef idx="0">
            <a:schemeClr val="accent1"/>
          </a:fillRef>
          <a:effectRef idx="0">
            <a:schemeClr val="accent1"/>
          </a:effectRef>
          <a:fontRef idx="minor">
            <a:schemeClr val="tx1"/>
          </a:fontRef>
        </p:style>
      </p:cxnSp>
      <p:cxnSp>
        <p:nvCxnSpPr>
          <p:cNvPr id="36" name="直接连接符 35"/>
          <p:cNvCxnSpPr/>
          <p:nvPr/>
        </p:nvCxnSpPr>
        <p:spPr>
          <a:xfrm>
            <a:off x="8938427" y="4401252"/>
            <a:ext cx="0" cy="604122"/>
          </a:xfrm>
          <a:prstGeom prst="line">
            <a:avLst/>
          </a:prstGeom>
          <a:ln w="19050">
            <a:solidFill>
              <a:schemeClr val="accent2"/>
            </a:solidFill>
            <a:prstDash val="sysDot"/>
            <a:tailEnd type="oval"/>
          </a:ln>
        </p:spPr>
        <p:style>
          <a:lnRef idx="1">
            <a:schemeClr val="accent1"/>
          </a:lnRef>
          <a:fillRef idx="0">
            <a:schemeClr val="accent1"/>
          </a:fillRef>
          <a:effectRef idx="0">
            <a:schemeClr val="accent1"/>
          </a:effectRef>
          <a:fontRef idx="minor">
            <a:schemeClr val="tx1"/>
          </a:fontRef>
        </p:style>
      </p:cxnSp>
      <p:grpSp>
        <p:nvGrpSpPr>
          <p:cNvPr id="38" name="组合 37"/>
          <p:cNvGrpSpPr/>
          <p:nvPr/>
        </p:nvGrpSpPr>
        <p:grpSpPr>
          <a:xfrm rot="19373611">
            <a:off x="605682" y="732457"/>
            <a:ext cx="811236" cy="407673"/>
            <a:chOff x="1735016" y="996462"/>
            <a:chExt cx="8328074" cy="4185138"/>
          </a:xfrm>
        </p:grpSpPr>
        <p:sp>
          <p:nvSpPr>
            <p:cNvPr id="39" name="等腰三角形 38"/>
            <p:cNvSpPr/>
            <p:nvPr/>
          </p:nvSpPr>
          <p:spPr>
            <a:xfrm rot="10800000">
              <a:off x="1735016" y="996462"/>
              <a:ext cx="8328074" cy="4185138"/>
            </a:xfrm>
            <a:prstGeom prst="triangle">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等腰三角形 39"/>
            <p:cNvSpPr/>
            <p:nvPr/>
          </p:nvSpPr>
          <p:spPr>
            <a:xfrm>
              <a:off x="1735016" y="996462"/>
              <a:ext cx="8328074" cy="4185138"/>
            </a:xfrm>
            <a:prstGeom prst="triangle">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2" name="文本框 41"/>
          <p:cNvSpPr txBox="1"/>
          <p:nvPr/>
        </p:nvSpPr>
        <p:spPr>
          <a:xfrm>
            <a:off x="1415930" y="632520"/>
            <a:ext cx="4698722" cy="584775"/>
          </a:xfrm>
          <a:prstGeom prst="rect">
            <a:avLst/>
          </a:prstGeom>
          <a:noFill/>
        </p:spPr>
        <p:txBody>
          <a:bodyPr wrap="none" rtlCol="0">
            <a:spAutoFit/>
          </a:bodyPr>
          <a:lstStyle/>
          <a:p>
            <a:pPr lvl="0">
              <a:defRPr/>
            </a:pPr>
            <a:r>
              <a:rPr lang="zh-CN" altLang="en-US" sz="3200" b="1" kern="0" dirty="0">
                <a:latin typeface="微软雅黑" panose="020B0503020204020204" pitchFamily="34" charset="-122"/>
                <a:ea typeface="微软雅黑" panose="020B0503020204020204" pitchFamily="34" charset="-122"/>
              </a:rPr>
              <a:t>（八）做好日常行为管理</a:t>
            </a:r>
          </a:p>
        </p:txBody>
      </p:sp>
    </p:spTree>
  </p:cSld>
  <p:clrMapOvr>
    <a:masterClrMapping/>
  </p:clrMapOvr>
  <mc:AlternateContent xmlns:mc="http://schemas.openxmlformats.org/markup-compatibility/2006" xmlns:p14="http://schemas.microsoft.com/office/powerpoint/2010/main">
    <mc:Choice Requires="p14">
      <p:transition spd="slow" p14:dur="1500" advTm="2811">
        <p:circle/>
      </p:transition>
    </mc:Choice>
    <mc:Fallback xmlns="">
      <p:transition spd="slow" advTm="2811">
        <p:circl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等腰三角形 1"/>
          <p:cNvSpPr/>
          <p:nvPr/>
        </p:nvSpPr>
        <p:spPr>
          <a:xfrm rot="10800000">
            <a:off x="3863926" y="0"/>
            <a:ext cx="8328074" cy="4185138"/>
          </a:xfrm>
          <a:prstGeom prst="triangle">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等腰三角形 2"/>
          <p:cNvSpPr/>
          <p:nvPr/>
        </p:nvSpPr>
        <p:spPr>
          <a:xfrm>
            <a:off x="1" y="2672862"/>
            <a:ext cx="8328074" cy="4185138"/>
          </a:xfrm>
          <a:prstGeom prst="triangle">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圆角 3"/>
          <p:cNvSpPr/>
          <p:nvPr/>
        </p:nvSpPr>
        <p:spPr>
          <a:xfrm>
            <a:off x="393895" y="369276"/>
            <a:ext cx="11404210" cy="6073727"/>
          </a:xfrm>
          <a:prstGeom prst="roundRect">
            <a:avLst>
              <a:gd name="adj" fmla="val 269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p:cNvSpPr txBox="1"/>
          <p:nvPr/>
        </p:nvSpPr>
        <p:spPr>
          <a:xfrm>
            <a:off x="1814732" y="2118553"/>
            <a:ext cx="1497526" cy="2646878"/>
          </a:xfrm>
          <a:prstGeom prst="rect">
            <a:avLst/>
          </a:prstGeom>
          <a:noFill/>
        </p:spPr>
        <p:txBody>
          <a:bodyPr wrap="none" rtlCol="0">
            <a:spAutoFit/>
          </a:bodyPr>
          <a:lstStyle/>
          <a:p>
            <a:r>
              <a:rPr lang="en-US" altLang="zh-CN" sz="16600" b="1" dirty="0">
                <a:solidFill>
                  <a:schemeClr val="accent1">
                    <a:lumMod val="20000"/>
                    <a:lumOff val="80000"/>
                  </a:schemeClr>
                </a:solidFill>
                <a:latin typeface="微软雅黑" panose="020B0503020204020204" pitchFamily="34" charset="-122"/>
                <a:ea typeface="微软雅黑" panose="020B0503020204020204" pitchFamily="34" charset="-122"/>
              </a:rPr>
              <a:t>1</a:t>
            </a:r>
            <a:endParaRPr lang="zh-CN" altLang="en-US" sz="16600" b="1" dirty="0">
              <a:solidFill>
                <a:schemeClr val="accent1">
                  <a:lumMod val="20000"/>
                  <a:lumOff val="80000"/>
                </a:schemeClr>
              </a:solidFill>
              <a:latin typeface="微软雅黑" panose="020B0503020204020204" pitchFamily="34" charset="-122"/>
              <a:ea typeface="微软雅黑" panose="020B0503020204020204" pitchFamily="34" charset="-122"/>
            </a:endParaRPr>
          </a:p>
        </p:txBody>
      </p:sp>
      <p:sp>
        <p:nvSpPr>
          <p:cNvPr id="6" name="文本框 5"/>
          <p:cNvSpPr txBox="1"/>
          <p:nvPr/>
        </p:nvSpPr>
        <p:spPr>
          <a:xfrm>
            <a:off x="1758460" y="2062281"/>
            <a:ext cx="1497526" cy="2646878"/>
          </a:xfrm>
          <a:prstGeom prst="rect">
            <a:avLst/>
          </a:prstGeom>
          <a:noFill/>
        </p:spPr>
        <p:txBody>
          <a:bodyPr wrap="none" rtlCol="0">
            <a:spAutoFit/>
          </a:bodyPr>
          <a:lstStyle/>
          <a:p>
            <a:r>
              <a:rPr lang="en-US" altLang="zh-CN" sz="16600" b="1" dirty="0">
                <a:solidFill>
                  <a:schemeClr val="accent2"/>
                </a:solidFill>
                <a:latin typeface="微软雅黑" panose="020B0503020204020204" pitchFamily="34" charset="-122"/>
                <a:ea typeface="微软雅黑" panose="020B0503020204020204" pitchFamily="34" charset="-122"/>
              </a:rPr>
              <a:t>1</a:t>
            </a:r>
            <a:endParaRPr lang="zh-CN" altLang="en-US" sz="16600" b="1" dirty="0">
              <a:solidFill>
                <a:schemeClr val="accent2"/>
              </a:solidFill>
              <a:latin typeface="微软雅黑" panose="020B0503020204020204" pitchFamily="34" charset="-122"/>
              <a:ea typeface="微软雅黑" panose="020B0503020204020204" pitchFamily="34" charset="-122"/>
            </a:endParaRPr>
          </a:p>
        </p:txBody>
      </p:sp>
      <p:sp>
        <p:nvSpPr>
          <p:cNvPr id="19" name="等腰三角形 18"/>
          <p:cNvSpPr/>
          <p:nvPr/>
        </p:nvSpPr>
        <p:spPr>
          <a:xfrm rot="10800000">
            <a:off x="6902762" y="2092569"/>
            <a:ext cx="2471224" cy="1241873"/>
          </a:xfrm>
          <a:prstGeom prst="triangle">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等腰三角形 19"/>
          <p:cNvSpPr/>
          <p:nvPr/>
        </p:nvSpPr>
        <p:spPr>
          <a:xfrm>
            <a:off x="3762423" y="3424094"/>
            <a:ext cx="1792799" cy="900942"/>
          </a:xfrm>
          <a:prstGeom prst="triangle">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文本框 20"/>
          <p:cNvSpPr txBox="1"/>
          <p:nvPr/>
        </p:nvSpPr>
        <p:spPr>
          <a:xfrm>
            <a:off x="3877186" y="2823957"/>
            <a:ext cx="3877985" cy="830997"/>
          </a:xfrm>
          <a:prstGeom prst="rect">
            <a:avLst/>
          </a:prstGeom>
          <a:noFill/>
        </p:spPr>
        <p:txBody>
          <a:bodyPr wrap="none" rtlCol="0">
            <a:spAutoFit/>
          </a:bodyPr>
          <a:lstStyle/>
          <a:p>
            <a:pPr lvl="0">
              <a:defRPr/>
            </a:pPr>
            <a:r>
              <a:rPr lang="zh-CN" altLang="en-US" sz="4800" b="1" kern="0" dirty="0" smtClean="0">
                <a:latin typeface="微软雅黑" panose="020B0503020204020204" pitchFamily="34" charset="-122"/>
                <a:ea typeface="微软雅黑" panose="020B0503020204020204" pitchFamily="34" charset="-122"/>
              </a:rPr>
              <a:t>主要文件依据</a:t>
            </a:r>
            <a:endParaRPr lang="zh-CN" altLang="en-US" sz="4800" b="1" kern="0" dirty="0">
              <a:latin typeface="微软雅黑" panose="020B0503020204020204" pitchFamily="34" charset="-122"/>
              <a:ea typeface="微软雅黑" panose="020B0503020204020204" pitchFamily="34" charset="-122"/>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endParaRPr lang="zh-CN" altLang="en-US"/>
          </a:p>
        </p:txBody>
      </p:sp>
      <p:sp>
        <p:nvSpPr>
          <p:cNvPr id="33" name="矩形: 圆角 32"/>
          <p:cNvSpPr/>
          <p:nvPr/>
        </p:nvSpPr>
        <p:spPr>
          <a:xfrm>
            <a:off x="393895" y="369276"/>
            <a:ext cx="11404210" cy="6073727"/>
          </a:xfrm>
          <a:prstGeom prst="roundRect">
            <a:avLst>
              <a:gd name="adj" fmla="val 269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矩形 43"/>
          <p:cNvSpPr/>
          <p:nvPr/>
        </p:nvSpPr>
        <p:spPr>
          <a:xfrm>
            <a:off x="0" y="4225000"/>
            <a:ext cx="12192000" cy="2633000"/>
          </a:xfrm>
          <a:prstGeom prst="rect">
            <a:avLst/>
          </a:prstGeom>
          <a:solidFill>
            <a:srgbClr val="009F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052" name="Picture 4"/>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9855" b="89855" l="10000" r="95600"/>
                    </a14:imgEffect>
                  </a14:imgLayer>
                </a14:imgProps>
              </a:ext>
              <a:ext uri="{28A0092B-C50C-407E-A947-70E740481C1C}">
                <a14:useLocalDpi xmlns:a14="http://schemas.microsoft.com/office/drawing/2010/main" val="0"/>
              </a:ext>
            </a:extLst>
          </a:blip>
          <a:srcRect/>
          <a:stretch>
            <a:fillRect/>
          </a:stretch>
        </p:blipFill>
        <p:spPr bwMode="auto">
          <a:xfrm>
            <a:off x="955353" y="2031160"/>
            <a:ext cx="1633842" cy="1127351"/>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9091" b="90000" l="5455" r="96364"/>
                    </a14:imgEffect>
                  </a14:imgLayer>
                </a14:imgProps>
              </a:ext>
              <a:ext uri="{28A0092B-C50C-407E-A947-70E740481C1C}">
                <a14:useLocalDpi xmlns:a14="http://schemas.microsoft.com/office/drawing/2010/main" val="0"/>
              </a:ext>
            </a:extLst>
          </a:blip>
          <a:srcRect/>
          <a:stretch>
            <a:fillRect/>
          </a:stretch>
        </p:blipFill>
        <p:spPr bwMode="auto">
          <a:xfrm>
            <a:off x="2828746" y="2218597"/>
            <a:ext cx="1227262" cy="1227262"/>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p:cNvPicPr>
            <a:picLocks noChangeAspect="1" noChangeArrowheads="1"/>
          </p:cNvPicPr>
          <p:nvPr/>
        </p:nvPicPr>
        <p:blipFill>
          <a:blip r:embed="rId6" cstate="print">
            <a:extLst>
              <a:ext uri="{BEBA8EAE-BF5A-486C-A8C5-ECC9F3942E4B}">
                <a14:imgProps xmlns:a14="http://schemas.microsoft.com/office/drawing/2010/main">
                  <a14:imgLayer r:embed="rId7">
                    <a14:imgEffect>
                      <a14:backgroundRemoval t="6090" b="89744" l="9953" r="94076"/>
                    </a14:imgEffect>
                  </a14:imgLayer>
                </a14:imgProps>
              </a:ext>
              <a:ext uri="{28A0092B-C50C-407E-A947-70E740481C1C}">
                <a14:useLocalDpi xmlns:a14="http://schemas.microsoft.com/office/drawing/2010/main" val="0"/>
              </a:ext>
            </a:extLst>
          </a:blip>
          <a:srcRect/>
          <a:stretch>
            <a:fillRect/>
          </a:stretch>
        </p:blipFill>
        <p:spPr bwMode="auto">
          <a:xfrm>
            <a:off x="4331602" y="2290691"/>
            <a:ext cx="1700579" cy="1257300"/>
          </a:xfrm>
          <a:prstGeom prst="rect">
            <a:avLst/>
          </a:prstGeom>
          <a:noFill/>
          <a:extLst>
            <a:ext uri="{909E8E84-426E-40DD-AFC4-6F175D3DCCD1}">
              <a14:hiddenFill xmlns:a14="http://schemas.microsoft.com/office/drawing/2010/main">
                <a:solidFill>
                  <a:srgbClr val="FFFFFF"/>
                </a:solidFill>
              </a14:hiddenFill>
            </a:ext>
          </a:extLst>
        </p:spPr>
      </p:pic>
      <p:sp>
        <p:nvSpPr>
          <p:cNvPr id="4" name="矩形 3"/>
          <p:cNvSpPr/>
          <p:nvPr/>
        </p:nvSpPr>
        <p:spPr>
          <a:xfrm>
            <a:off x="3206490" y="5037284"/>
            <a:ext cx="563286" cy="4571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2" name="矩形 61"/>
          <p:cNvSpPr/>
          <p:nvPr/>
        </p:nvSpPr>
        <p:spPr>
          <a:xfrm>
            <a:off x="1321481" y="4423473"/>
            <a:ext cx="1282842" cy="499817"/>
          </a:xfrm>
          <a:prstGeom prst="rect">
            <a:avLst/>
          </a:prstGeom>
        </p:spPr>
        <p:txBody>
          <a:bodyPr wrap="square">
            <a:spAutoFit/>
          </a:bodyPr>
          <a:lstStyle/>
          <a:p>
            <a:pPr>
              <a:lnSpc>
                <a:spcPct val="150000"/>
              </a:lnSpc>
            </a:pPr>
            <a:r>
              <a:rPr lang="zh-CN" altLang="en-US" sz="2000" b="1" dirty="0">
                <a:solidFill>
                  <a:schemeClr val="bg1"/>
                </a:solidFill>
                <a:latin typeface="思源宋体 Heavy" panose="02020900000000000000" pitchFamily="18" charset="-122"/>
                <a:ea typeface="思源宋体 Heavy" panose="02020900000000000000" pitchFamily="18" charset="-122"/>
              </a:rPr>
              <a:t>更换时间</a:t>
            </a:r>
          </a:p>
        </p:txBody>
      </p:sp>
      <p:sp>
        <p:nvSpPr>
          <p:cNvPr id="63" name="矩形 62"/>
          <p:cNvSpPr/>
          <p:nvPr/>
        </p:nvSpPr>
        <p:spPr>
          <a:xfrm>
            <a:off x="417045" y="5304047"/>
            <a:ext cx="2733349" cy="961482"/>
          </a:xfrm>
          <a:prstGeom prst="rect">
            <a:avLst/>
          </a:prstGeom>
        </p:spPr>
        <p:txBody>
          <a:bodyPr wrap="square">
            <a:spAutoFit/>
          </a:bodyPr>
          <a:lstStyle/>
          <a:p>
            <a:pPr algn="ctr">
              <a:lnSpc>
                <a:spcPct val="150000"/>
              </a:lnSpc>
            </a:pPr>
            <a:r>
              <a:rPr lang="zh-CN" altLang="en-US" sz="2000" dirty="0">
                <a:solidFill>
                  <a:schemeClr val="bg1"/>
                </a:solidFill>
                <a:latin typeface="思源宋体 Heavy" panose="02020900000000000000" pitchFamily="18" charset="-122"/>
                <a:ea typeface="思源宋体 Heavy" panose="02020900000000000000" pitchFamily="18" charset="-122"/>
              </a:rPr>
              <a:t>每</a:t>
            </a:r>
            <a:r>
              <a:rPr lang="en-US" altLang="zh-CN" sz="2000" dirty="0">
                <a:solidFill>
                  <a:schemeClr val="bg1"/>
                </a:solidFill>
                <a:latin typeface="思源宋体 Heavy" panose="02020900000000000000" pitchFamily="18" charset="-122"/>
                <a:ea typeface="思源宋体 Heavy" panose="02020900000000000000" pitchFamily="18" charset="-122"/>
              </a:rPr>
              <a:t>2-4</a:t>
            </a:r>
            <a:r>
              <a:rPr lang="zh-CN" altLang="en-US" sz="2000" dirty="0">
                <a:solidFill>
                  <a:schemeClr val="bg1"/>
                </a:solidFill>
                <a:latin typeface="思源宋体 Heavy" panose="02020900000000000000" pitchFamily="18" charset="-122"/>
                <a:ea typeface="思源宋体 Heavy" panose="02020900000000000000" pitchFamily="18" charset="-122"/>
              </a:rPr>
              <a:t>小时更换一次</a:t>
            </a:r>
            <a:endParaRPr lang="en-US" altLang="zh-CN" sz="2000" dirty="0">
              <a:solidFill>
                <a:schemeClr val="bg1"/>
              </a:solidFill>
              <a:latin typeface="思源宋体 Heavy" panose="02020900000000000000" pitchFamily="18" charset="-122"/>
              <a:ea typeface="思源宋体 Heavy" panose="02020900000000000000" pitchFamily="18" charset="-122"/>
            </a:endParaRPr>
          </a:p>
          <a:p>
            <a:pPr algn="ctr">
              <a:lnSpc>
                <a:spcPct val="150000"/>
              </a:lnSpc>
            </a:pPr>
            <a:r>
              <a:rPr lang="zh-CN" altLang="en-US" sz="2000" dirty="0">
                <a:solidFill>
                  <a:schemeClr val="bg1"/>
                </a:solidFill>
                <a:latin typeface="思源宋体 Heavy" panose="02020900000000000000" pitchFamily="18" charset="-122"/>
                <a:ea typeface="思源宋体 Heavy" panose="02020900000000000000" pitchFamily="18" charset="-122"/>
              </a:rPr>
              <a:t>一旦污染，及时更换</a:t>
            </a:r>
          </a:p>
        </p:txBody>
      </p:sp>
      <p:sp>
        <p:nvSpPr>
          <p:cNvPr id="64" name="矩形 63"/>
          <p:cNvSpPr/>
          <p:nvPr/>
        </p:nvSpPr>
        <p:spPr>
          <a:xfrm>
            <a:off x="4479938" y="4423473"/>
            <a:ext cx="1282843" cy="499817"/>
          </a:xfrm>
          <a:prstGeom prst="rect">
            <a:avLst/>
          </a:prstGeom>
        </p:spPr>
        <p:txBody>
          <a:bodyPr wrap="square">
            <a:spAutoFit/>
          </a:bodyPr>
          <a:lstStyle/>
          <a:p>
            <a:pPr algn="ctr">
              <a:lnSpc>
                <a:spcPct val="150000"/>
              </a:lnSpc>
            </a:pPr>
            <a:r>
              <a:rPr lang="zh-CN" altLang="en-US" sz="2000" b="1" dirty="0">
                <a:solidFill>
                  <a:schemeClr val="bg1"/>
                </a:solidFill>
                <a:latin typeface="思源宋体 Heavy" panose="02020900000000000000" pitchFamily="18" charset="-122"/>
                <a:ea typeface="思源宋体 Heavy" panose="02020900000000000000" pitchFamily="18" charset="-122"/>
              </a:rPr>
              <a:t>保存方法</a:t>
            </a:r>
          </a:p>
        </p:txBody>
      </p:sp>
      <p:sp>
        <p:nvSpPr>
          <p:cNvPr id="65" name="矩形 64"/>
          <p:cNvSpPr/>
          <p:nvPr/>
        </p:nvSpPr>
        <p:spPr>
          <a:xfrm>
            <a:off x="3230533" y="5320231"/>
            <a:ext cx="4064384" cy="961482"/>
          </a:xfrm>
          <a:prstGeom prst="rect">
            <a:avLst/>
          </a:prstGeom>
        </p:spPr>
        <p:txBody>
          <a:bodyPr wrap="square">
            <a:spAutoFit/>
          </a:bodyPr>
          <a:lstStyle/>
          <a:p>
            <a:pPr algn="ctr">
              <a:lnSpc>
                <a:spcPct val="150000"/>
              </a:lnSpc>
            </a:pPr>
            <a:r>
              <a:rPr lang="zh-CN" altLang="en-US" sz="2000" dirty="0">
                <a:solidFill>
                  <a:schemeClr val="bg1"/>
                </a:solidFill>
                <a:latin typeface="思源宋体 Heavy" panose="02020900000000000000" pitchFamily="18" charset="-122"/>
                <a:ea typeface="思源宋体 Heavy" panose="02020900000000000000" pitchFamily="18" charset="-122"/>
              </a:rPr>
              <a:t>接触口鼻的一面朝里折好</a:t>
            </a:r>
          </a:p>
          <a:p>
            <a:pPr algn="ctr">
              <a:lnSpc>
                <a:spcPct val="150000"/>
              </a:lnSpc>
            </a:pPr>
            <a:r>
              <a:rPr lang="zh-CN" altLang="en-US" sz="2000" dirty="0">
                <a:solidFill>
                  <a:schemeClr val="bg1"/>
                </a:solidFill>
                <a:latin typeface="思源宋体 Heavy" panose="02020900000000000000" pitchFamily="18" charset="-122"/>
                <a:ea typeface="思源宋体 Heavy" panose="02020900000000000000" pitchFamily="18" charset="-122"/>
              </a:rPr>
              <a:t>将口罩叠好放入清洁的自封袋中</a:t>
            </a:r>
            <a:endParaRPr lang="en-US" altLang="zh-CN" sz="2000" dirty="0">
              <a:solidFill>
                <a:schemeClr val="bg1"/>
              </a:solidFill>
              <a:latin typeface="思源宋体 Heavy" panose="02020900000000000000" pitchFamily="18" charset="-122"/>
              <a:ea typeface="思源宋体 Heavy" panose="02020900000000000000" pitchFamily="18" charset="-122"/>
            </a:endParaRPr>
          </a:p>
        </p:txBody>
      </p:sp>
      <p:sp>
        <p:nvSpPr>
          <p:cNvPr id="66" name="矩形 65"/>
          <p:cNvSpPr/>
          <p:nvPr/>
        </p:nvSpPr>
        <p:spPr>
          <a:xfrm>
            <a:off x="1066534" y="3641385"/>
            <a:ext cx="1238244" cy="418320"/>
          </a:xfrm>
          <a:prstGeom prst="rect">
            <a:avLst/>
          </a:prstGeom>
        </p:spPr>
        <p:txBody>
          <a:bodyPr wrap="square">
            <a:spAutoFit/>
          </a:bodyPr>
          <a:lstStyle/>
          <a:p>
            <a:pPr algn="ctr">
              <a:lnSpc>
                <a:spcPct val="150000"/>
              </a:lnSpc>
            </a:pPr>
            <a:r>
              <a:rPr lang="zh-CN" altLang="en-US" sz="1600" dirty="0">
                <a:solidFill>
                  <a:schemeClr val="accent2"/>
                </a:solidFill>
                <a:latin typeface="思源宋体 Heavy" panose="02020900000000000000" pitchFamily="18" charset="-122"/>
                <a:ea typeface="思源宋体 Heavy" panose="02020900000000000000" pitchFamily="18" charset="-122"/>
              </a:rPr>
              <a:t>棉布口罩</a:t>
            </a:r>
          </a:p>
        </p:txBody>
      </p:sp>
      <p:sp>
        <p:nvSpPr>
          <p:cNvPr id="67" name="矩形 66"/>
          <p:cNvSpPr/>
          <p:nvPr/>
        </p:nvSpPr>
        <p:spPr>
          <a:xfrm>
            <a:off x="2783030" y="3641385"/>
            <a:ext cx="1238244" cy="418320"/>
          </a:xfrm>
          <a:prstGeom prst="rect">
            <a:avLst/>
          </a:prstGeom>
        </p:spPr>
        <p:txBody>
          <a:bodyPr wrap="square">
            <a:spAutoFit/>
          </a:bodyPr>
          <a:lstStyle/>
          <a:p>
            <a:pPr algn="ctr">
              <a:lnSpc>
                <a:spcPct val="150000"/>
              </a:lnSpc>
            </a:pPr>
            <a:r>
              <a:rPr lang="zh-CN" altLang="en-US" sz="1600" dirty="0">
                <a:solidFill>
                  <a:schemeClr val="accent2"/>
                </a:solidFill>
                <a:latin typeface="思源宋体 Heavy" panose="02020900000000000000" pitchFamily="18" charset="-122"/>
                <a:ea typeface="思源宋体 Heavy" panose="02020900000000000000" pitchFamily="18" charset="-122"/>
              </a:rPr>
              <a:t>海绵口罩</a:t>
            </a:r>
          </a:p>
        </p:txBody>
      </p:sp>
      <p:sp>
        <p:nvSpPr>
          <p:cNvPr id="68" name="矩形 67"/>
          <p:cNvSpPr/>
          <p:nvPr/>
        </p:nvSpPr>
        <p:spPr>
          <a:xfrm>
            <a:off x="4367058" y="3641385"/>
            <a:ext cx="1565163" cy="418320"/>
          </a:xfrm>
          <a:prstGeom prst="rect">
            <a:avLst/>
          </a:prstGeom>
        </p:spPr>
        <p:txBody>
          <a:bodyPr wrap="square">
            <a:spAutoFit/>
          </a:bodyPr>
          <a:lstStyle/>
          <a:p>
            <a:pPr algn="ctr">
              <a:lnSpc>
                <a:spcPct val="150000"/>
              </a:lnSpc>
            </a:pPr>
            <a:r>
              <a:rPr lang="zh-CN" altLang="en-US" sz="1600" dirty="0">
                <a:solidFill>
                  <a:schemeClr val="accent2"/>
                </a:solidFill>
                <a:latin typeface="思源宋体 Heavy" panose="02020900000000000000" pitchFamily="18" charset="-122"/>
                <a:ea typeface="思源宋体 Heavy" panose="02020900000000000000" pitchFamily="18" charset="-122"/>
              </a:rPr>
              <a:t>活性炭口罩</a:t>
            </a:r>
          </a:p>
        </p:txBody>
      </p:sp>
      <p:sp>
        <p:nvSpPr>
          <p:cNvPr id="83" name="任意多边形: 形状 82"/>
          <p:cNvSpPr/>
          <p:nvPr/>
        </p:nvSpPr>
        <p:spPr>
          <a:xfrm rot="18687798">
            <a:off x="1028126" y="2133540"/>
            <a:ext cx="1484569" cy="1484569"/>
          </a:xfrm>
          <a:custGeom>
            <a:avLst/>
            <a:gdLst>
              <a:gd name="connsiteX0" fmla="*/ 1346252 w 1484569"/>
              <a:gd name="connsiteY0" fmla="*/ 807057 h 1484569"/>
              <a:gd name="connsiteX1" fmla="*/ 137472 w 1484569"/>
              <a:gd name="connsiteY1" fmla="*/ 807057 h 1484569"/>
              <a:gd name="connsiteX2" fmla="*/ 137962 w 1484569"/>
              <a:gd name="connsiteY2" fmla="*/ 821555 h 1484569"/>
              <a:gd name="connsiteX3" fmla="*/ 285584 w 1484569"/>
              <a:gd name="connsiteY3" fmla="*/ 1145818 h 1484569"/>
              <a:gd name="connsiteX4" fmla="*/ 1145818 w 1484569"/>
              <a:gd name="connsiteY4" fmla="*/ 1198985 h 1484569"/>
              <a:gd name="connsiteX5" fmla="*/ 1332246 w 1484569"/>
              <a:gd name="connsiteY5" fmla="*/ 895368 h 1484569"/>
              <a:gd name="connsiteX6" fmla="*/ 1198985 w 1484569"/>
              <a:gd name="connsiteY6" fmla="*/ 338751 h 1484569"/>
              <a:gd name="connsiteX7" fmla="*/ 338751 w 1484569"/>
              <a:gd name="connsiteY7" fmla="*/ 285584 h 1484569"/>
              <a:gd name="connsiteX8" fmla="*/ 152323 w 1484569"/>
              <a:gd name="connsiteY8" fmla="*/ 589201 h 1484569"/>
              <a:gd name="connsiteX9" fmla="*/ 141536 w 1484569"/>
              <a:gd name="connsiteY9" fmla="*/ 657222 h 1484569"/>
              <a:gd name="connsiteX10" fmla="*/ 1345273 w 1484569"/>
              <a:gd name="connsiteY10" fmla="*/ 657222 h 1484569"/>
              <a:gd name="connsiteX11" fmla="*/ 1320169 w 1484569"/>
              <a:gd name="connsiteY11" fmla="*/ 548232 h 1484569"/>
              <a:gd name="connsiteX12" fmla="*/ 1198985 w 1484569"/>
              <a:gd name="connsiteY12" fmla="*/ 338751 h 1484569"/>
              <a:gd name="connsiteX13" fmla="*/ 1298532 w 1484569"/>
              <a:gd name="connsiteY13" fmla="*/ 250794 h 1484569"/>
              <a:gd name="connsiteX14" fmla="*/ 1233776 w 1484569"/>
              <a:gd name="connsiteY14" fmla="*/ 1298531 h 1484569"/>
              <a:gd name="connsiteX15" fmla="*/ 186038 w 1484569"/>
              <a:gd name="connsiteY15" fmla="*/ 1233775 h 1484569"/>
              <a:gd name="connsiteX16" fmla="*/ 250794 w 1484569"/>
              <a:gd name="connsiteY16" fmla="*/ 186038 h 1484569"/>
              <a:gd name="connsiteX17" fmla="*/ 1298532 w 1484569"/>
              <a:gd name="connsiteY17" fmla="*/ 250794 h 1484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84569" h="1484569">
                <a:moveTo>
                  <a:pt x="1346252" y="807057"/>
                </a:moveTo>
                <a:lnTo>
                  <a:pt x="137472" y="807057"/>
                </a:lnTo>
                <a:lnTo>
                  <a:pt x="137962" y="821555"/>
                </a:lnTo>
                <a:cubicBezTo>
                  <a:pt x="153123" y="937956"/>
                  <a:pt x="202010" y="1051232"/>
                  <a:pt x="285584" y="1145818"/>
                </a:cubicBezTo>
                <a:cubicBezTo>
                  <a:pt x="508449" y="1398047"/>
                  <a:pt x="893590" y="1421850"/>
                  <a:pt x="1145818" y="1198985"/>
                </a:cubicBezTo>
                <a:cubicBezTo>
                  <a:pt x="1240404" y="1115411"/>
                  <a:pt x="1302868" y="1009017"/>
                  <a:pt x="1332246" y="895368"/>
                </a:cubicBezTo>
                <a:close/>
                <a:moveTo>
                  <a:pt x="1198985" y="338751"/>
                </a:moveTo>
                <a:cubicBezTo>
                  <a:pt x="976120" y="86523"/>
                  <a:pt x="590980" y="62719"/>
                  <a:pt x="338751" y="285584"/>
                </a:cubicBezTo>
                <a:cubicBezTo>
                  <a:pt x="244166" y="369158"/>
                  <a:pt x="181702" y="475553"/>
                  <a:pt x="152323" y="589201"/>
                </a:cubicBezTo>
                <a:lnTo>
                  <a:pt x="141536" y="657222"/>
                </a:lnTo>
                <a:lnTo>
                  <a:pt x="1345273" y="657222"/>
                </a:lnTo>
                <a:lnTo>
                  <a:pt x="1320169" y="548232"/>
                </a:lnTo>
                <a:cubicBezTo>
                  <a:pt x="1295001" y="473172"/>
                  <a:pt x="1254702" y="401809"/>
                  <a:pt x="1198985" y="338751"/>
                </a:cubicBezTo>
                <a:close/>
                <a:moveTo>
                  <a:pt x="1298532" y="250794"/>
                </a:moveTo>
                <a:cubicBezTo>
                  <a:pt x="1569975" y="558001"/>
                  <a:pt x="1540982" y="1027088"/>
                  <a:pt x="1233776" y="1298531"/>
                </a:cubicBezTo>
                <a:cubicBezTo>
                  <a:pt x="926569" y="1569974"/>
                  <a:pt x="457481" y="1540982"/>
                  <a:pt x="186038" y="1233775"/>
                </a:cubicBezTo>
                <a:cubicBezTo>
                  <a:pt x="-85405" y="926569"/>
                  <a:pt x="-56413" y="457481"/>
                  <a:pt x="250794" y="186038"/>
                </a:cubicBezTo>
                <a:cubicBezTo>
                  <a:pt x="558001" y="-85405"/>
                  <a:pt x="1027089" y="-56413"/>
                  <a:pt x="1298532" y="250794"/>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4" name="任意多边形: 形状 83"/>
          <p:cNvSpPr/>
          <p:nvPr/>
        </p:nvSpPr>
        <p:spPr>
          <a:xfrm rot="18687798">
            <a:off x="2674415" y="2186959"/>
            <a:ext cx="1484569" cy="1484569"/>
          </a:xfrm>
          <a:custGeom>
            <a:avLst/>
            <a:gdLst>
              <a:gd name="connsiteX0" fmla="*/ 1346252 w 1484569"/>
              <a:gd name="connsiteY0" fmla="*/ 807057 h 1484569"/>
              <a:gd name="connsiteX1" fmla="*/ 137472 w 1484569"/>
              <a:gd name="connsiteY1" fmla="*/ 807057 h 1484569"/>
              <a:gd name="connsiteX2" fmla="*/ 137962 w 1484569"/>
              <a:gd name="connsiteY2" fmla="*/ 821555 h 1484569"/>
              <a:gd name="connsiteX3" fmla="*/ 285584 w 1484569"/>
              <a:gd name="connsiteY3" fmla="*/ 1145818 h 1484569"/>
              <a:gd name="connsiteX4" fmla="*/ 1145818 w 1484569"/>
              <a:gd name="connsiteY4" fmla="*/ 1198985 h 1484569"/>
              <a:gd name="connsiteX5" fmla="*/ 1332246 w 1484569"/>
              <a:gd name="connsiteY5" fmla="*/ 895368 h 1484569"/>
              <a:gd name="connsiteX6" fmla="*/ 1198985 w 1484569"/>
              <a:gd name="connsiteY6" fmla="*/ 338751 h 1484569"/>
              <a:gd name="connsiteX7" fmla="*/ 338751 w 1484569"/>
              <a:gd name="connsiteY7" fmla="*/ 285584 h 1484569"/>
              <a:gd name="connsiteX8" fmla="*/ 152323 w 1484569"/>
              <a:gd name="connsiteY8" fmla="*/ 589201 h 1484569"/>
              <a:gd name="connsiteX9" fmla="*/ 141536 w 1484569"/>
              <a:gd name="connsiteY9" fmla="*/ 657222 h 1484569"/>
              <a:gd name="connsiteX10" fmla="*/ 1345273 w 1484569"/>
              <a:gd name="connsiteY10" fmla="*/ 657222 h 1484569"/>
              <a:gd name="connsiteX11" fmla="*/ 1320169 w 1484569"/>
              <a:gd name="connsiteY11" fmla="*/ 548232 h 1484569"/>
              <a:gd name="connsiteX12" fmla="*/ 1198985 w 1484569"/>
              <a:gd name="connsiteY12" fmla="*/ 338751 h 1484569"/>
              <a:gd name="connsiteX13" fmla="*/ 1298532 w 1484569"/>
              <a:gd name="connsiteY13" fmla="*/ 250794 h 1484569"/>
              <a:gd name="connsiteX14" fmla="*/ 1233776 w 1484569"/>
              <a:gd name="connsiteY14" fmla="*/ 1298531 h 1484569"/>
              <a:gd name="connsiteX15" fmla="*/ 186038 w 1484569"/>
              <a:gd name="connsiteY15" fmla="*/ 1233775 h 1484569"/>
              <a:gd name="connsiteX16" fmla="*/ 250794 w 1484569"/>
              <a:gd name="connsiteY16" fmla="*/ 186038 h 1484569"/>
              <a:gd name="connsiteX17" fmla="*/ 1298532 w 1484569"/>
              <a:gd name="connsiteY17" fmla="*/ 250794 h 1484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84569" h="1484569">
                <a:moveTo>
                  <a:pt x="1346252" y="807057"/>
                </a:moveTo>
                <a:lnTo>
                  <a:pt x="137472" y="807057"/>
                </a:lnTo>
                <a:lnTo>
                  <a:pt x="137962" y="821555"/>
                </a:lnTo>
                <a:cubicBezTo>
                  <a:pt x="153123" y="937956"/>
                  <a:pt x="202010" y="1051232"/>
                  <a:pt x="285584" y="1145818"/>
                </a:cubicBezTo>
                <a:cubicBezTo>
                  <a:pt x="508449" y="1398047"/>
                  <a:pt x="893590" y="1421850"/>
                  <a:pt x="1145818" y="1198985"/>
                </a:cubicBezTo>
                <a:cubicBezTo>
                  <a:pt x="1240404" y="1115411"/>
                  <a:pt x="1302868" y="1009017"/>
                  <a:pt x="1332246" y="895368"/>
                </a:cubicBezTo>
                <a:close/>
                <a:moveTo>
                  <a:pt x="1198985" y="338751"/>
                </a:moveTo>
                <a:cubicBezTo>
                  <a:pt x="976120" y="86523"/>
                  <a:pt x="590980" y="62719"/>
                  <a:pt x="338751" y="285584"/>
                </a:cubicBezTo>
                <a:cubicBezTo>
                  <a:pt x="244166" y="369158"/>
                  <a:pt x="181702" y="475553"/>
                  <a:pt x="152323" y="589201"/>
                </a:cubicBezTo>
                <a:lnTo>
                  <a:pt x="141536" y="657222"/>
                </a:lnTo>
                <a:lnTo>
                  <a:pt x="1345273" y="657222"/>
                </a:lnTo>
                <a:lnTo>
                  <a:pt x="1320169" y="548232"/>
                </a:lnTo>
                <a:cubicBezTo>
                  <a:pt x="1295001" y="473172"/>
                  <a:pt x="1254702" y="401809"/>
                  <a:pt x="1198985" y="338751"/>
                </a:cubicBezTo>
                <a:close/>
                <a:moveTo>
                  <a:pt x="1298532" y="250794"/>
                </a:moveTo>
                <a:cubicBezTo>
                  <a:pt x="1569975" y="558001"/>
                  <a:pt x="1540982" y="1027088"/>
                  <a:pt x="1233776" y="1298531"/>
                </a:cubicBezTo>
                <a:cubicBezTo>
                  <a:pt x="926569" y="1569974"/>
                  <a:pt x="457481" y="1540982"/>
                  <a:pt x="186038" y="1233775"/>
                </a:cubicBezTo>
                <a:cubicBezTo>
                  <a:pt x="-85405" y="926569"/>
                  <a:pt x="-56413" y="457481"/>
                  <a:pt x="250794" y="186038"/>
                </a:cubicBezTo>
                <a:cubicBezTo>
                  <a:pt x="558001" y="-85405"/>
                  <a:pt x="1027089" y="-56413"/>
                  <a:pt x="1298532" y="250794"/>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5" name="任意多边形: 形状 84"/>
          <p:cNvSpPr/>
          <p:nvPr/>
        </p:nvSpPr>
        <p:spPr>
          <a:xfrm rot="18687798">
            <a:off x="4402745" y="2186958"/>
            <a:ext cx="1484569" cy="1484569"/>
          </a:xfrm>
          <a:custGeom>
            <a:avLst/>
            <a:gdLst>
              <a:gd name="connsiteX0" fmla="*/ 1346252 w 1484569"/>
              <a:gd name="connsiteY0" fmla="*/ 807057 h 1484569"/>
              <a:gd name="connsiteX1" fmla="*/ 137472 w 1484569"/>
              <a:gd name="connsiteY1" fmla="*/ 807057 h 1484569"/>
              <a:gd name="connsiteX2" fmla="*/ 137962 w 1484569"/>
              <a:gd name="connsiteY2" fmla="*/ 821555 h 1484569"/>
              <a:gd name="connsiteX3" fmla="*/ 285584 w 1484569"/>
              <a:gd name="connsiteY3" fmla="*/ 1145818 h 1484569"/>
              <a:gd name="connsiteX4" fmla="*/ 1145818 w 1484569"/>
              <a:gd name="connsiteY4" fmla="*/ 1198985 h 1484569"/>
              <a:gd name="connsiteX5" fmla="*/ 1332246 w 1484569"/>
              <a:gd name="connsiteY5" fmla="*/ 895368 h 1484569"/>
              <a:gd name="connsiteX6" fmla="*/ 1198985 w 1484569"/>
              <a:gd name="connsiteY6" fmla="*/ 338751 h 1484569"/>
              <a:gd name="connsiteX7" fmla="*/ 338751 w 1484569"/>
              <a:gd name="connsiteY7" fmla="*/ 285584 h 1484569"/>
              <a:gd name="connsiteX8" fmla="*/ 152323 w 1484569"/>
              <a:gd name="connsiteY8" fmla="*/ 589201 h 1484569"/>
              <a:gd name="connsiteX9" fmla="*/ 141536 w 1484569"/>
              <a:gd name="connsiteY9" fmla="*/ 657222 h 1484569"/>
              <a:gd name="connsiteX10" fmla="*/ 1345273 w 1484569"/>
              <a:gd name="connsiteY10" fmla="*/ 657222 h 1484569"/>
              <a:gd name="connsiteX11" fmla="*/ 1320169 w 1484569"/>
              <a:gd name="connsiteY11" fmla="*/ 548232 h 1484569"/>
              <a:gd name="connsiteX12" fmla="*/ 1198985 w 1484569"/>
              <a:gd name="connsiteY12" fmla="*/ 338751 h 1484569"/>
              <a:gd name="connsiteX13" fmla="*/ 1298532 w 1484569"/>
              <a:gd name="connsiteY13" fmla="*/ 250794 h 1484569"/>
              <a:gd name="connsiteX14" fmla="*/ 1233776 w 1484569"/>
              <a:gd name="connsiteY14" fmla="*/ 1298531 h 1484569"/>
              <a:gd name="connsiteX15" fmla="*/ 186038 w 1484569"/>
              <a:gd name="connsiteY15" fmla="*/ 1233775 h 1484569"/>
              <a:gd name="connsiteX16" fmla="*/ 250794 w 1484569"/>
              <a:gd name="connsiteY16" fmla="*/ 186038 h 1484569"/>
              <a:gd name="connsiteX17" fmla="*/ 1298532 w 1484569"/>
              <a:gd name="connsiteY17" fmla="*/ 250794 h 1484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84569" h="1484569">
                <a:moveTo>
                  <a:pt x="1346252" y="807057"/>
                </a:moveTo>
                <a:lnTo>
                  <a:pt x="137472" y="807057"/>
                </a:lnTo>
                <a:lnTo>
                  <a:pt x="137962" y="821555"/>
                </a:lnTo>
                <a:cubicBezTo>
                  <a:pt x="153123" y="937956"/>
                  <a:pt x="202010" y="1051232"/>
                  <a:pt x="285584" y="1145818"/>
                </a:cubicBezTo>
                <a:cubicBezTo>
                  <a:pt x="508449" y="1398047"/>
                  <a:pt x="893590" y="1421850"/>
                  <a:pt x="1145818" y="1198985"/>
                </a:cubicBezTo>
                <a:cubicBezTo>
                  <a:pt x="1240404" y="1115411"/>
                  <a:pt x="1302868" y="1009017"/>
                  <a:pt x="1332246" y="895368"/>
                </a:cubicBezTo>
                <a:close/>
                <a:moveTo>
                  <a:pt x="1198985" y="338751"/>
                </a:moveTo>
                <a:cubicBezTo>
                  <a:pt x="976120" y="86523"/>
                  <a:pt x="590980" y="62719"/>
                  <a:pt x="338751" y="285584"/>
                </a:cubicBezTo>
                <a:cubicBezTo>
                  <a:pt x="244166" y="369158"/>
                  <a:pt x="181702" y="475553"/>
                  <a:pt x="152323" y="589201"/>
                </a:cubicBezTo>
                <a:lnTo>
                  <a:pt x="141536" y="657222"/>
                </a:lnTo>
                <a:lnTo>
                  <a:pt x="1345273" y="657222"/>
                </a:lnTo>
                <a:lnTo>
                  <a:pt x="1320169" y="548232"/>
                </a:lnTo>
                <a:cubicBezTo>
                  <a:pt x="1295001" y="473172"/>
                  <a:pt x="1254702" y="401809"/>
                  <a:pt x="1198985" y="338751"/>
                </a:cubicBezTo>
                <a:close/>
                <a:moveTo>
                  <a:pt x="1298532" y="250794"/>
                </a:moveTo>
                <a:cubicBezTo>
                  <a:pt x="1569975" y="558001"/>
                  <a:pt x="1540982" y="1027088"/>
                  <a:pt x="1233776" y="1298531"/>
                </a:cubicBezTo>
                <a:cubicBezTo>
                  <a:pt x="926569" y="1569974"/>
                  <a:pt x="457481" y="1540982"/>
                  <a:pt x="186038" y="1233775"/>
                </a:cubicBezTo>
                <a:cubicBezTo>
                  <a:pt x="-85405" y="926569"/>
                  <a:pt x="-56413" y="457481"/>
                  <a:pt x="250794" y="186038"/>
                </a:cubicBezTo>
                <a:cubicBezTo>
                  <a:pt x="558001" y="-85405"/>
                  <a:pt x="1027089" y="-56413"/>
                  <a:pt x="1298532" y="250794"/>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矩形 30"/>
          <p:cNvSpPr/>
          <p:nvPr/>
        </p:nvSpPr>
        <p:spPr>
          <a:xfrm>
            <a:off x="8075711" y="5037283"/>
            <a:ext cx="563286" cy="4571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4" name="组合 33"/>
          <p:cNvGrpSpPr/>
          <p:nvPr/>
        </p:nvGrpSpPr>
        <p:grpSpPr>
          <a:xfrm rot="19373611">
            <a:off x="605682" y="732457"/>
            <a:ext cx="811236" cy="407673"/>
            <a:chOff x="1735016" y="996462"/>
            <a:chExt cx="8328074" cy="4185138"/>
          </a:xfrm>
        </p:grpSpPr>
        <p:sp>
          <p:nvSpPr>
            <p:cNvPr id="35" name="等腰三角形 34"/>
            <p:cNvSpPr/>
            <p:nvPr/>
          </p:nvSpPr>
          <p:spPr>
            <a:xfrm rot="10800000">
              <a:off x="1735016" y="996462"/>
              <a:ext cx="8328074" cy="4185138"/>
            </a:xfrm>
            <a:prstGeom prst="triangle">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等腰三角形 35"/>
            <p:cNvSpPr/>
            <p:nvPr/>
          </p:nvSpPr>
          <p:spPr>
            <a:xfrm>
              <a:off x="1735016" y="996462"/>
              <a:ext cx="8328074" cy="4185138"/>
            </a:xfrm>
            <a:prstGeom prst="triangle">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8" name="组合 37"/>
          <p:cNvGrpSpPr/>
          <p:nvPr/>
        </p:nvGrpSpPr>
        <p:grpSpPr>
          <a:xfrm>
            <a:off x="5005077" y="1361584"/>
            <a:ext cx="2705372" cy="431794"/>
            <a:chOff x="4624077" y="915814"/>
            <a:chExt cx="2705372" cy="431794"/>
          </a:xfrm>
          <a:solidFill>
            <a:srgbClr val="0677C7"/>
          </a:solidFill>
        </p:grpSpPr>
        <p:sp>
          <p:nvSpPr>
            <p:cNvPr id="39" name="箭头: V 形 38"/>
            <p:cNvSpPr/>
            <p:nvPr/>
          </p:nvSpPr>
          <p:spPr>
            <a:xfrm>
              <a:off x="7150643" y="915814"/>
              <a:ext cx="178806" cy="431236"/>
            </a:xfrm>
            <a:prstGeom prst="chevron">
              <a:avLst>
                <a:gd name="adj" fmla="val 6680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tx1"/>
                </a:solidFill>
              </a:endParaRPr>
            </a:p>
          </p:txBody>
        </p:sp>
        <p:sp>
          <p:nvSpPr>
            <p:cNvPr id="40" name="箭头: V 形 39"/>
            <p:cNvSpPr/>
            <p:nvPr/>
          </p:nvSpPr>
          <p:spPr>
            <a:xfrm flipH="1">
              <a:off x="4624077" y="916371"/>
              <a:ext cx="178806" cy="431237"/>
            </a:xfrm>
            <a:prstGeom prst="chevron">
              <a:avLst>
                <a:gd name="adj" fmla="val 6680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tx1"/>
                </a:solidFill>
              </a:endParaRPr>
            </a:p>
          </p:txBody>
        </p:sp>
        <p:sp>
          <p:nvSpPr>
            <p:cNvPr id="41" name="六边形 40"/>
            <p:cNvSpPr/>
            <p:nvPr/>
          </p:nvSpPr>
          <p:spPr>
            <a:xfrm>
              <a:off x="4775088" y="915814"/>
              <a:ext cx="2417093" cy="431236"/>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zh-CN" altLang="en-US" sz="2800" dirty="0">
                  <a:solidFill>
                    <a:schemeClr val="bg1"/>
                  </a:solidFill>
                  <a:latin typeface="思源宋体 Heavy" panose="02020900000000000000" pitchFamily="18" charset="-122"/>
                  <a:ea typeface="思源宋体 Heavy" panose="02020900000000000000" pitchFamily="18" charset="-122"/>
                </a:rPr>
                <a:t>口罩的选择</a:t>
              </a:r>
            </a:p>
          </p:txBody>
        </p:sp>
      </p:grpSp>
      <p:sp>
        <p:nvSpPr>
          <p:cNvPr id="42" name="矩形 41"/>
          <p:cNvSpPr/>
          <p:nvPr/>
        </p:nvSpPr>
        <p:spPr>
          <a:xfrm>
            <a:off x="7573182" y="5113882"/>
            <a:ext cx="4070178" cy="1403718"/>
          </a:xfrm>
          <a:prstGeom prst="rect">
            <a:avLst/>
          </a:prstGeom>
        </p:spPr>
        <p:txBody>
          <a:bodyPr wrap="square">
            <a:spAutoFit/>
          </a:bodyPr>
          <a:lstStyle/>
          <a:p>
            <a:pPr algn="ctr">
              <a:lnSpc>
                <a:spcPts val="2600"/>
              </a:lnSpc>
            </a:pPr>
            <a:r>
              <a:rPr lang="zh-CN" altLang="en-US" sz="2000" dirty="0">
                <a:solidFill>
                  <a:schemeClr val="bg1"/>
                </a:solidFill>
                <a:latin typeface="思源宋体 Heavy" panose="02020900000000000000" pitchFamily="18" charset="-122"/>
                <a:ea typeface="思源宋体 Heavy" panose="02020900000000000000" pitchFamily="18" charset="-122"/>
              </a:rPr>
              <a:t>学校值守人员、清洁人员及食堂工作人员等人员应佩戴口罩。</a:t>
            </a:r>
            <a:endParaRPr lang="en-US" altLang="zh-CN" sz="2000" dirty="0">
              <a:solidFill>
                <a:schemeClr val="bg1"/>
              </a:solidFill>
              <a:latin typeface="思源宋体 Heavy" panose="02020900000000000000" pitchFamily="18" charset="-122"/>
              <a:ea typeface="思源宋体 Heavy" panose="02020900000000000000" pitchFamily="18" charset="-122"/>
            </a:endParaRPr>
          </a:p>
          <a:p>
            <a:pPr algn="ctr">
              <a:lnSpc>
                <a:spcPts val="2600"/>
              </a:lnSpc>
            </a:pPr>
            <a:r>
              <a:rPr lang="zh-CN" altLang="en-US" sz="2000" dirty="0">
                <a:solidFill>
                  <a:schemeClr val="bg1"/>
                </a:solidFill>
                <a:latin typeface="思源宋体 Heavy" panose="02020900000000000000" pitchFamily="18" charset="-122"/>
                <a:ea typeface="思源宋体 Heavy" panose="02020900000000000000" pitchFamily="18" charset="-122"/>
              </a:rPr>
              <a:t>低风险区校园内学生和授课老师</a:t>
            </a:r>
            <a:r>
              <a:rPr lang="zh-CN" altLang="en-US" sz="2000" dirty="0">
                <a:solidFill>
                  <a:srgbClr val="FF0000"/>
                </a:solidFill>
                <a:latin typeface="思源宋体 Heavy" panose="02020900000000000000" pitchFamily="18" charset="-122"/>
                <a:ea typeface="思源宋体 Heavy" panose="02020900000000000000" pitchFamily="18" charset="-122"/>
              </a:rPr>
              <a:t>可不戴口罩</a:t>
            </a:r>
            <a:r>
              <a:rPr lang="zh-CN" altLang="en-US" sz="2000" dirty="0">
                <a:solidFill>
                  <a:schemeClr val="bg1"/>
                </a:solidFill>
                <a:latin typeface="思源宋体 Heavy" panose="02020900000000000000" pitchFamily="18" charset="-122"/>
                <a:ea typeface="思源宋体 Heavy" panose="02020900000000000000" pitchFamily="18" charset="-122"/>
              </a:rPr>
              <a:t>，运动时</a:t>
            </a:r>
            <a:r>
              <a:rPr lang="zh-CN" altLang="en-US" sz="2000" dirty="0">
                <a:solidFill>
                  <a:srgbClr val="FF0000"/>
                </a:solidFill>
                <a:latin typeface="思源宋体 Heavy" panose="02020900000000000000" pitchFamily="18" charset="-122"/>
                <a:ea typeface="思源宋体 Heavy" panose="02020900000000000000" pitchFamily="18" charset="-122"/>
              </a:rPr>
              <a:t>不戴口罩</a:t>
            </a:r>
            <a:r>
              <a:rPr lang="zh-CN" altLang="en-US" sz="2000" dirty="0">
                <a:solidFill>
                  <a:schemeClr val="bg1"/>
                </a:solidFill>
                <a:latin typeface="思源宋体 Heavy" panose="02020900000000000000" pitchFamily="18" charset="-122"/>
                <a:ea typeface="思源宋体 Heavy" panose="02020900000000000000" pitchFamily="18" charset="-122"/>
              </a:rPr>
              <a:t>。</a:t>
            </a:r>
          </a:p>
        </p:txBody>
      </p:sp>
      <p:sp>
        <p:nvSpPr>
          <p:cNvPr id="43" name="矩形 42"/>
          <p:cNvSpPr/>
          <p:nvPr/>
        </p:nvSpPr>
        <p:spPr>
          <a:xfrm>
            <a:off x="9000491" y="4423473"/>
            <a:ext cx="1282843" cy="499817"/>
          </a:xfrm>
          <a:prstGeom prst="rect">
            <a:avLst/>
          </a:prstGeom>
        </p:spPr>
        <p:txBody>
          <a:bodyPr wrap="square">
            <a:spAutoFit/>
          </a:bodyPr>
          <a:lstStyle/>
          <a:p>
            <a:pPr algn="ctr">
              <a:lnSpc>
                <a:spcPct val="150000"/>
              </a:lnSpc>
            </a:pPr>
            <a:r>
              <a:rPr lang="zh-CN" altLang="en-US" sz="2000" b="1" dirty="0">
                <a:solidFill>
                  <a:schemeClr val="bg1"/>
                </a:solidFill>
                <a:latin typeface="思源宋体 Heavy" panose="02020900000000000000" pitchFamily="18" charset="-122"/>
                <a:ea typeface="思源宋体 Heavy" panose="02020900000000000000" pitchFamily="18" charset="-122"/>
              </a:rPr>
              <a:t>注意事项</a:t>
            </a:r>
          </a:p>
        </p:txBody>
      </p:sp>
      <p:grpSp>
        <p:nvGrpSpPr>
          <p:cNvPr id="7" name="组合 6"/>
          <p:cNvGrpSpPr/>
          <p:nvPr/>
        </p:nvGrpSpPr>
        <p:grpSpPr>
          <a:xfrm>
            <a:off x="6104045" y="2218597"/>
            <a:ext cx="5433868" cy="1883163"/>
            <a:chOff x="6104045" y="1887127"/>
            <a:chExt cx="5433868" cy="1883163"/>
          </a:xfrm>
        </p:grpSpPr>
        <p:pic>
          <p:nvPicPr>
            <p:cNvPr id="2072" name="Picture 24"/>
            <p:cNvPicPr>
              <a:picLocks noChangeAspect="1" noChangeArrowheads="1"/>
            </p:cNvPicPr>
            <p:nvPr/>
          </p:nvPicPr>
          <p:blipFill>
            <a:blip r:embed="rId8" cstate="print">
              <a:extLst>
                <a:ext uri="{BEBA8EAE-BF5A-486C-A8C5-ECC9F3942E4B}">
                  <a14:imgProps xmlns:a14="http://schemas.microsoft.com/office/drawing/2010/main">
                    <a14:imgLayer r:embed="rId9">
                      <a14:imgEffect>
                        <a14:backgroundRemoval t="0" b="99600" l="10000" r="90000"/>
                      </a14:imgEffect>
                    </a14:imgLayer>
                  </a14:imgProps>
                </a:ext>
                <a:ext uri="{28A0092B-C50C-407E-A947-70E740481C1C}">
                  <a14:useLocalDpi xmlns:a14="http://schemas.microsoft.com/office/drawing/2010/main" val="0"/>
                </a:ext>
              </a:extLst>
            </a:blip>
            <a:srcRect/>
            <a:stretch>
              <a:fillRect/>
            </a:stretch>
          </p:blipFill>
          <p:spPr bwMode="auto">
            <a:xfrm>
              <a:off x="8209033" y="1887127"/>
              <a:ext cx="1132283" cy="1132283"/>
            </a:xfrm>
            <a:prstGeom prst="rect">
              <a:avLst/>
            </a:prstGeom>
            <a:noFill/>
            <a:extLst>
              <a:ext uri="{909E8E84-426E-40DD-AFC4-6F175D3DCCD1}">
                <a14:hiddenFill xmlns:a14="http://schemas.microsoft.com/office/drawing/2010/main">
                  <a:solidFill>
                    <a:srgbClr val="FFFFFF"/>
                  </a:solidFill>
                </a14:hiddenFill>
              </a:ext>
            </a:extLst>
          </p:spPr>
        </p:pic>
        <p:sp>
          <p:nvSpPr>
            <p:cNvPr id="70" name="矩形 69"/>
            <p:cNvSpPr/>
            <p:nvPr/>
          </p:nvSpPr>
          <p:spPr>
            <a:xfrm>
              <a:off x="6104045" y="3309915"/>
              <a:ext cx="1757431" cy="460375"/>
            </a:xfrm>
            <a:prstGeom prst="rect">
              <a:avLst/>
            </a:prstGeom>
          </p:spPr>
          <p:txBody>
            <a:bodyPr wrap="square">
              <a:spAutoFit/>
            </a:bodyPr>
            <a:lstStyle/>
            <a:p>
              <a:pPr algn="ctr">
                <a:lnSpc>
                  <a:spcPct val="150000"/>
                </a:lnSpc>
              </a:pPr>
              <a:r>
                <a:rPr lang="zh-CN" altLang="en-US" sz="1600" dirty="0">
                  <a:solidFill>
                    <a:schemeClr val="accent2"/>
                  </a:solidFill>
                  <a:latin typeface="思源宋体 Heavy" panose="02020900000000000000" pitchFamily="18" charset="-122"/>
                  <a:ea typeface="思源宋体 Heavy" panose="02020900000000000000" pitchFamily="18" charset="-122"/>
                </a:rPr>
                <a:t>医用口罩</a:t>
              </a:r>
            </a:p>
          </p:txBody>
        </p:sp>
        <p:sp>
          <p:nvSpPr>
            <p:cNvPr id="71" name="矩形 70"/>
            <p:cNvSpPr/>
            <p:nvPr/>
          </p:nvSpPr>
          <p:spPr>
            <a:xfrm>
              <a:off x="7993074" y="3309915"/>
              <a:ext cx="1757431" cy="418320"/>
            </a:xfrm>
            <a:prstGeom prst="rect">
              <a:avLst/>
            </a:prstGeom>
          </p:spPr>
          <p:txBody>
            <a:bodyPr wrap="square">
              <a:spAutoFit/>
            </a:bodyPr>
            <a:lstStyle/>
            <a:p>
              <a:pPr algn="ctr">
                <a:lnSpc>
                  <a:spcPct val="150000"/>
                </a:lnSpc>
              </a:pPr>
              <a:r>
                <a:rPr lang="en-US" altLang="zh-CN" sz="1600" dirty="0">
                  <a:solidFill>
                    <a:schemeClr val="accent2"/>
                  </a:solidFill>
                  <a:latin typeface="思源宋体 Heavy" panose="02020900000000000000" pitchFamily="18" charset="-122"/>
                  <a:ea typeface="思源宋体 Heavy" panose="02020900000000000000" pitchFamily="18" charset="-122"/>
                </a:rPr>
                <a:t>N95</a:t>
              </a:r>
              <a:r>
                <a:rPr lang="zh-CN" altLang="en-US" sz="1600" dirty="0">
                  <a:solidFill>
                    <a:schemeClr val="accent2"/>
                  </a:solidFill>
                  <a:latin typeface="思源宋体 Heavy" panose="02020900000000000000" pitchFamily="18" charset="-122"/>
                  <a:ea typeface="思源宋体 Heavy" panose="02020900000000000000" pitchFamily="18" charset="-122"/>
                </a:rPr>
                <a:t>口罩</a:t>
              </a:r>
            </a:p>
          </p:txBody>
        </p:sp>
        <p:sp>
          <p:nvSpPr>
            <p:cNvPr id="88" name="任意多边形: 形状 87"/>
            <p:cNvSpPr/>
            <p:nvPr/>
          </p:nvSpPr>
          <p:spPr>
            <a:xfrm rot="19052872">
              <a:off x="8265421" y="2175725"/>
              <a:ext cx="1243525" cy="650064"/>
            </a:xfrm>
            <a:custGeom>
              <a:avLst/>
              <a:gdLst>
                <a:gd name="connsiteX0" fmla="*/ 1243525 w 1243525"/>
                <a:gd name="connsiteY0" fmla="*/ 477572 h 650064"/>
                <a:gd name="connsiteX1" fmla="*/ 1243525 w 1243525"/>
                <a:gd name="connsiteY1" fmla="*/ 650064 h 650064"/>
                <a:gd name="connsiteX2" fmla="*/ 6062 w 1243525"/>
                <a:gd name="connsiteY2" fmla="*/ 650064 h 650064"/>
                <a:gd name="connsiteX3" fmla="*/ 6062 w 1243525"/>
                <a:gd name="connsiteY3" fmla="*/ 644831 h 650064"/>
                <a:gd name="connsiteX4" fmla="*/ 1443 w 1243525"/>
                <a:gd name="connsiteY4" fmla="*/ 644841 h 650064"/>
                <a:gd name="connsiteX5" fmla="*/ 0 w 1243525"/>
                <a:gd name="connsiteY5" fmla="*/ 386 h 650064"/>
                <a:gd name="connsiteX6" fmla="*/ 172492 w 1243525"/>
                <a:gd name="connsiteY6" fmla="*/ 0 h 650064"/>
                <a:gd name="connsiteX7" fmla="*/ 173561 w 1243525"/>
                <a:gd name="connsiteY7" fmla="*/ 477572 h 650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43525" h="650064">
                  <a:moveTo>
                    <a:pt x="1243525" y="477572"/>
                  </a:moveTo>
                  <a:lnTo>
                    <a:pt x="1243525" y="650064"/>
                  </a:lnTo>
                  <a:lnTo>
                    <a:pt x="6062" y="650064"/>
                  </a:lnTo>
                  <a:lnTo>
                    <a:pt x="6062" y="644831"/>
                  </a:lnTo>
                  <a:lnTo>
                    <a:pt x="1443" y="644841"/>
                  </a:lnTo>
                  <a:lnTo>
                    <a:pt x="0" y="386"/>
                  </a:lnTo>
                  <a:lnTo>
                    <a:pt x="172492" y="0"/>
                  </a:lnTo>
                  <a:lnTo>
                    <a:pt x="173561" y="477572"/>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 name="组合 5"/>
            <p:cNvGrpSpPr/>
            <p:nvPr/>
          </p:nvGrpSpPr>
          <p:grpSpPr>
            <a:xfrm>
              <a:off x="6296337" y="2020200"/>
              <a:ext cx="5241576" cy="1749610"/>
              <a:chOff x="-3079787" y="3773111"/>
              <a:chExt cx="5241576" cy="1749610"/>
            </a:xfrm>
          </p:grpSpPr>
          <p:pic>
            <p:nvPicPr>
              <p:cNvPr id="8" name="Picture 2"/>
              <p:cNvPicPr>
                <a:picLocks noChangeAspect="1" noChangeArrowheads="1"/>
              </p:cNvPicPr>
              <p:nvPr/>
            </p:nvPicPr>
            <p:blipFill>
              <a:blip r:embed="rId10" cstate="print">
                <a:extLst>
                  <a:ext uri="{BEBA8EAE-BF5A-486C-A8C5-ECC9F3942E4B}">
                    <a14:imgProps xmlns:a14="http://schemas.microsoft.com/office/drawing/2010/main">
                      <a14:imgLayer r:embed="rId11">
                        <a14:imgEffect>
                          <a14:backgroundRemoval t="1471" b="95221" l="900" r="97044">
                            <a14:backgroundMark x1="84704" y1="62132" x2="82648" y2="75368"/>
                          </a14:backgroundRemoval>
                        </a14:imgEffect>
                      </a14:imgLayer>
                    </a14:imgProps>
                  </a:ext>
                  <a:ext uri="{28A0092B-C50C-407E-A947-70E740481C1C}">
                    <a14:useLocalDpi xmlns:a14="http://schemas.microsoft.com/office/drawing/2010/main" val="0"/>
                  </a:ext>
                </a:extLst>
              </a:blip>
              <a:srcRect/>
              <a:stretch>
                <a:fillRect/>
              </a:stretch>
            </p:blipFill>
            <p:spPr bwMode="auto">
              <a:xfrm>
                <a:off x="649568" y="3811846"/>
                <a:ext cx="1375061" cy="961482"/>
              </a:xfrm>
              <a:prstGeom prst="rect">
                <a:avLst/>
              </a:prstGeom>
              <a:noFill/>
              <a:extLst>
                <a:ext uri="{909E8E84-426E-40DD-AFC4-6F175D3DCCD1}">
                  <a14:hiddenFill xmlns:a14="http://schemas.microsoft.com/office/drawing/2010/main">
                    <a:solidFill>
                      <a:srgbClr val="FFFFFF"/>
                    </a:solidFill>
                  </a14:hiddenFill>
                </a:ext>
              </a:extLst>
            </p:spPr>
          </p:pic>
          <p:sp>
            <p:nvSpPr>
              <p:cNvPr id="45" name="矩形 44"/>
              <p:cNvSpPr/>
              <p:nvPr/>
            </p:nvSpPr>
            <p:spPr>
              <a:xfrm>
                <a:off x="511882" y="5062346"/>
                <a:ext cx="1649907" cy="460375"/>
              </a:xfrm>
              <a:prstGeom prst="rect">
                <a:avLst/>
              </a:prstGeom>
            </p:spPr>
            <p:txBody>
              <a:bodyPr wrap="square">
                <a:spAutoFit/>
              </a:bodyPr>
              <a:lstStyle/>
              <a:p>
                <a:pPr algn="ctr">
                  <a:lnSpc>
                    <a:spcPct val="150000"/>
                  </a:lnSpc>
                  <a:buClrTx/>
                  <a:buSzTx/>
                  <a:buFontTx/>
                </a:pPr>
                <a:r>
                  <a:rPr lang="zh-CN" altLang="en-US" sz="1600" dirty="0">
                    <a:solidFill>
                      <a:schemeClr val="accent2"/>
                    </a:solidFill>
                    <a:latin typeface="思源宋体 Heavy" panose="02020900000000000000" pitchFamily="18" charset="-122"/>
                    <a:ea typeface="思源宋体 Heavy" panose="02020900000000000000" pitchFamily="18" charset="-122"/>
                  </a:rPr>
                  <a:t>外科口罩</a:t>
                </a:r>
              </a:p>
            </p:txBody>
          </p:sp>
          <p:sp>
            <p:nvSpPr>
              <p:cNvPr id="47" name="任意多边形: 形状 46"/>
              <p:cNvSpPr/>
              <p:nvPr/>
            </p:nvSpPr>
            <p:spPr>
              <a:xfrm rot="19052872">
                <a:off x="830898" y="3885792"/>
                <a:ext cx="1243525" cy="650064"/>
              </a:xfrm>
              <a:custGeom>
                <a:avLst/>
                <a:gdLst>
                  <a:gd name="connsiteX0" fmla="*/ 1243525 w 1243525"/>
                  <a:gd name="connsiteY0" fmla="*/ 477572 h 650064"/>
                  <a:gd name="connsiteX1" fmla="*/ 1243525 w 1243525"/>
                  <a:gd name="connsiteY1" fmla="*/ 650064 h 650064"/>
                  <a:gd name="connsiteX2" fmla="*/ 6062 w 1243525"/>
                  <a:gd name="connsiteY2" fmla="*/ 650064 h 650064"/>
                  <a:gd name="connsiteX3" fmla="*/ 6062 w 1243525"/>
                  <a:gd name="connsiteY3" fmla="*/ 644831 h 650064"/>
                  <a:gd name="connsiteX4" fmla="*/ 1443 w 1243525"/>
                  <a:gd name="connsiteY4" fmla="*/ 644841 h 650064"/>
                  <a:gd name="connsiteX5" fmla="*/ 0 w 1243525"/>
                  <a:gd name="connsiteY5" fmla="*/ 386 h 650064"/>
                  <a:gd name="connsiteX6" fmla="*/ 172492 w 1243525"/>
                  <a:gd name="connsiteY6" fmla="*/ 0 h 650064"/>
                  <a:gd name="connsiteX7" fmla="*/ 173561 w 1243525"/>
                  <a:gd name="connsiteY7" fmla="*/ 477572 h 650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43525" h="650064">
                    <a:moveTo>
                      <a:pt x="1243525" y="477572"/>
                    </a:moveTo>
                    <a:lnTo>
                      <a:pt x="1243525" y="650064"/>
                    </a:lnTo>
                    <a:lnTo>
                      <a:pt x="6062" y="650064"/>
                    </a:lnTo>
                    <a:lnTo>
                      <a:pt x="6062" y="644831"/>
                    </a:lnTo>
                    <a:lnTo>
                      <a:pt x="1443" y="644841"/>
                    </a:lnTo>
                    <a:lnTo>
                      <a:pt x="0" y="386"/>
                    </a:lnTo>
                    <a:lnTo>
                      <a:pt x="172492" y="0"/>
                    </a:lnTo>
                    <a:lnTo>
                      <a:pt x="173561" y="477572"/>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6" name="Picture 2"/>
              <p:cNvPicPr>
                <a:picLocks noChangeAspect="1" noChangeArrowheads="1"/>
              </p:cNvPicPr>
              <p:nvPr/>
            </p:nvPicPr>
            <p:blipFill>
              <a:blip r:embed="rId10" cstate="print">
                <a:extLst>
                  <a:ext uri="{BEBA8EAE-BF5A-486C-A8C5-ECC9F3942E4B}">
                    <a14:imgProps xmlns:a14="http://schemas.microsoft.com/office/drawing/2010/main">
                      <a14:imgLayer r:embed="rId11">
                        <a14:imgEffect>
                          <a14:backgroundRemoval t="1471" b="95221" l="900" r="97044">
                            <a14:backgroundMark x1="84704" y1="62132" x2="82648" y2="75368"/>
                          </a14:backgroundRemoval>
                        </a14:imgEffect>
                      </a14:imgLayer>
                    </a14:imgProps>
                  </a:ext>
                  <a:ext uri="{28A0092B-C50C-407E-A947-70E740481C1C}">
                    <a14:useLocalDpi xmlns:a14="http://schemas.microsoft.com/office/drawing/2010/main" val="0"/>
                  </a:ext>
                </a:extLst>
              </a:blip>
              <a:srcRect/>
              <a:stretch>
                <a:fillRect/>
              </a:stretch>
            </p:blipFill>
            <p:spPr bwMode="auto">
              <a:xfrm>
                <a:off x="-3079787" y="3773111"/>
                <a:ext cx="1375061" cy="961482"/>
              </a:xfrm>
              <a:prstGeom prst="rect">
                <a:avLst/>
              </a:prstGeom>
              <a:noFill/>
              <a:extLst>
                <a:ext uri="{909E8E84-426E-40DD-AFC4-6F175D3DCCD1}">
                  <a14:hiddenFill xmlns:a14="http://schemas.microsoft.com/office/drawing/2010/main">
                    <a:solidFill>
                      <a:srgbClr val="FFFFFF"/>
                    </a:solidFill>
                  </a14:hiddenFill>
                </a:ext>
              </a:extLst>
            </p:spPr>
          </p:pic>
        </p:grpSp>
        <p:sp>
          <p:nvSpPr>
            <p:cNvPr id="82" name="任意多边形: 形状 81"/>
            <p:cNvSpPr/>
            <p:nvPr/>
          </p:nvSpPr>
          <p:spPr>
            <a:xfrm rot="19172871">
              <a:off x="6445320" y="2134526"/>
              <a:ext cx="1243525" cy="650064"/>
            </a:xfrm>
            <a:custGeom>
              <a:avLst/>
              <a:gdLst>
                <a:gd name="connsiteX0" fmla="*/ 1243525 w 1243525"/>
                <a:gd name="connsiteY0" fmla="*/ 477572 h 650064"/>
                <a:gd name="connsiteX1" fmla="*/ 1243525 w 1243525"/>
                <a:gd name="connsiteY1" fmla="*/ 650064 h 650064"/>
                <a:gd name="connsiteX2" fmla="*/ 6062 w 1243525"/>
                <a:gd name="connsiteY2" fmla="*/ 650064 h 650064"/>
                <a:gd name="connsiteX3" fmla="*/ 6062 w 1243525"/>
                <a:gd name="connsiteY3" fmla="*/ 644831 h 650064"/>
                <a:gd name="connsiteX4" fmla="*/ 1443 w 1243525"/>
                <a:gd name="connsiteY4" fmla="*/ 644841 h 650064"/>
                <a:gd name="connsiteX5" fmla="*/ 0 w 1243525"/>
                <a:gd name="connsiteY5" fmla="*/ 386 h 650064"/>
                <a:gd name="connsiteX6" fmla="*/ 172492 w 1243525"/>
                <a:gd name="connsiteY6" fmla="*/ 0 h 650064"/>
                <a:gd name="connsiteX7" fmla="*/ 173561 w 1243525"/>
                <a:gd name="connsiteY7" fmla="*/ 477572 h 650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43525" h="650064">
                  <a:moveTo>
                    <a:pt x="1243525" y="477572"/>
                  </a:moveTo>
                  <a:lnTo>
                    <a:pt x="1243525" y="650064"/>
                  </a:lnTo>
                  <a:lnTo>
                    <a:pt x="6062" y="650064"/>
                  </a:lnTo>
                  <a:lnTo>
                    <a:pt x="6062" y="644831"/>
                  </a:lnTo>
                  <a:lnTo>
                    <a:pt x="1443" y="644841"/>
                  </a:lnTo>
                  <a:lnTo>
                    <a:pt x="0" y="386"/>
                  </a:lnTo>
                  <a:lnTo>
                    <a:pt x="172492" y="0"/>
                  </a:lnTo>
                  <a:lnTo>
                    <a:pt x="173561" y="477572"/>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9" name="文本框 48"/>
          <p:cNvSpPr txBox="1"/>
          <p:nvPr/>
        </p:nvSpPr>
        <p:spPr>
          <a:xfrm>
            <a:off x="1415930" y="632520"/>
            <a:ext cx="4698722" cy="584775"/>
          </a:xfrm>
          <a:prstGeom prst="rect">
            <a:avLst/>
          </a:prstGeom>
          <a:noFill/>
        </p:spPr>
        <p:txBody>
          <a:bodyPr wrap="none" rtlCol="0">
            <a:spAutoFit/>
          </a:bodyPr>
          <a:lstStyle/>
          <a:p>
            <a:pPr lvl="0">
              <a:defRPr/>
            </a:pPr>
            <a:r>
              <a:rPr lang="zh-CN" altLang="en-US" sz="3200" b="1" kern="0" dirty="0">
                <a:latin typeface="微软雅黑" panose="020B0503020204020204" pitchFamily="34" charset="-122"/>
                <a:ea typeface="微软雅黑" panose="020B0503020204020204" pitchFamily="34" charset="-122"/>
              </a:rPr>
              <a:t>（八）做好日常行为管理</a:t>
            </a:r>
          </a:p>
        </p:txBody>
      </p:sp>
    </p:spTree>
  </p:cSld>
  <p:clrMapOvr>
    <a:masterClrMapping/>
  </p:clrMapOvr>
  <mc:AlternateContent xmlns:mc="http://schemas.openxmlformats.org/markup-compatibility/2006" xmlns:p14="http://schemas.microsoft.com/office/powerpoint/2010/main">
    <mc:Choice Requires="p14">
      <p:transition spd="slow" p14:dur="1500" advTm="3617">
        <p:circle/>
      </p:transition>
    </mc:Choice>
    <mc:Fallback xmlns="">
      <p:transition spd="slow" advTm="3617">
        <p:circl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等腰三角形 4"/>
          <p:cNvSpPr/>
          <p:nvPr/>
        </p:nvSpPr>
        <p:spPr>
          <a:xfrm>
            <a:off x="1" y="2672862"/>
            <a:ext cx="8328074" cy="4185138"/>
          </a:xfrm>
          <a:prstGeom prst="triangle">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圆角 5"/>
          <p:cNvSpPr/>
          <p:nvPr/>
        </p:nvSpPr>
        <p:spPr>
          <a:xfrm>
            <a:off x="393895" y="369276"/>
            <a:ext cx="11404210" cy="6073727"/>
          </a:xfrm>
          <a:prstGeom prst="roundRect">
            <a:avLst>
              <a:gd name="adj" fmla="val 269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a:latin typeface="华文楷体" panose="02010600040101010101" pitchFamily="2" charset="-122"/>
                <a:ea typeface="华文楷体" panose="02010600040101010101" pitchFamily="2" charset="-122"/>
              </a:rPr>
              <a:t>要引导学生注意用眼卫生，做好近视眼防控。适当科学运动，平衡营养膳食，安排好作息，提高机体免疫力。</a:t>
            </a:r>
            <a:endParaRPr lang="zh-CN" altLang="en-US" dirty="0">
              <a:latin typeface="华文楷体" panose="02010600040101010101" pitchFamily="2" charset="-122"/>
              <a:ea typeface="华文楷体" panose="02010600040101010101" pitchFamily="2" charset="-122"/>
            </a:endParaRPr>
          </a:p>
        </p:txBody>
      </p:sp>
      <p:grpSp>
        <p:nvGrpSpPr>
          <p:cNvPr id="7" name="组合 6"/>
          <p:cNvGrpSpPr/>
          <p:nvPr/>
        </p:nvGrpSpPr>
        <p:grpSpPr>
          <a:xfrm rot="19373611">
            <a:off x="605682" y="732457"/>
            <a:ext cx="811236" cy="407673"/>
            <a:chOff x="1735016" y="996462"/>
            <a:chExt cx="8328074" cy="4185138"/>
          </a:xfrm>
        </p:grpSpPr>
        <p:sp>
          <p:nvSpPr>
            <p:cNvPr id="8" name="等腰三角形 7"/>
            <p:cNvSpPr/>
            <p:nvPr/>
          </p:nvSpPr>
          <p:spPr>
            <a:xfrm rot="10800000">
              <a:off x="1735016" y="996462"/>
              <a:ext cx="8328074" cy="4185138"/>
            </a:xfrm>
            <a:prstGeom prst="triangle">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等腰三角形 8"/>
            <p:cNvSpPr/>
            <p:nvPr/>
          </p:nvSpPr>
          <p:spPr>
            <a:xfrm>
              <a:off x="1735016" y="996462"/>
              <a:ext cx="8328074" cy="4185138"/>
            </a:xfrm>
            <a:prstGeom prst="triangle">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1" name="文本框 10"/>
          <p:cNvSpPr txBox="1"/>
          <p:nvPr/>
        </p:nvSpPr>
        <p:spPr>
          <a:xfrm>
            <a:off x="1415930" y="632520"/>
            <a:ext cx="4698722" cy="584775"/>
          </a:xfrm>
          <a:prstGeom prst="rect">
            <a:avLst/>
          </a:prstGeom>
          <a:noFill/>
        </p:spPr>
        <p:txBody>
          <a:bodyPr wrap="none" rtlCol="0">
            <a:spAutoFit/>
          </a:bodyPr>
          <a:lstStyle/>
          <a:p>
            <a:pPr lvl="0">
              <a:defRPr/>
            </a:pPr>
            <a:r>
              <a:rPr lang="zh-CN" altLang="en-US" sz="3200" b="1" kern="0" dirty="0">
                <a:latin typeface="微软雅黑" panose="020B0503020204020204" pitchFamily="34" charset="-122"/>
                <a:ea typeface="微软雅黑" panose="020B0503020204020204" pitchFamily="34" charset="-122"/>
              </a:rPr>
              <a:t>（八）做好日常行为管理</a:t>
            </a:r>
          </a:p>
        </p:txBody>
      </p:sp>
      <p:grpSp>
        <p:nvGrpSpPr>
          <p:cNvPr id="12" name="组合 11"/>
          <p:cNvGrpSpPr/>
          <p:nvPr/>
        </p:nvGrpSpPr>
        <p:grpSpPr>
          <a:xfrm>
            <a:off x="1463040" y="2999106"/>
            <a:ext cx="9366378" cy="771087"/>
            <a:chOff x="1151677" y="2259607"/>
            <a:chExt cx="6880306" cy="913979"/>
          </a:xfrm>
        </p:grpSpPr>
        <p:grpSp>
          <p:nvGrpSpPr>
            <p:cNvPr id="13" name="组合 10"/>
            <p:cNvGrpSpPr/>
            <p:nvPr/>
          </p:nvGrpSpPr>
          <p:grpSpPr>
            <a:xfrm>
              <a:off x="1151677" y="2259607"/>
              <a:ext cx="1343800" cy="913979"/>
              <a:chOff x="1533959" y="2724679"/>
              <a:chExt cx="1792053" cy="1218920"/>
            </a:xfrm>
            <a:solidFill>
              <a:srgbClr val="0070C0"/>
            </a:solidFill>
          </p:grpSpPr>
          <p:sp>
            <p:nvSpPr>
              <p:cNvPr id="23" name="Freeform 5"/>
              <p:cNvSpPr>
                <a:spLocks noChangeAspect="1"/>
              </p:cNvSpPr>
              <p:nvPr/>
            </p:nvSpPr>
            <p:spPr bwMode="auto">
              <a:xfrm>
                <a:off x="1533959" y="2724679"/>
                <a:ext cx="1792053" cy="1218920"/>
              </a:xfrm>
              <a:custGeom>
                <a:avLst/>
                <a:gdLst>
                  <a:gd name="T0" fmla="*/ 368 w 7852"/>
                  <a:gd name="T1" fmla="*/ 0 h 5322"/>
                  <a:gd name="T2" fmla="*/ 7496 w 7852"/>
                  <a:gd name="T3" fmla="*/ 0 h 5322"/>
                  <a:gd name="T4" fmla="*/ 7497 w 7852"/>
                  <a:gd name="T5" fmla="*/ 0 h 5322"/>
                  <a:gd name="T6" fmla="*/ 7497 w 7852"/>
                  <a:gd name="T7" fmla="*/ 0 h 5322"/>
                  <a:gd name="T8" fmla="*/ 7852 w 7852"/>
                  <a:gd name="T9" fmla="*/ 357 h 5322"/>
                  <a:gd name="T10" fmla="*/ 7852 w 7852"/>
                  <a:gd name="T11" fmla="*/ 363 h 5322"/>
                  <a:gd name="T12" fmla="*/ 7852 w 7852"/>
                  <a:gd name="T13" fmla="*/ 363 h 5322"/>
                  <a:gd name="T14" fmla="*/ 7852 w 7852"/>
                  <a:gd name="T15" fmla="*/ 3116 h 5322"/>
                  <a:gd name="T16" fmla="*/ 7852 w 7852"/>
                  <a:gd name="T17" fmla="*/ 3120 h 5322"/>
                  <a:gd name="T18" fmla="*/ 7852 w 7852"/>
                  <a:gd name="T19" fmla="*/ 3120 h 5322"/>
                  <a:gd name="T20" fmla="*/ 7482 w 7852"/>
                  <a:gd name="T21" fmla="*/ 3676 h 5322"/>
                  <a:gd name="T22" fmla="*/ 4025 w 7852"/>
                  <a:gd name="T23" fmla="*/ 5297 h 5322"/>
                  <a:gd name="T24" fmla="*/ 4024 w 7852"/>
                  <a:gd name="T25" fmla="*/ 5298 h 5322"/>
                  <a:gd name="T26" fmla="*/ 3926 w 7852"/>
                  <a:gd name="T27" fmla="*/ 5322 h 5322"/>
                  <a:gd name="T28" fmla="*/ 3833 w 7852"/>
                  <a:gd name="T29" fmla="*/ 5300 h 5322"/>
                  <a:gd name="T30" fmla="*/ 378 w 7852"/>
                  <a:gd name="T31" fmla="*/ 3680 h 5322"/>
                  <a:gd name="T32" fmla="*/ 0 w 7852"/>
                  <a:gd name="T33" fmla="*/ 3116 h 5322"/>
                  <a:gd name="T34" fmla="*/ 0 w 7852"/>
                  <a:gd name="T35" fmla="*/ 3099 h 5322"/>
                  <a:gd name="T36" fmla="*/ 0 w 7852"/>
                  <a:gd name="T37" fmla="*/ 3099 h 5322"/>
                  <a:gd name="T38" fmla="*/ 0 w 7852"/>
                  <a:gd name="T39" fmla="*/ 362 h 5322"/>
                  <a:gd name="T40" fmla="*/ 0 w 7852"/>
                  <a:gd name="T41" fmla="*/ 362 h 5322"/>
                  <a:gd name="T42" fmla="*/ 0 w 7852"/>
                  <a:gd name="T43" fmla="*/ 357 h 5322"/>
                  <a:gd name="T44" fmla="*/ 357 w 7852"/>
                  <a:gd name="T45" fmla="*/ 0 h 5322"/>
                  <a:gd name="T46" fmla="*/ 368 w 7852"/>
                  <a:gd name="T47" fmla="*/ 0 h 5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852" h="5322">
                    <a:moveTo>
                      <a:pt x="368" y="0"/>
                    </a:moveTo>
                    <a:lnTo>
                      <a:pt x="7496" y="0"/>
                    </a:lnTo>
                    <a:lnTo>
                      <a:pt x="7497" y="0"/>
                    </a:lnTo>
                    <a:lnTo>
                      <a:pt x="7497" y="0"/>
                    </a:lnTo>
                    <a:cubicBezTo>
                      <a:pt x="7693" y="1"/>
                      <a:pt x="7852" y="160"/>
                      <a:pt x="7852" y="357"/>
                    </a:cubicBezTo>
                    <a:lnTo>
                      <a:pt x="7852" y="363"/>
                    </a:lnTo>
                    <a:lnTo>
                      <a:pt x="7852" y="363"/>
                    </a:lnTo>
                    <a:lnTo>
                      <a:pt x="7852" y="3116"/>
                    </a:lnTo>
                    <a:lnTo>
                      <a:pt x="7852" y="3120"/>
                    </a:lnTo>
                    <a:lnTo>
                      <a:pt x="7852" y="3120"/>
                    </a:lnTo>
                    <a:cubicBezTo>
                      <a:pt x="7851" y="3370"/>
                      <a:pt x="7699" y="3584"/>
                      <a:pt x="7482" y="3676"/>
                    </a:cubicBezTo>
                    <a:lnTo>
                      <a:pt x="4025" y="5297"/>
                    </a:lnTo>
                    <a:lnTo>
                      <a:pt x="4024" y="5298"/>
                    </a:lnTo>
                    <a:cubicBezTo>
                      <a:pt x="3995" y="5313"/>
                      <a:pt x="3962" y="5322"/>
                      <a:pt x="3926" y="5322"/>
                    </a:cubicBezTo>
                    <a:cubicBezTo>
                      <a:pt x="3893" y="5322"/>
                      <a:pt x="3861" y="5314"/>
                      <a:pt x="3833" y="5300"/>
                    </a:cubicBezTo>
                    <a:lnTo>
                      <a:pt x="378" y="3680"/>
                    </a:lnTo>
                    <a:cubicBezTo>
                      <a:pt x="156" y="3588"/>
                      <a:pt x="0" y="3370"/>
                      <a:pt x="0" y="3116"/>
                    </a:cubicBezTo>
                    <a:cubicBezTo>
                      <a:pt x="0" y="3110"/>
                      <a:pt x="0" y="3105"/>
                      <a:pt x="0" y="3099"/>
                    </a:cubicBezTo>
                    <a:lnTo>
                      <a:pt x="0" y="3099"/>
                    </a:lnTo>
                    <a:lnTo>
                      <a:pt x="0" y="362"/>
                    </a:lnTo>
                    <a:lnTo>
                      <a:pt x="0" y="362"/>
                    </a:lnTo>
                    <a:lnTo>
                      <a:pt x="0" y="357"/>
                    </a:lnTo>
                    <a:cubicBezTo>
                      <a:pt x="0" y="160"/>
                      <a:pt x="160" y="0"/>
                      <a:pt x="357" y="0"/>
                    </a:cubicBezTo>
                    <a:cubicBezTo>
                      <a:pt x="360" y="0"/>
                      <a:pt x="364" y="0"/>
                      <a:pt x="368" y="0"/>
                    </a:cubicBezTo>
                    <a:close/>
                  </a:path>
                </a:pathLst>
              </a:custGeom>
              <a:solidFill>
                <a:schemeClr val="accent1"/>
              </a:solidFill>
              <a:ln>
                <a:noFill/>
              </a:ln>
            </p:spPr>
            <p:txBody>
              <a:bodyPr vert="horz" wrap="square" lIns="121883" tIns="60941" rIns="121883" bIns="60941" numCol="1" anchor="t" anchorCtr="0" compatLnSpc="1"/>
              <a:lstStyle/>
              <a:p>
                <a:pPr defTabSz="914400">
                  <a:defRPr/>
                </a:pPr>
                <a:endParaRPr lang="zh-CN" altLang="en-US" sz="1600" dirty="0">
                  <a:solidFill>
                    <a:prstClr val="black"/>
                  </a:solidFill>
                  <a:latin typeface="微软雅黑" panose="020B0503020204020204" pitchFamily="34" charset="-122"/>
                  <a:ea typeface="微软雅黑" panose="020B0503020204020204" pitchFamily="34" charset="-122"/>
                  <a:sym typeface="Source Han Serif SC" panose="02020400000000000000" pitchFamily="18" charset="-122"/>
                </a:endParaRPr>
              </a:p>
            </p:txBody>
          </p:sp>
          <p:sp>
            <p:nvSpPr>
              <p:cNvPr id="24" name="TextBox 12"/>
              <p:cNvSpPr txBox="1"/>
              <p:nvPr/>
            </p:nvSpPr>
            <p:spPr>
              <a:xfrm>
                <a:off x="1724616" y="2939449"/>
                <a:ext cx="1405854" cy="523341"/>
              </a:xfrm>
              <a:prstGeom prst="rect">
                <a:avLst/>
              </a:prstGeom>
              <a:noFill/>
            </p:spPr>
            <p:txBody>
              <a:bodyPr wrap="none" rtlCol="0">
                <a:spAutoFit/>
              </a:bodyPr>
              <a:lstStyle/>
              <a:p>
                <a:pPr algn="ctr" defTabSz="914400">
                  <a:defRPr/>
                </a:pPr>
                <a:r>
                  <a:rPr lang="zh-CN" altLang="en-US" sz="2800" b="1" dirty="0">
                    <a:solidFill>
                      <a:prstClr val="white"/>
                    </a:solidFill>
                    <a:latin typeface="微软雅黑" panose="020B0503020204020204" pitchFamily="34" charset="-122"/>
                    <a:ea typeface="微软雅黑" panose="020B0503020204020204" pitchFamily="34" charset="-122"/>
                    <a:sym typeface="Source Han Serif SC" panose="02020400000000000000" pitchFamily="18" charset="-122"/>
                  </a:rPr>
                  <a:t>良好作息</a:t>
                </a:r>
              </a:p>
            </p:txBody>
          </p:sp>
        </p:grpSp>
        <p:grpSp>
          <p:nvGrpSpPr>
            <p:cNvPr id="14" name="组合 25"/>
            <p:cNvGrpSpPr/>
            <p:nvPr/>
          </p:nvGrpSpPr>
          <p:grpSpPr>
            <a:xfrm>
              <a:off x="2998401" y="2259607"/>
              <a:ext cx="1343800" cy="913979"/>
              <a:chOff x="3996698" y="2724679"/>
              <a:chExt cx="1792053" cy="1218920"/>
            </a:xfrm>
            <a:solidFill>
              <a:srgbClr val="0070C0"/>
            </a:solidFill>
          </p:grpSpPr>
          <p:sp>
            <p:nvSpPr>
              <p:cNvPr id="21" name="Freeform 5"/>
              <p:cNvSpPr>
                <a:spLocks noChangeAspect="1"/>
              </p:cNvSpPr>
              <p:nvPr/>
            </p:nvSpPr>
            <p:spPr bwMode="auto">
              <a:xfrm>
                <a:off x="3996698" y="2724679"/>
                <a:ext cx="1792053" cy="1218920"/>
              </a:xfrm>
              <a:custGeom>
                <a:avLst/>
                <a:gdLst>
                  <a:gd name="T0" fmla="*/ 368 w 7852"/>
                  <a:gd name="T1" fmla="*/ 0 h 5322"/>
                  <a:gd name="T2" fmla="*/ 7496 w 7852"/>
                  <a:gd name="T3" fmla="*/ 0 h 5322"/>
                  <a:gd name="T4" fmla="*/ 7497 w 7852"/>
                  <a:gd name="T5" fmla="*/ 0 h 5322"/>
                  <a:gd name="T6" fmla="*/ 7497 w 7852"/>
                  <a:gd name="T7" fmla="*/ 0 h 5322"/>
                  <a:gd name="T8" fmla="*/ 7852 w 7852"/>
                  <a:gd name="T9" fmla="*/ 357 h 5322"/>
                  <a:gd name="T10" fmla="*/ 7852 w 7852"/>
                  <a:gd name="T11" fmla="*/ 363 h 5322"/>
                  <a:gd name="T12" fmla="*/ 7852 w 7852"/>
                  <a:gd name="T13" fmla="*/ 363 h 5322"/>
                  <a:gd name="T14" fmla="*/ 7852 w 7852"/>
                  <a:gd name="T15" fmla="*/ 3116 h 5322"/>
                  <a:gd name="T16" fmla="*/ 7852 w 7852"/>
                  <a:gd name="T17" fmla="*/ 3120 h 5322"/>
                  <a:gd name="T18" fmla="*/ 7852 w 7852"/>
                  <a:gd name="T19" fmla="*/ 3120 h 5322"/>
                  <a:gd name="T20" fmla="*/ 7482 w 7852"/>
                  <a:gd name="T21" fmla="*/ 3676 h 5322"/>
                  <a:gd name="T22" fmla="*/ 4025 w 7852"/>
                  <a:gd name="T23" fmla="*/ 5297 h 5322"/>
                  <a:gd name="T24" fmla="*/ 4024 w 7852"/>
                  <a:gd name="T25" fmla="*/ 5298 h 5322"/>
                  <a:gd name="T26" fmla="*/ 3926 w 7852"/>
                  <a:gd name="T27" fmla="*/ 5322 h 5322"/>
                  <a:gd name="T28" fmla="*/ 3833 w 7852"/>
                  <a:gd name="T29" fmla="*/ 5300 h 5322"/>
                  <a:gd name="T30" fmla="*/ 378 w 7852"/>
                  <a:gd name="T31" fmla="*/ 3680 h 5322"/>
                  <a:gd name="T32" fmla="*/ 0 w 7852"/>
                  <a:gd name="T33" fmla="*/ 3116 h 5322"/>
                  <a:gd name="T34" fmla="*/ 0 w 7852"/>
                  <a:gd name="T35" fmla="*/ 3099 h 5322"/>
                  <a:gd name="T36" fmla="*/ 0 w 7852"/>
                  <a:gd name="T37" fmla="*/ 3099 h 5322"/>
                  <a:gd name="T38" fmla="*/ 0 w 7852"/>
                  <a:gd name="T39" fmla="*/ 362 h 5322"/>
                  <a:gd name="T40" fmla="*/ 0 w 7852"/>
                  <a:gd name="T41" fmla="*/ 362 h 5322"/>
                  <a:gd name="T42" fmla="*/ 0 w 7852"/>
                  <a:gd name="T43" fmla="*/ 357 h 5322"/>
                  <a:gd name="T44" fmla="*/ 357 w 7852"/>
                  <a:gd name="T45" fmla="*/ 0 h 5322"/>
                  <a:gd name="T46" fmla="*/ 368 w 7852"/>
                  <a:gd name="T47" fmla="*/ 0 h 5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852" h="5322">
                    <a:moveTo>
                      <a:pt x="368" y="0"/>
                    </a:moveTo>
                    <a:lnTo>
                      <a:pt x="7496" y="0"/>
                    </a:lnTo>
                    <a:lnTo>
                      <a:pt x="7497" y="0"/>
                    </a:lnTo>
                    <a:lnTo>
                      <a:pt x="7497" y="0"/>
                    </a:lnTo>
                    <a:cubicBezTo>
                      <a:pt x="7693" y="1"/>
                      <a:pt x="7852" y="160"/>
                      <a:pt x="7852" y="357"/>
                    </a:cubicBezTo>
                    <a:lnTo>
                      <a:pt x="7852" y="363"/>
                    </a:lnTo>
                    <a:lnTo>
                      <a:pt x="7852" y="363"/>
                    </a:lnTo>
                    <a:lnTo>
                      <a:pt x="7852" y="3116"/>
                    </a:lnTo>
                    <a:lnTo>
                      <a:pt x="7852" y="3120"/>
                    </a:lnTo>
                    <a:lnTo>
                      <a:pt x="7852" y="3120"/>
                    </a:lnTo>
                    <a:cubicBezTo>
                      <a:pt x="7851" y="3370"/>
                      <a:pt x="7699" y="3584"/>
                      <a:pt x="7482" y="3676"/>
                    </a:cubicBezTo>
                    <a:lnTo>
                      <a:pt x="4025" y="5297"/>
                    </a:lnTo>
                    <a:lnTo>
                      <a:pt x="4024" y="5298"/>
                    </a:lnTo>
                    <a:cubicBezTo>
                      <a:pt x="3995" y="5313"/>
                      <a:pt x="3962" y="5322"/>
                      <a:pt x="3926" y="5322"/>
                    </a:cubicBezTo>
                    <a:cubicBezTo>
                      <a:pt x="3893" y="5322"/>
                      <a:pt x="3861" y="5314"/>
                      <a:pt x="3833" y="5300"/>
                    </a:cubicBezTo>
                    <a:lnTo>
                      <a:pt x="378" y="3680"/>
                    </a:lnTo>
                    <a:cubicBezTo>
                      <a:pt x="156" y="3588"/>
                      <a:pt x="0" y="3370"/>
                      <a:pt x="0" y="3116"/>
                    </a:cubicBezTo>
                    <a:cubicBezTo>
                      <a:pt x="0" y="3110"/>
                      <a:pt x="0" y="3105"/>
                      <a:pt x="0" y="3099"/>
                    </a:cubicBezTo>
                    <a:lnTo>
                      <a:pt x="0" y="3099"/>
                    </a:lnTo>
                    <a:lnTo>
                      <a:pt x="0" y="362"/>
                    </a:lnTo>
                    <a:lnTo>
                      <a:pt x="0" y="362"/>
                    </a:lnTo>
                    <a:lnTo>
                      <a:pt x="0" y="357"/>
                    </a:lnTo>
                    <a:cubicBezTo>
                      <a:pt x="0" y="160"/>
                      <a:pt x="160" y="0"/>
                      <a:pt x="357" y="0"/>
                    </a:cubicBezTo>
                    <a:cubicBezTo>
                      <a:pt x="360" y="0"/>
                      <a:pt x="364" y="0"/>
                      <a:pt x="368" y="0"/>
                    </a:cubicBezTo>
                    <a:close/>
                  </a:path>
                </a:pathLst>
              </a:custGeom>
              <a:solidFill>
                <a:schemeClr val="accent2"/>
              </a:solidFill>
              <a:ln>
                <a:noFill/>
              </a:ln>
            </p:spPr>
            <p:txBody>
              <a:bodyPr vert="horz" wrap="square" lIns="121883" tIns="60941" rIns="121883" bIns="60941" numCol="1" anchor="t" anchorCtr="0" compatLnSpc="1"/>
              <a:lstStyle/>
              <a:p>
                <a:pPr defTabSz="914400">
                  <a:defRPr/>
                </a:pPr>
                <a:endParaRPr lang="zh-CN" altLang="en-US" sz="1600" dirty="0">
                  <a:solidFill>
                    <a:prstClr val="black"/>
                  </a:solidFill>
                  <a:latin typeface="微软雅黑" panose="020B0503020204020204" pitchFamily="34" charset="-122"/>
                  <a:ea typeface="微软雅黑" panose="020B0503020204020204" pitchFamily="34" charset="-122"/>
                  <a:sym typeface="Source Han Serif SC" panose="02020400000000000000" pitchFamily="18" charset="-122"/>
                </a:endParaRPr>
              </a:p>
            </p:txBody>
          </p:sp>
          <p:sp>
            <p:nvSpPr>
              <p:cNvPr id="22" name="TextBox 27"/>
              <p:cNvSpPr txBox="1"/>
              <p:nvPr/>
            </p:nvSpPr>
            <p:spPr>
              <a:xfrm>
                <a:off x="4162902" y="2939449"/>
                <a:ext cx="1454758" cy="568218"/>
              </a:xfrm>
              <a:prstGeom prst="rect">
                <a:avLst/>
              </a:prstGeom>
              <a:noFill/>
            </p:spPr>
            <p:txBody>
              <a:bodyPr wrap="none" rtlCol="0">
                <a:spAutoFit/>
              </a:bodyPr>
              <a:lstStyle/>
              <a:p>
                <a:pPr algn="ctr" defTabSz="914400">
                  <a:defRPr/>
                </a:pPr>
                <a:r>
                  <a:rPr lang="zh-CN" altLang="en-US" sz="2800" b="1" dirty="0">
                    <a:solidFill>
                      <a:prstClr val="white"/>
                    </a:solidFill>
                    <a:latin typeface="微软雅黑" panose="020B0503020204020204" pitchFamily="34" charset="-122"/>
                    <a:ea typeface="微软雅黑" panose="020B0503020204020204" pitchFamily="34" charset="-122"/>
                    <a:sym typeface="Source Han Serif SC" panose="02020400000000000000" pitchFamily="18" charset="-122"/>
                  </a:rPr>
                  <a:t>平衡膳食</a:t>
                </a:r>
              </a:p>
            </p:txBody>
          </p:sp>
        </p:grpSp>
        <p:grpSp>
          <p:nvGrpSpPr>
            <p:cNvPr id="15" name="组合 28"/>
            <p:cNvGrpSpPr/>
            <p:nvPr/>
          </p:nvGrpSpPr>
          <p:grpSpPr>
            <a:xfrm>
              <a:off x="4841459" y="2259607"/>
              <a:ext cx="1343800" cy="913979"/>
              <a:chOff x="6454547" y="2724679"/>
              <a:chExt cx="1792053" cy="1218920"/>
            </a:xfrm>
            <a:solidFill>
              <a:srgbClr val="0070C0"/>
            </a:solidFill>
          </p:grpSpPr>
          <p:sp>
            <p:nvSpPr>
              <p:cNvPr id="19" name="Freeform 5"/>
              <p:cNvSpPr>
                <a:spLocks noChangeAspect="1"/>
              </p:cNvSpPr>
              <p:nvPr/>
            </p:nvSpPr>
            <p:spPr bwMode="auto">
              <a:xfrm>
                <a:off x="6454547" y="2724679"/>
                <a:ext cx="1792053" cy="1218920"/>
              </a:xfrm>
              <a:custGeom>
                <a:avLst/>
                <a:gdLst>
                  <a:gd name="T0" fmla="*/ 368 w 7852"/>
                  <a:gd name="T1" fmla="*/ 0 h 5322"/>
                  <a:gd name="T2" fmla="*/ 7496 w 7852"/>
                  <a:gd name="T3" fmla="*/ 0 h 5322"/>
                  <a:gd name="T4" fmla="*/ 7497 w 7852"/>
                  <a:gd name="T5" fmla="*/ 0 h 5322"/>
                  <a:gd name="T6" fmla="*/ 7497 w 7852"/>
                  <a:gd name="T7" fmla="*/ 0 h 5322"/>
                  <a:gd name="T8" fmla="*/ 7852 w 7852"/>
                  <a:gd name="T9" fmla="*/ 357 h 5322"/>
                  <a:gd name="T10" fmla="*/ 7852 w 7852"/>
                  <a:gd name="T11" fmla="*/ 363 h 5322"/>
                  <a:gd name="T12" fmla="*/ 7852 w 7852"/>
                  <a:gd name="T13" fmla="*/ 363 h 5322"/>
                  <a:gd name="T14" fmla="*/ 7852 w 7852"/>
                  <a:gd name="T15" fmla="*/ 3116 h 5322"/>
                  <a:gd name="T16" fmla="*/ 7852 w 7852"/>
                  <a:gd name="T17" fmla="*/ 3120 h 5322"/>
                  <a:gd name="T18" fmla="*/ 7852 w 7852"/>
                  <a:gd name="T19" fmla="*/ 3120 h 5322"/>
                  <a:gd name="T20" fmla="*/ 7482 w 7852"/>
                  <a:gd name="T21" fmla="*/ 3676 h 5322"/>
                  <a:gd name="T22" fmla="*/ 4025 w 7852"/>
                  <a:gd name="T23" fmla="*/ 5297 h 5322"/>
                  <a:gd name="T24" fmla="*/ 4024 w 7852"/>
                  <a:gd name="T25" fmla="*/ 5298 h 5322"/>
                  <a:gd name="T26" fmla="*/ 3926 w 7852"/>
                  <a:gd name="T27" fmla="*/ 5322 h 5322"/>
                  <a:gd name="T28" fmla="*/ 3833 w 7852"/>
                  <a:gd name="T29" fmla="*/ 5300 h 5322"/>
                  <a:gd name="T30" fmla="*/ 378 w 7852"/>
                  <a:gd name="T31" fmla="*/ 3680 h 5322"/>
                  <a:gd name="T32" fmla="*/ 0 w 7852"/>
                  <a:gd name="T33" fmla="*/ 3116 h 5322"/>
                  <a:gd name="T34" fmla="*/ 0 w 7852"/>
                  <a:gd name="T35" fmla="*/ 3099 h 5322"/>
                  <a:gd name="T36" fmla="*/ 0 w 7852"/>
                  <a:gd name="T37" fmla="*/ 3099 h 5322"/>
                  <a:gd name="T38" fmla="*/ 0 w 7852"/>
                  <a:gd name="T39" fmla="*/ 362 h 5322"/>
                  <a:gd name="T40" fmla="*/ 0 w 7852"/>
                  <a:gd name="T41" fmla="*/ 362 h 5322"/>
                  <a:gd name="T42" fmla="*/ 0 w 7852"/>
                  <a:gd name="T43" fmla="*/ 357 h 5322"/>
                  <a:gd name="T44" fmla="*/ 357 w 7852"/>
                  <a:gd name="T45" fmla="*/ 0 h 5322"/>
                  <a:gd name="T46" fmla="*/ 368 w 7852"/>
                  <a:gd name="T47" fmla="*/ 0 h 5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852" h="5322">
                    <a:moveTo>
                      <a:pt x="368" y="0"/>
                    </a:moveTo>
                    <a:lnTo>
                      <a:pt x="7496" y="0"/>
                    </a:lnTo>
                    <a:lnTo>
                      <a:pt x="7497" y="0"/>
                    </a:lnTo>
                    <a:lnTo>
                      <a:pt x="7497" y="0"/>
                    </a:lnTo>
                    <a:cubicBezTo>
                      <a:pt x="7693" y="1"/>
                      <a:pt x="7852" y="160"/>
                      <a:pt x="7852" y="357"/>
                    </a:cubicBezTo>
                    <a:lnTo>
                      <a:pt x="7852" y="363"/>
                    </a:lnTo>
                    <a:lnTo>
                      <a:pt x="7852" y="363"/>
                    </a:lnTo>
                    <a:lnTo>
                      <a:pt x="7852" y="3116"/>
                    </a:lnTo>
                    <a:lnTo>
                      <a:pt x="7852" y="3120"/>
                    </a:lnTo>
                    <a:lnTo>
                      <a:pt x="7852" y="3120"/>
                    </a:lnTo>
                    <a:cubicBezTo>
                      <a:pt x="7851" y="3370"/>
                      <a:pt x="7699" y="3584"/>
                      <a:pt x="7482" y="3676"/>
                    </a:cubicBezTo>
                    <a:lnTo>
                      <a:pt x="4025" y="5297"/>
                    </a:lnTo>
                    <a:lnTo>
                      <a:pt x="4024" y="5298"/>
                    </a:lnTo>
                    <a:cubicBezTo>
                      <a:pt x="3995" y="5313"/>
                      <a:pt x="3962" y="5322"/>
                      <a:pt x="3926" y="5322"/>
                    </a:cubicBezTo>
                    <a:cubicBezTo>
                      <a:pt x="3893" y="5322"/>
                      <a:pt x="3861" y="5314"/>
                      <a:pt x="3833" y="5300"/>
                    </a:cubicBezTo>
                    <a:lnTo>
                      <a:pt x="378" y="3680"/>
                    </a:lnTo>
                    <a:cubicBezTo>
                      <a:pt x="156" y="3588"/>
                      <a:pt x="0" y="3370"/>
                      <a:pt x="0" y="3116"/>
                    </a:cubicBezTo>
                    <a:cubicBezTo>
                      <a:pt x="0" y="3110"/>
                      <a:pt x="0" y="3105"/>
                      <a:pt x="0" y="3099"/>
                    </a:cubicBezTo>
                    <a:lnTo>
                      <a:pt x="0" y="3099"/>
                    </a:lnTo>
                    <a:lnTo>
                      <a:pt x="0" y="362"/>
                    </a:lnTo>
                    <a:lnTo>
                      <a:pt x="0" y="362"/>
                    </a:lnTo>
                    <a:lnTo>
                      <a:pt x="0" y="357"/>
                    </a:lnTo>
                    <a:cubicBezTo>
                      <a:pt x="0" y="160"/>
                      <a:pt x="160" y="0"/>
                      <a:pt x="357" y="0"/>
                    </a:cubicBezTo>
                    <a:cubicBezTo>
                      <a:pt x="360" y="0"/>
                      <a:pt x="364" y="0"/>
                      <a:pt x="368" y="0"/>
                    </a:cubicBezTo>
                    <a:close/>
                  </a:path>
                </a:pathLst>
              </a:custGeom>
              <a:solidFill>
                <a:schemeClr val="accent3"/>
              </a:solidFill>
              <a:ln>
                <a:noFill/>
              </a:ln>
            </p:spPr>
            <p:txBody>
              <a:bodyPr vert="horz" wrap="square" lIns="121883" tIns="60941" rIns="121883" bIns="60941" numCol="1" anchor="t" anchorCtr="0" compatLnSpc="1"/>
              <a:lstStyle/>
              <a:p>
                <a:pPr defTabSz="914400">
                  <a:defRPr/>
                </a:pPr>
                <a:endParaRPr lang="zh-CN" altLang="en-US" sz="1600" dirty="0">
                  <a:solidFill>
                    <a:prstClr val="black"/>
                  </a:solidFill>
                  <a:latin typeface="微软雅黑" panose="020B0503020204020204" pitchFamily="34" charset="-122"/>
                  <a:ea typeface="微软雅黑" panose="020B0503020204020204" pitchFamily="34" charset="-122"/>
                  <a:sym typeface="Source Han Serif SC" panose="02020400000000000000" pitchFamily="18" charset="-122"/>
                </a:endParaRPr>
              </a:p>
            </p:txBody>
          </p:sp>
          <p:sp>
            <p:nvSpPr>
              <p:cNvPr id="20" name="TextBox 30"/>
              <p:cNvSpPr txBox="1"/>
              <p:nvPr/>
            </p:nvSpPr>
            <p:spPr>
              <a:xfrm>
                <a:off x="6650095" y="2939449"/>
                <a:ext cx="1405854" cy="523341"/>
              </a:xfrm>
              <a:prstGeom prst="rect">
                <a:avLst/>
              </a:prstGeom>
              <a:noFill/>
            </p:spPr>
            <p:txBody>
              <a:bodyPr wrap="none" rtlCol="0">
                <a:spAutoFit/>
              </a:bodyPr>
              <a:lstStyle/>
              <a:p>
                <a:pPr algn="ctr" defTabSz="914400">
                  <a:defRPr/>
                </a:pPr>
                <a:r>
                  <a:rPr lang="zh-CN" altLang="en-US" sz="2800" b="1" dirty="0">
                    <a:solidFill>
                      <a:prstClr val="white"/>
                    </a:solidFill>
                    <a:latin typeface="微软雅黑" panose="020B0503020204020204" pitchFamily="34" charset="-122"/>
                    <a:ea typeface="微软雅黑" panose="020B0503020204020204" pitchFamily="34" charset="-122"/>
                    <a:sym typeface="Source Han Serif SC" panose="02020400000000000000" pitchFamily="18" charset="-122"/>
                  </a:rPr>
                  <a:t>科学用眼</a:t>
                </a:r>
              </a:p>
            </p:txBody>
          </p:sp>
        </p:grpSp>
        <p:grpSp>
          <p:nvGrpSpPr>
            <p:cNvPr id="16" name="组合 31"/>
            <p:cNvGrpSpPr/>
            <p:nvPr/>
          </p:nvGrpSpPr>
          <p:grpSpPr>
            <a:xfrm>
              <a:off x="6688183" y="2259607"/>
              <a:ext cx="1343800" cy="913979"/>
              <a:chOff x="8917286" y="2724679"/>
              <a:chExt cx="1792053" cy="1218920"/>
            </a:xfrm>
            <a:solidFill>
              <a:srgbClr val="0070C0"/>
            </a:solidFill>
          </p:grpSpPr>
          <p:sp>
            <p:nvSpPr>
              <p:cNvPr id="17" name="Freeform 5"/>
              <p:cNvSpPr>
                <a:spLocks noChangeAspect="1"/>
              </p:cNvSpPr>
              <p:nvPr/>
            </p:nvSpPr>
            <p:spPr bwMode="auto">
              <a:xfrm>
                <a:off x="8917286" y="2724679"/>
                <a:ext cx="1792053" cy="1218920"/>
              </a:xfrm>
              <a:custGeom>
                <a:avLst/>
                <a:gdLst>
                  <a:gd name="T0" fmla="*/ 368 w 7852"/>
                  <a:gd name="T1" fmla="*/ 0 h 5322"/>
                  <a:gd name="T2" fmla="*/ 7496 w 7852"/>
                  <a:gd name="T3" fmla="*/ 0 h 5322"/>
                  <a:gd name="T4" fmla="*/ 7497 w 7852"/>
                  <a:gd name="T5" fmla="*/ 0 h 5322"/>
                  <a:gd name="T6" fmla="*/ 7497 w 7852"/>
                  <a:gd name="T7" fmla="*/ 0 h 5322"/>
                  <a:gd name="T8" fmla="*/ 7852 w 7852"/>
                  <a:gd name="T9" fmla="*/ 357 h 5322"/>
                  <a:gd name="T10" fmla="*/ 7852 w 7852"/>
                  <a:gd name="T11" fmla="*/ 363 h 5322"/>
                  <a:gd name="T12" fmla="*/ 7852 w 7852"/>
                  <a:gd name="T13" fmla="*/ 363 h 5322"/>
                  <a:gd name="T14" fmla="*/ 7852 w 7852"/>
                  <a:gd name="T15" fmla="*/ 3116 h 5322"/>
                  <a:gd name="T16" fmla="*/ 7852 w 7852"/>
                  <a:gd name="T17" fmla="*/ 3120 h 5322"/>
                  <a:gd name="T18" fmla="*/ 7852 w 7852"/>
                  <a:gd name="T19" fmla="*/ 3120 h 5322"/>
                  <a:gd name="T20" fmla="*/ 7482 w 7852"/>
                  <a:gd name="T21" fmla="*/ 3676 h 5322"/>
                  <a:gd name="T22" fmla="*/ 4025 w 7852"/>
                  <a:gd name="T23" fmla="*/ 5297 h 5322"/>
                  <a:gd name="T24" fmla="*/ 4024 w 7852"/>
                  <a:gd name="T25" fmla="*/ 5298 h 5322"/>
                  <a:gd name="T26" fmla="*/ 3926 w 7852"/>
                  <a:gd name="T27" fmla="*/ 5322 h 5322"/>
                  <a:gd name="T28" fmla="*/ 3833 w 7852"/>
                  <a:gd name="T29" fmla="*/ 5300 h 5322"/>
                  <a:gd name="T30" fmla="*/ 378 w 7852"/>
                  <a:gd name="T31" fmla="*/ 3680 h 5322"/>
                  <a:gd name="T32" fmla="*/ 0 w 7852"/>
                  <a:gd name="T33" fmla="*/ 3116 h 5322"/>
                  <a:gd name="T34" fmla="*/ 0 w 7852"/>
                  <a:gd name="T35" fmla="*/ 3099 h 5322"/>
                  <a:gd name="T36" fmla="*/ 0 w 7852"/>
                  <a:gd name="T37" fmla="*/ 3099 h 5322"/>
                  <a:gd name="T38" fmla="*/ 0 w 7852"/>
                  <a:gd name="T39" fmla="*/ 362 h 5322"/>
                  <a:gd name="T40" fmla="*/ 0 w 7852"/>
                  <a:gd name="T41" fmla="*/ 362 h 5322"/>
                  <a:gd name="T42" fmla="*/ 0 w 7852"/>
                  <a:gd name="T43" fmla="*/ 357 h 5322"/>
                  <a:gd name="T44" fmla="*/ 357 w 7852"/>
                  <a:gd name="T45" fmla="*/ 0 h 5322"/>
                  <a:gd name="T46" fmla="*/ 368 w 7852"/>
                  <a:gd name="T47" fmla="*/ 0 h 5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852" h="5322">
                    <a:moveTo>
                      <a:pt x="368" y="0"/>
                    </a:moveTo>
                    <a:lnTo>
                      <a:pt x="7496" y="0"/>
                    </a:lnTo>
                    <a:lnTo>
                      <a:pt x="7497" y="0"/>
                    </a:lnTo>
                    <a:lnTo>
                      <a:pt x="7497" y="0"/>
                    </a:lnTo>
                    <a:cubicBezTo>
                      <a:pt x="7693" y="1"/>
                      <a:pt x="7852" y="160"/>
                      <a:pt x="7852" y="357"/>
                    </a:cubicBezTo>
                    <a:lnTo>
                      <a:pt x="7852" y="363"/>
                    </a:lnTo>
                    <a:lnTo>
                      <a:pt x="7852" y="363"/>
                    </a:lnTo>
                    <a:lnTo>
                      <a:pt x="7852" y="3116"/>
                    </a:lnTo>
                    <a:lnTo>
                      <a:pt x="7852" y="3120"/>
                    </a:lnTo>
                    <a:lnTo>
                      <a:pt x="7852" y="3120"/>
                    </a:lnTo>
                    <a:cubicBezTo>
                      <a:pt x="7851" y="3370"/>
                      <a:pt x="7699" y="3584"/>
                      <a:pt x="7482" y="3676"/>
                    </a:cubicBezTo>
                    <a:lnTo>
                      <a:pt x="4025" y="5297"/>
                    </a:lnTo>
                    <a:lnTo>
                      <a:pt x="4024" y="5298"/>
                    </a:lnTo>
                    <a:cubicBezTo>
                      <a:pt x="3995" y="5313"/>
                      <a:pt x="3962" y="5322"/>
                      <a:pt x="3926" y="5322"/>
                    </a:cubicBezTo>
                    <a:cubicBezTo>
                      <a:pt x="3893" y="5322"/>
                      <a:pt x="3861" y="5314"/>
                      <a:pt x="3833" y="5300"/>
                    </a:cubicBezTo>
                    <a:lnTo>
                      <a:pt x="378" y="3680"/>
                    </a:lnTo>
                    <a:cubicBezTo>
                      <a:pt x="156" y="3588"/>
                      <a:pt x="0" y="3370"/>
                      <a:pt x="0" y="3116"/>
                    </a:cubicBezTo>
                    <a:cubicBezTo>
                      <a:pt x="0" y="3110"/>
                      <a:pt x="0" y="3105"/>
                      <a:pt x="0" y="3099"/>
                    </a:cubicBezTo>
                    <a:lnTo>
                      <a:pt x="0" y="3099"/>
                    </a:lnTo>
                    <a:lnTo>
                      <a:pt x="0" y="362"/>
                    </a:lnTo>
                    <a:lnTo>
                      <a:pt x="0" y="362"/>
                    </a:lnTo>
                    <a:lnTo>
                      <a:pt x="0" y="357"/>
                    </a:lnTo>
                    <a:cubicBezTo>
                      <a:pt x="0" y="160"/>
                      <a:pt x="160" y="0"/>
                      <a:pt x="357" y="0"/>
                    </a:cubicBezTo>
                    <a:cubicBezTo>
                      <a:pt x="360" y="0"/>
                      <a:pt x="364" y="0"/>
                      <a:pt x="368" y="0"/>
                    </a:cubicBezTo>
                    <a:close/>
                  </a:path>
                </a:pathLst>
              </a:custGeom>
              <a:solidFill>
                <a:srgbClr val="F5ACAA"/>
              </a:solidFill>
              <a:ln>
                <a:noFill/>
              </a:ln>
            </p:spPr>
            <p:txBody>
              <a:bodyPr vert="horz" wrap="square" lIns="121883" tIns="60941" rIns="121883" bIns="60941" numCol="1" anchor="t" anchorCtr="0" compatLnSpc="1"/>
              <a:lstStyle/>
              <a:p>
                <a:pPr defTabSz="914400">
                  <a:defRPr/>
                </a:pPr>
                <a:endParaRPr lang="zh-CN" altLang="en-US" sz="1600" dirty="0">
                  <a:solidFill>
                    <a:prstClr val="black"/>
                  </a:solidFill>
                  <a:latin typeface="微软雅黑" panose="020B0503020204020204" pitchFamily="34" charset="-122"/>
                  <a:ea typeface="微软雅黑" panose="020B0503020204020204" pitchFamily="34" charset="-122"/>
                  <a:sym typeface="Source Han Serif SC" panose="02020400000000000000" pitchFamily="18" charset="-122"/>
                </a:endParaRPr>
              </a:p>
            </p:txBody>
          </p:sp>
          <p:sp>
            <p:nvSpPr>
              <p:cNvPr id="18" name="TextBox 33"/>
              <p:cNvSpPr txBox="1"/>
              <p:nvPr/>
            </p:nvSpPr>
            <p:spPr>
              <a:xfrm>
                <a:off x="9112833" y="2939449"/>
                <a:ext cx="1405854" cy="523341"/>
              </a:xfrm>
              <a:prstGeom prst="rect">
                <a:avLst/>
              </a:prstGeom>
              <a:noFill/>
            </p:spPr>
            <p:txBody>
              <a:bodyPr wrap="none" rtlCol="0">
                <a:spAutoFit/>
              </a:bodyPr>
              <a:lstStyle/>
              <a:p>
                <a:pPr algn="ctr" defTabSz="914400">
                  <a:defRPr/>
                </a:pPr>
                <a:r>
                  <a:rPr lang="zh-CN" altLang="en-US" sz="2800" b="1" dirty="0">
                    <a:solidFill>
                      <a:prstClr val="white"/>
                    </a:solidFill>
                    <a:latin typeface="微软雅黑" panose="020B0503020204020204" pitchFamily="34" charset="-122"/>
                    <a:ea typeface="微软雅黑" panose="020B0503020204020204" pitchFamily="34" charset="-122"/>
                    <a:sym typeface="Source Han Serif SC" panose="02020400000000000000" pitchFamily="18" charset="-122"/>
                  </a:rPr>
                  <a:t>适度锻炼</a:t>
                </a:r>
              </a:p>
            </p:txBody>
          </p:sp>
        </p:grpSp>
      </p:grpSp>
      <p:pic>
        <p:nvPicPr>
          <p:cNvPr id="25" name="图片 24"/>
          <p:cNvPicPr preferRelativeResize="0"/>
          <p:nvPr/>
        </p:nvPicPr>
        <p:blipFill rotWithShape="1">
          <a:blip r:embed="rId2" cstate="print">
            <a:extLst>
              <a:ext uri="{28A0092B-C50C-407E-A947-70E740481C1C}">
                <a14:useLocalDpi xmlns:a14="http://schemas.microsoft.com/office/drawing/2010/main" val="0"/>
              </a:ext>
            </a:extLst>
          </a:blip>
          <a:srcRect l="7409" t="11193" r="10475" b="3704"/>
          <a:stretch>
            <a:fillRect/>
          </a:stretch>
        </p:blipFill>
        <p:spPr>
          <a:xfrm>
            <a:off x="1403281" y="3977640"/>
            <a:ext cx="2066247" cy="2331360"/>
          </a:xfrm>
          <a:prstGeom prst="rect">
            <a:avLst/>
          </a:prstGeom>
        </p:spPr>
      </p:pic>
      <p:pic>
        <p:nvPicPr>
          <p:cNvPr id="26" name="图片 25"/>
          <p:cNvPicPr preferRelativeResize="0"/>
          <p:nvPr/>
        </p:nvPicPr>
        <p:blipFill rotWithShape="1">
          <a:blip r:embed="rId3">
            <a:extLst>
              <a:ext uri="{28A0092B-C50C-407E-A947-70E740481C1C}">
                <a14:useLocalDpi xmlns:a14="http://schemas.microsoft.com/office/drawing/2010/main" val="0"/>
              </a:ext>
            </a:extLst>
          </a:blip>
          <a:srcRect l="15488" t="4382" r="13757" b="9544"/>
          <a:stretch>
            <a:fillRect/>
          </a:stretch>
        </p:blipFill>
        <p:spPr>
          <a:xfrm>
            <a:off x="3879059" y="3977640"/>
            <a:ext cx="2066247" cy="2331360"/>
          </a:xfrm>
          <a:prstGeom prst="rect">
            <a:avLst/>
          </a:prstGeom>
        </p:spPr>
      </p:pic>
      <p:pic>
        <p:nvPicPr>
          <p:cNvPr id="27" name="图片 26"/>
          <p:cNvPicPr preferRelativeResize="0"/>
          <p:nvPr/>
        </p:nvPicPr>
        <p:blipFill rotWithShape="1">
          <a:blip r:embed="rId4" cstate="print">
            <a:extLst>
              <a:ext uri="{28A0092B-C50C-407E-A947-70E740481C1C}">
                <a14:useLocalDpi xmlns:a14="http://schemas.microsoft.com/office/drawing/2010/main" val="0"/>
              </a:ext>
            </a:extLst>
          </a:blip>
          <a:srcRect l="13107" t="15967" r="20652" b="17202"/>
          <a:stretch>
            <a:fillRect/>
          </a:stretch>
        </p:blipFill>
        <p:spPr>
          <a:xfrm>
            <a:off x="8887765" y="3977640"/>
            <a:ext cx="2066247" cy="2331360"/>
          </a:xfrm>
          <a:prstGeom prst="rect">
            <a:avLst/>
          </a:prstGeom>
        </p:spPr>
      </p:pic>
      <p:pic>
        <p:nvPicPr>
          <p:cNvPr id="28" name="图片 27"/>
          <p:cNvPicPr preferRelativeResize="0"/>
          <p:nvPr/>
        </p:nvPicPr>
        <p:blipFill>
          <a:blip r:embed="rId5" cstate="print">
            <a:extLst>
              <a:ext uri="{28A0092B-C50C-407E-A947-70E740481C1C}">
                <a14:useLocalDpi xmlns:a14="http://schemas.microsoft.com/office/drawing/2010/main" val="0"/>
              </a:ext>
            </a:extLst>
          </a:blip>
          <a:stretch>
            <a:fillRect/>
          </a:stretch>
        </p:blipFill>
        <p:spPr>
          <a:xfrm>
            <a:off x="6377697" y="3954780"/>
            <a:ext cx="2066247" cy="2331360"/>
          </a:xfrm>
          <a:prstGeom prst="rect">
            <a:avLst/>
          </a:prstGeom>
        </p:spPr>
      </p:pic>
      <p:sp>
        <p:nvSpPr>
          <p:cNvPr id="29" name="内容占位符 2"/>
          <p:cNvSpPr txBox="1"/>
          <p:nvPr/>
        </p:nvSpPr>
        <p:spPr>
          <a:xfrm>
            <a:off x="1147883" y="1228648"/>
            <a:ext cx="9911644" cy="410181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lvl="1" indent="-342900">
              <a:lnSpc>
                <a:spcPct val="150000"/>
              </a:lnSpc>
              <a:spcBef>
                <a:spcPts val="0"/>
              </a:spcBef>
              <a:buClr>
                <a:schemeClr val="accent1"/>
              </a:buClr>
              <a:buSzPct val="100000"/>
            </a:pPr>
            <a:r>
              <a:rPr lang="zh-CN" altLang="en-US" dirty="0">
                <a:latin typeface="华文中宋" panose="02010600040101010101" pitchFamily="2" charset="-122"/>
                <a:ea typeface="华文中宋" panose="02010600040101010101" pitchFamily="2" charset="-122"/>
              </a:rPr>
              <a:t>要引导学生注意用眼卫生，做好近视眼防控。适当科学运动，平衡营养膳食，安排好作息，提高机体免疫力。</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等腰三角形 4"/>
          <p:cNvSpPr/>
          <p:nvPr/>
        </p:nvSpPr>
        <p:spPr>
          <a:xfrm>
            <a:off x="1" y="2672862"/>
            <a:ext cx="8328074" cy="4185138"/>
          </a:xfrm>
          <a:prstGeom prst="triangle">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圆角 5"/>
          <p:cNvSpPr/>
          <p:nvPr/>
        </p:nvSpPr>
        <p:spPr>
          <a:xfrm>
            <a:off x="393895" y="369276"/>
            <a:ext cx="11404210" cy="6073727"/>
          </a:xfrm>
          <a:prstGeom prst="roundRect">
            <a:avLst>
              <a:gd name="adj" fmla="val 269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194" name="内容占位符 2"/>
          <p:cNvSpPr>
            <a:spLocks noGrp="1"/>
          </p:cNvSpPr>
          <p:nvPr>
            <p:ph idx="4294967295"/>
          </p:nvPr>
        </p:nvSpPr>
        <p:spPr>
          <a:xfrm>
            <a:off x="1187309" y="1700674"/>
            <a:ext cx="9911644" cy="4101818"/>
          </a:xfrm>
        </p:spPr>
        <p:txBody>
          <a:bodyPr anchor="t">
            <a:normAutofit/>
          </a:bodyPr>
          <a:lstStyle/>
          <a:p>
            <a:pPr marL="457200" lvl="1" indent="-457200">
              <a:lnSpc>
                <a:spcPct val="150000"/>
              </a:lnSpc>
              <a:spcBef>
                <a:spcPts val="0"/>
              </a:spcBef>
              <a:buClr>
                <a:schemeClr val="accent1"/>
              </a:buClr>
              <a:buSzPct val="100000"/>
            </a:pPr>
            <a:r>
              <a:rPr lang="zh-CN" altLang="en-US" dirty="0">
                <a:latin typeface="华文中宋" panose="02010600040101010101" pitchFamily="2" charset="-122"/>
                <a:ea typeface="华文中宋" panose="02010600040101010101" pitchFamily="2" charset="-122"/>
              </a:rPr>
              <a:t> </a:t>
            </a:r>
            <a:r>
              <a:rPr lang="zh-CN" altLang="en-US" b="1" dirty="0">
                <a:latin typeface="华文中宋" panose="02010600040101010101" pitchFamily="2" charset="-122"/>
                <a:ea typeface="华文中宋" panose="02010600040101010101" pitchFamily="2" charset="-122"/>
              </a:rPr>
              <a:t>各公共区域入口处专人监管防控措施落实；</a:t>
            </a:r>
          </a:p>
          <a:p>
            <a:pPr marL="457200" lvl="1" indent="-457200">
              <a:lnSpc>
                <a:spcPct val="150000"/>
              </a:lnSpc>
              <a:spcBef>
                <a:spcPts val="0"/>
              </a:spcBef>
              <a:buClr>
                <a:schemeClr val="accent1"/>
              </a:buClr>
              <a:buSzPct val="100000"/>
            </a:pPr>
            <a:r>
              <a:rPr lang="zh-CN" altLang="en-US" b="1" dirty="0">
                <a:latin typeface="华文中宋" panose="02010600040101010101" pitchFamily="2" charset="-122"/>
                <a:ea typeface="华文中宋" panose="02010600040101010101" pitchFamily="2" charset="-122"/>
              </a:rPr>
              <a:t> 提醒相关人员佩戴口罩；</a:t>
            </a:r>
          </a:p>
          <a:p>
            <a:pPr marL="457200" lvl="1" indent="-457200">
              <a:lnSpc>
                <a:spcPct val="150000"/>
              </a:lnSpc>
              <a:spcBef>
                <a:spcPts val="0"/>
              </a:spcBef>
              <a:buClr>
                <a:schemeClr val="accent1"/>
              </a:buClr>
              <a:buSzPct val="100000"/>
            </a:pPr>
            <a:r>
              <a:rPr lang="zh-CN" altLang="en-US" b="1" dirty="0">
                <a:latin typeface="华文中宋" panose="02010600040101010101" pitchFamily="2" charset="-122"/>
                <a:ea typeface="华文中宋" panose="02010600040101010101" pitchFamily="2" charset="-122"/>
              </a:rPr>
              <a:t> 避免长时间逗留；</a:t>
            </a:r>
          </a:p>
          <a:p>
            <a:pPr marL="457200" lvl="1" indent="-457200">
              <a:lnSpc>
                <a:spcPct val="150000"/>
              </a:lnSpc>
              <a:spcBef>
                <a:spcPts val="0"/>
              </a:spcBef>
              <a:buClr>
                <a:schemeClr val="accent1"/>
              </a:buClr>
              <a:buSzPct val="100000"/>
            </a:pPr>
            <a:r>
              <a:rPr lang="zh-CN" altLang="en-US" b="1" dirty="0">
                <a:latin typeface="华文中宋" panose="02010600040101010101" pitchFamily="2" charset="-122"/>
                <a:ea typeface="华文中宋" panose="02010600040101010101" pitchFamily="2" charset="-122"/>
              </a:rPr>
              <a:t> 不扎堆近距离交流；</a:t>
            </a:r>
          </a:p>
          <a:p>
            <a:pPr marL="457200" lvl="1" indent="-457200">
              <a:lnSpc>
                <a:spcPct val="150000"/>
              </a:lnSpc>
              <a:spcBef>
                <a:spcPts val="0"/>
              </a:spcBef>
              <a:buClr>
                <a:schemeClr val="accent1"/>
              </a:buClr>
              <a:buSzPct val="100000"/>
            </a:pPr>
            <a:r>
              <a:rPr lang="zh-CN" altLang="en-US" b="1" dirty="0">
                <a:latin typeface="华文中宋" panose="02010600040101010101" pitchFamily="2" charset="-122"/>
                <a:ea typeface="华文中宋" panose="02010600040101010101" pitchFamily="2" charset="-122"/>
              </a:rPr>
              <a:t> 保持开窗通风（拆除所有门帘）；</a:t>
            </a:r>
          </a:p>
          <a:p>
            <a:pPr marL="457200" lvl="1" indent="-457200">
              <a:lnSpc>
                <a:spcPct val="150000"/>
              </a:lnSpc>
              <a:spcBef>
                <a:spcPts val="0"/>
              </a:spcBef>
              <a:buClr>
                <a:schemeClr val="accent1"/>
              </a:buClr>
              <a:buSzPct val="100000"/>
            </a:pPr>
            <a:r>
              <a:rPr lang="zh-CN" altLang="en-US" b="1" dirty="0">
                <a:latin typeface="华文中宋" panose="02010600040101010101" pitchFamily="2" charset="-122"/>
                <a:ea typeface="华文中宋" panose="02010600040101010101" pitchFamily="2" charset="-122"/>
              </a:rPr>
              <a:t> 不随地吐痰，不乱丢垃圾，养成手卫生习惯；</a:t>
            </a:r>
          </a:p>
        </p:txBody>
      </p:sp>
      <p:grpSp>
        <p:nvGrpSpPr>
          <p:cNvPr id="7" name="组合 6"/>
          <p:cNvGrpSpPr/>
          <p:nvPr/>
        </p:nvGrpSpPr>
        <p:grpSpPr>
          <a:xfrm rot="19373611">
            <a:off x="605682" y="732457"/>
            <a:ext cx="811236" cy="407673"/>
            <a:chOff x="1735016" y="996462"/>
            <a:chExt cx="8328074" cy="4185138"/>
          </a:xfrm>
        </p:grpSpPr>
        <p:sp>
          <p:nvSpPr>
            <p:cNvPr id="8" name="等腰三角形 7"/>
            <p:cNvSpPr/>
            <p:nvPr/>
          </p:nvSpPr>
          <p:spPr>
            <a:xfrm rot="10800000">
              <a:off x="1735016" y="996462"/>
              <a:ext cx="8328074" cy="4185138"/>
            </a:xfrm>
            <a:prstGeom prst="triangle">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等腰三角形 8"/>
            <p:cNvSpPr/>
            <p:nvPr/>
          </p:nvSpPr>
          <p:spPr>
            <a:xfrm>
              <a:off x="1735016" y="996462"/>
              <a:ext cx="8328074" cy="4185138"/>
            </a:xfrm>
            <a:prstGeom prst="triangle">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0" name="文本框 9"/>
          <p:cNvSpPr txBox="1"/>
          <p:nvPr/>
        </p:nvSpPr>
        <p:spPr>
          <a:xfrm>
            <a:off x="1415930" y="632520"/>
            <a:ext cx="3877985" cy="584775"/>
          </a:xfrm>
          <a:prstGeom prst="rect">
            <a:avLst/>
          </a:prstGeom>
          <a:noFill/>
        </p:spPr>
        <p:txBody>
          <a:bodyPr wrap="none" rtlCol="0">
            <a:spAutoFit/>
          </a:bodyPr>
          <a:lstStyle/>
          <a:p>
            <a:pPr lvl="0">
              <a:defRPr/>
            </a:pPr>
            <a:r>
              <a:rPr lang="zh-CN" altLang="en-US" sz="3200" b="1" kern="0" dirty="0">
                <a:latin typeface="微软雅黑" panose="020B0503020204020204" pitchFamily="34" charset="-122"/>
                <a:ea typeface="微软雅黑" panose="020B0503020204020204" pitchFamily="34" charset="-122"/>
              </a:rPr>
              <a:t>（九）公共场所管理</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等腰三角形 4"/>
          <p:cNvSpPr/>
          <p:nvPr/>
        </p:nvSpPr>
        <p:spPr>
          <a:xfrm>
            <a:off x="1" y="2672862"/>
            <a:ext cx="8328074" cy="4185138"/>
          </a:xfrm>
          <a:prstGeom prst="triangle">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圆角 5"/>
          <p:cNvSpPr/>
          <p:nvPr/>
        </p:nvSpPr>
        <p:spPr>
          <a:xfrm>
            <a:off x="393895" y="369276"/>
            <a:ext cx="11404210" cy="6073727"/>
          </a:xfrm>
          <a:prstGeom prst="roundRect">
            <a:avLst>
              <a:gd name="adj" fmla="val 269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7" name="组合 6"/>
          <p:cNvGrpSpPr/>
          <p:nvPr/>
        </p:nvGrpSpPr>
        <p:grpSpPr>
          <a:xfrm rot="19373611">
            <a:off x="605682" y="732457"/>
            <a:ext cx="811236" cy="407673"/>
            <a:chOff x="1735016" y="996462"/>
            <a:chExt cx="8328074" cy="4185138"/>
          </a:xfrm>
        </p:grpSpPr>
        <p:sp>
          <p:nvSpPr>
            <p:cNvPr id="8" name="等腰三角形 7"/>
            <p:cNvSpPr/>
            <p:nvPr/>
          </p:nvSpPr>
          <p:spPr>
            <a:xfrm rot="10800000">
              <a:off x="1735016" y="996462"/>
              <a:ext cx="8328074" cy="4185138"/>
            </a:xfrm>
            <a:prstGeom prst="triangle">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等腰三角形 8"/>
            <p:cNvSpPr/>
            <p:nvPr/>
          </p:nvSpPr>
          <p:spPr>
            <a:xfrm>
              <a:off x="1735016" y="996462"/>
              <a:ext cx="8328074" cy="4185138"/>
            </a:xfrm>
            <a:prstGeom prst="triangle">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0" name="文本框 9"/>
          <p:cNvSpPr txBox="1"/>
          <p:nvPr/>
        </p:nvSpPr>
        <p:spPr>
          <a:xfrm>
            <a:off x="1415930" y="632520"/>
            <a:ext cx="3877985" cy="584775"/>
          </a:xfrm>
          <a:prstGeom prst="rect">
            <a:avLst/>
          </a:prstGeom>
          <a:noFill/>
        </p:spPr>
        <p:txBody>
          <a:bodyPr wrap="none" rtlCol="0">
            <a:spAutoFit/>
          </a:bodyPr>
          <a:lstStyle/>
          <a:p>
            <a:pPr lvl="0">
              <a:defRPr/>
            </a:pPr>
            <a:r>
              <a:rPr lang="zh-CN" altLang="en-US" sz="3200" b="1" kern="0" dirty="0">
                <a:latin typeface="微软雅黑" panose="020B0503020204020204" pitchFamily="34" charset="-122"/>
                <a:ea typeface="微软雅黑" panose="020B0503020204020204" pitchFamily="34" charset="-122"/>
              </a:rPr>
              <a:t>（十）食堂场所管理</a:t>
            </a:r>
          </a:p>
        </p:txBody>
      </p:sp>
      <p:pic>
        <p:nvPicPr>
          <p:cNvPr id="11" name="内容占位符 3"/>
          <p:cNvPicPr>
            <a:picLocks noChangeAspect="1"/>
          </p:cNvPicPr>
          <p:nvPr/>
        </p:nvPicPr>
        <p:blipFill>
          <a:blip r:embed="rId2" cstate="print"/>
          <a:srcRect l="22852" t="12831" r="24544" b="10793"/>
          <a:stretch>
            <a:fillRect/>
          </a:stretch>
        </p:blipFill>
        <p:spPr>
          <a:xfrm>
            <a:off x="1415930" y="1343566"/>
            <a:ext cx="9557776" cy="5099438"/>
          </a:xfrm>
          <a:prstGeom prst="rect">
            <a:avLst/>
          </a:prstGeom>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等腰三角形 4"/>
          <p:cNvSpPr/>
          <p:nvPr/>
        </p:nvSpPr>
        <p:spPr>
          <a:xfrm>
            <a:off x="1" y="2672862"/>
            <a:ext cx="8328074" cy="4185138"/>
          </a:xfrm>
          <a:prstGeom prst="triangle">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圆角 5"/>
          <p:cNvSpPr/>
          <p:nvPr/>
        </p:nvSpPr>
        <p:spPr>
          <a:xfrm>
            <a:off x="393895" y="369276"/>
            <a:ext cx="11404210" cy="6073727"/>
          </a:xfrm>
          <a:prstGeom prst="roundRect">
            <a:avLst>
              <a:gd name="adj" fmla="val 269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194" name="内容占位符 2"/>
          <p:cNvSpPr>
            <a:spLocks noGrp="1"/>
          </p:cNvSpPr>
          <p:nvPr>
            <p:ph idx="4294967295"/>
          </p:nvPr>
        </p:nvSpPr>
        <p:spPr>
          <a:xfrm>
            <a:off x="1187309" y="1700674"/>
            <a:ext cx="9911644" cy="4101818"/>
          </a:xfrm>
        </p:spPr>
        <p:txBody>
          <a:bodyPr anchor="t">
            <a:normAutofit/>
          </a:bodyPr>
          <a:lstStyle/>
          <a:p>
            <a:pPr marL="457200" lvl="1" indent="-457200">
              <a:lnSpc>
                <a:spcPct val="150000"/>
              </a:lnSpc>
              <a:spcBef>
                <a:spcPts val="0"/>
              </a:spcBef>
              <a:buClr>
                <a:schemeClr val="accent1"/>
              </a:buClr>
              <a:buSzPct val="100000"/>
            </a:pPr>
            <a:r>
              <a:rPr lang="zh-CN" altLang="en-US" dirty="0">
                <a:latin typeface="华文中宋" panose="02010600040101010101" pitchFamily="2" charset="-122"/>
                <a:ea typeface="华文中宋" panose="02010600040101010101" pitchFamily="2" charset="-122"/>
              </a:rPr>
              <a:t> </a:t>
            </a:r>
            <a:r>
              <a:rPr lang="zh-CN" altLang="en-US" b="1" dirty="0">
                <a:latin typeface="华文中宋" panose="02010600040101010101" pitchFamily="2" charset="-122"/>
                <a:ea typeface="华文中宋" panose="02010600040101010101" pitchFamily="2" charset="-122"/>
              </a:rPr>
              <a:t>与属地社区、公安机关、医疗机构和疾控机构做好衔接；</a:t>
            </a:r>
            <a:endParaRPr lang="en-US" altLang="zh-CN" b="1" dirty="0">
              <a:latin typeface="华文中宋" panose="02010600040101010101" pitchFamily="2" charset="-122"/>
              <a:ea typeface="华文中宋" panose="02010600040101010101" pitchFamily="2" charset="-122"/>
            </a:endParaRPr>
          </a:p>
          <a:p>
            <a:pPr marL="457200" lvl="1" indent="-457200">
              <a:lnSpc>
                <a:spcPct val="150000"/>
              </a:lnSpc>
              <a:spcBef>
                <a:spcPts val="0"/>
              </a:spcBef>
              <a:buClr>
                <a:schemeClr val="accent1"/>
              </a:buClr>
              <a:buSzPct val="100000"/>
            </a:pPr>
            <a:r>
              <a:rPr lang="zh-CN" altLang="en-US" b="1" dirty="0">
                <a:latin typeface="华文中宋" panose="02010600040101010101" pitchFamily="2" charset="-122"/>
                <a:ea typeface="华文中宋" panose="02010600040101010101" pitchFamily="2" charset="-122"/>
              </a:rPr>
              <a:t>完善学校突发疫情应急预案、健全学校疫情处置机制，做到“点对点、人对人”；</a:t>
            </a:r>
            <a:endParaRPr lang="en-US" altLang="zh-CN" b="1" dirty="0">
              <a:latin typeface="华文中宋" panose="02010600040101010101" pitchFamily="2" charset="-122"/>
              <a:ea typeface="华文中宋" panose="02010600040101010101" pitchFamily="2" charset="-122"/>
            </a:endParaRPr>
          </a:p>
          <a:p>
            <a:pPr marL="457200" lvl="1" indent="-457200">
              <a:lnSpc>
                <a:spcPct val="150000"/>
              </a:lnSpc>
              <a:spcBef>
                <a:spcPts val="0"/>
              </a:spcBef>
              <a:buClr>
                <a:schemeClr val="accent1"/>
              </a:buClr>
              <a:buSzPct val="100000"/>
            </a:pPr>
            <a:r>
              <a:rPr lang="zh-CN" altLang="en-US" b="1" dirty="0">
                <a:latin typeface="华文中宋" panose="02010600040101010101" pitchFamily="2" charset="-122"/>
                <a:ea typeface="华文中宋" panose="02010600040101010101" pitchFamily="2" charset="-122"/>
              </a:rPr>
              <a:t>开展多场景、实操性应急演练；</a:t>
            </a:r>
            <a:endParaRPr lang="en-US" altLang="zh-CN" b="1" dirty="0">
              <a:latin typeface="华文中宋" panose="02010600040101010101" pitchFamily="2" charset="-122"/>
              <a:ea typeface="华文中宋" panose="02010600040101010101" pitchFamily="2" charset="-122"/>
            </a:endParaRPr>
          </a:p>
          <a:p>
            <a:pPr marL="457200" lvl="1" indent="-457200">
              <a:lnSpc>
                <a:spcPct val="150000"/>
              </a:lnSpc>
              <a:spcBef>
                <a:spcPts val="0"/>
              </a:spcBef>
              <a:buClr>
                <a:schemeClr val="accent1"/>
              </a:buClr>
              <a:buSzPct val="100000"/>
            </a:pPr>
            <a:r>
              <a:rPr lang="zh-CN" altLang="en-US" b="1" dirty="0">
                <a:latin typeface="华文中宋" panose="02010600040101010101" pitchFamily="2" charset="-122"/>
                <a:ea typeface="华文中宋" panose="02010600040101010101" pitchFamily="2" charset="-122"/>
              </a:rPr>
              <a:t>补短板强弱项补不足，全面提升各项防控工作。</a:t>
            </a:r>
          </a:p>
        </p:txBody>
      </p:sp>
      <p:grpSp>
        <p:nvGrpSpPr>
          <p:cNvPr id="7" name="组合 6"/>
          <p:cNvGrpSpPr/>
          <p:nvPr/>
        </p:nvGrpSpPr>
        <p:grpSpPr>
          <a:xfrm rot="19373611">
            <a:off x="605682" y="732457"/>
            <a:ext cx="811236" cy="407673"/>
            <a:chOff x="1735016" y="996462"/>
            <a:chExt cx="8328074" cy="4185138"/>
          </a:xfrm>
        </p:grpSpPr>
        <p:sp>
          <p:nvSpPr>
            <p:cNvPr id="8" name="等腰三角形 7"/>
            <p:cNvSpPr/>
            <p:nvPr/>
          </p:nvSpPr>
          <p:spPr>
            <a:xfrm rot="10800000">
              <a:off x="1735016" y="996462"/>
              <a:ext cx="8328074" cy="4185138"/>
            </a:xfrm>
            <a:prstGeom prst="triangle">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等腰三角形 8"/>
            <p:cNvSpPr/>
            <p:nvPr/>
          </p:nvSpPr>
          <p:spPr>
            <a:xfrm>
              <a:off x="1735016" y="996462"/>
              <a:ext cx="8328074" cy="4185138"/>
            </a:xfrm>
            <a:prstGeom prst="triangle">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0" name="文本框 9"/>
          <p:cNvSpPr txBox="1"/>
          <p:nvPr/>
        </p:nvSpPr>
        <p:spPr>
          <a:xfrm>
            <a:off x="1415930" y="632520"/>
            <a:ext cx="3467616" cy="584775"/>
          </a:xfrm>
          <a:prstGeom prst="rect">
            <a:avLst/>
          </a:prstGeom>
          <a:noFill/>
        </p:spPr>
        <p:txBody>
          <a:bodyPr wrap="none" rtlCol="0">
            <a:spAutoFit/>
          </a:bodyPr>
          <a:lstStyle/>
          <a:p>
            <a:pPr lvl="0">
              <a:defRPr/>
            </a:pPr>
            <a:r>
              <a:rPr lang="zh-CN" altLang="en-US" sz="3200" b="1" kern="0" dirty="0">
                <a:latin typeface="微软雅黑" panose="020B0503020204020204" pitchFamily="34" charset="-122"/>
                <a:ea typeface="微软雅黑" panose="020B0503020204020204" pitchFamily="34" charset="-122"/>
              </a:rPr>
              <a:t>（十一）应急演练</a:t>
            </a:r>
          </a:p>
        </p:txBody>
      </p:sp>
    </p:spTree>
    <p:extLst>
      <p:ext uri="{BB962C8B-B14F-4D97-AF65-F5344CB8AC3E}">
        <p14:creationId xmlns:p14="http://schemas.microsoft.com/office/powerpoint/2010/main" val="169922337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等腰三角形 4"/>
          <p:cNvSpPr/>
          <p:nvPr/>
        </p:nvSpPr>
        <p:spPr>
          <a:xfrm>
            <a:off x="1" y="2672862"/>
            <a:ext cx="8328074" cy="4185138"/>
          </a:xfrm>
          <a:prstGeom prst="triangle">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圆角 5"/>
          <p:cNvSpPr/>
          <p:nvPr/>
        </p:nvSpPr>
        <p:spPr>
          <a:xfrm>
            <a:off x="393895" y="369276"/>
            <a:ext cx="11404210" cy="6073727"/>
          </a:xfrm>
          <a:prstGeom prst="roundRect">
            <a:avLst>
              <a:gd name="adj" fmla="val 269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194" name="内容占位符 2"/>
          <p:cNvSpPr>
            <a:spLocks noGrp="1"/>
          </p:cNvSpPr>
          <p:nvPr>
            <p:ph idx="4294967295"/>
          </p:nvPr>
        </p:nvSpPr>
        <p:spPr>
          <a:xfrm>
            <a:off x="1187309" y="1700674"/>
            <a:ext cx="9911644" cy="4101818"/>
          </a:xfrm>
        </p:spPr>
        <p:txBody>
          <a:bodyPr anchor="t">
            <a:normAutofit/>
          </a:bodyPr>
          <a:lstStyle/>
          <a:p>
            <a:pPr marL="457200" lvl="1" indent="-457200">
              <a:lnSpc>
                <a:spcPct val="150000"/>
              </a:lnSpc>
              <a:spcBef>
                <a:spcPts val="0"/>
              </a:spcBef>
              <a:buClr>
                <a:schemeClr val="accent1"/>
              </a:buClr>
              <a:buSzPct val="100000"/>
            </a:pPr>
            <a:r>
              <a:rPr lang="zh-CN" altLang="en-US" dirty="0">
                <a:latin typeface="华文中宋" panose="02010600040101010101" pitchFamily="2" charset="-122"/>
                <a:ea typeface="华文中宋" panose="02010600040101010101" pitchFamily="2" charset="-122"/>
              </a:rPr>
              <a:t> </a:t>
            </a:r>
            <a:r>
              <a:rPr lang="zh-CN" altLang="en-US" b="1" dirty="0">
                <a:latin typeface="华文中宋" panose="02010600040101010101" pitchFamily="2" charset="-122"/>
                <a:ea typeface="华文中宋" panose="02010600040101010101" pitchFamily="2" charset="-122"/>
              </a:rPr>
              <a:t>无禁忌症、符合条件的师生员工应接尽接，不留盲区；</a:t>
            </a:r>
            <a:endParaRPr lang="en-US" altLang="zh-CN" b="1" dirty="0">
              <a:latin typeface="华文中宋" panose="02010600040101010101" pitchFamily="2" charset="-122"/>
              <a:ea typeface="华文中宋" panose="02010600040101010101" pitchFamily="2" charset="-122"/>
            </a:endParaRPr>
          </a:p>
          <a:p>
            <a:pPr marL="457200" lvl="1" indent="-457200">
              <a:lnSpc>
                <a:spcPct val="150000"/>
              </a:lnSpc>
              <a:spcBef>
                <a:spcPts val="0"/>
              </a:spcBef>
              <a:buClr>
                <a:schemeClr val="accent1"/>
              </a:buClr>
              <a:buSzPct val="100000"/>
            </a:pPr>
            <a:r>
              <a:rPr lang="zh-CN" altLang="en-US" b="1" dirty="0">
                <a:latin typeface="华文中宋" panose="02010600040101010101" pitchFamily="2" charset="-122"/>
                <a:ea typeface="华文中宋" panose="02010600040101010101" pitchFamily="2" charset="-122"/>
              </a:rPr>
              <a:t>接种疫苗仍需注意个人防护。</a:t>
            </a:r>
            <a:endParaRPr lang="en-US" altLang="zh-CN" b="1" dirty="0">
              <a:latin typeface="华文中宋" panose="02010600040101010101" pitchFamily="2" charset="-122"/>
              <a:ea typeface="华文中宋" panose="02010600040101010101" pitchFamily="2" charset="-122"/>
            </a:endParaRPr>
          </a:p>
          <a:p>
            <a:pPr marL="457200" lvl="1" indent="-457200">
              <a:lnSpc>
                <a:spcPct val="150000"/>
              </a:lnSpc>
              <a:spcBef>
                <a:spcPts val="0"/>
              </a:spcBef>
              <a:buClr>
                <a:schemeClr val="accent1"/>
              </a:buClr>
              <a:buSzPct val="100000"/>
            </a:pPr>
            <a:endParaRPr lang="zh-CN" altLang="en-US" dirty="0">
              <a:latin typeface="华文中宋" panose="02010600040101010101" pitchFamily="2" charset="-122"/>
              <a:ea typeface="华文中宋" panose="02010600040101010101" pitchFamily="2" charset="-122"/>
            </a:endParaRPr>
          </a:p>
        </p:txBody>
      </p:sp>
      <p:grpSp>
        <p:nvGrpSpPr>
          <p:cNvPr id="7" name="组合 6"/>
          <p:cNvGrpSpPr/>
          <p:nvPr/>
        </p:nvGrpSpPr>
        <p:grpSpPr>
          <a:xfrm rot="19373611">
            <a:off x="605682" y="732457"/>
            <a:ext cx="811236" cy="407673"/>
            <a:chOff x="1735016" y="996462"/>
            <a:chExt cx="8328074" cy="4185138"/>
          </a:xfrm>
        </p:grpSpPr>
        <p:sp>
          <p:nvSpPr>
            <p:cNvPr id="8" name="等腰三角形 7"/>
            <p:cNvSpPr/>
            <p:nvPr/>
          </p:nvSpPr>
          <p:spPr>
            <a:xfrm rot="10800000">
              <a:off x="1735016" y="996462"/>
              <a:ext cx="8328074" cy="4185138"/>
            </a:xfrm>
            <a:prstGeom prst="triangle">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等腰三角形 8"/>
            <p:cNvSpPr/>
            <p:nvPr/>
          </p:nvSpPr>
          <p:spPr>
            <a:xfrm>
              <a:off x="1735016" y="996462"/>
              <a:ext cx="8328074" cy="4185138"/>
            </a:xfrm>
            <a:prstGeom prst="triangle">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0" name="文本框 9"/>
          <p:cNvSpPr txBox="1"/>
          <p:nvPr/>
        </p:nvSpPr>
        <p:spPr>
          <a:xfrm>
            <a:off x="1415930" y="632520"/>
            <a:ext cx="3467616" cy="584775"/>
          </a:xfrm>
          <a:prstGeom prst="rect">
            <a:avLst/>
          </a:prstGeom>
          <a:noFill/>
        </p:spPr>
        <p:txBody>
          <a:bodyPr wrap="none" rtlCol="0">
            <a:spAutoFit/>
          </a:bodyPr>
          <a:lstStyle/>
          <a:p>
            <a:pPr lvl="0">
              <a:defRPr/>
            </a:pPr>
            <a:r>
              <a:rPr lang="zh-CN" altLang="en-US" sz="3200" b="1" kern="0" dirty="0">
                <a:latin typeface="微软雅黑" panose="020B0503020204020204" pitchFamily="34" charset="-122"/>
                <a:ea typeface="微软雅黑" panose="020B0503020204020204" pitchFamily="34" charset="-122"/>
              </a:rPr>
              <a:t>（十一）疫苗接种</a:t>
            </a:r>
          </a:p>
        </p:txBody>
      </p:sp>
    </p:spTree>
    <p:extLst>
      <p:ext uri="{BB962C8B-B14F-4D97-AF65-F5344CB8AC3E}">
        <p14:creationId xmlns:p14="http://schemas.microsoft.com/office/powerpoint/2010/main" val="313637943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等腰三角形 4"/>
          <p:cNvSpPr/>
          <p:nvPr/>
        </p:nvSpPr>
        <p:spPr>
          <a:xfrm>
            <a:off x="1" y="2672862"/>
            <a:ext cx="8328074" cy="4185138"/>
          </a:xfrm>
          <a:prstGeom prst="triangle">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圆角 5"/>
          <p:cNvSpPr/>
          <p:nvPr/>
        </p:nvSpPr>
        <p:spPr>
          <a:xfrm>
            <a:off x="393895" y="369276"/>
            <a:ext cx="11404210" cy="6073727"/>
          </a:xfrm>
          <a:prstGeom prst="roundRect">
            <a:avLst>
              <a:gd name="adj" fmla="val 269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194" name="内容占位符 2"/>
          <p:cNvSpPr>
            <a:spLocks noGrp="1"/>
          </p:cNvSpPr>
          <p:nvPr>
            <p:ph idx="4294967295"/>
          </p:nvPr>
        </p:nvSpPr>
        <p:spPr>
          <a:xfrm>
            <a:off x="1187309" y="1700674"/>
            <a:ext cx="9911644" cy="4101818"/>
          </a:xfrm>
        </p:spPr>
        <p:txBody>
          <a:bodyPr anchor="t">
            <a:normAutofit/>
          </a:bodyPr>
          <a:lstStyle/>
          <a:p>
            <a:pPr marL="457200" lvl="1" indent="-457200">
              <a:lnSpc>
                <a:spcPct val="150000"/>
              </a:lnSpc>
              <a:spcBef>
                <a:spcPts val="0"/>
              </a:spcBef>
              <a:buClr>
                <a:schemeClr val="accent1"/>
              </a:buClr>
              <a:buSzPct val="100000"/>
            </a:pPr>
            <a:r>
              <a:rPr lang="zh-CN" altLang="en-US" dirty="0">
                <a:latin typeface="华文中宋" panose="02010600040101010101" pitchFamily="2" charset="-122"/>
                <a:ea typeface="华文中宋" panose="02010600040101010101" pitchFamily="2" charset="-122"/>
              </a:rPr>
              <a:t> </a:t>
            </a:r>
            <a:r>
              <a:rPr lang="zh-CN" altLang="en-US" b="1" dirty="0">
                <a:latin typeface="华文中宋" panose="02010600040101010101" pitchFamily="2" charset="-122"/>
                <a:ea typeface="华文中宋" panose="02010600040101010101" pitchFamily="2" charset="-122"/>
              </a:rPr>
              <a:t>要定期或不定期对学校后勤人员及师生员工开展核酸，具体情况可根据疫情形势并结合综合研判而定。</a:t>
            </a:r>
          </a:p>
        </p:txBody>
      </p:sp>
      <p:grpSp>
        <p:nvGrpSpPr>
          <p:cNvPr id="7" name="组合 6"/>
          <p:cNvGrpSpPr/>
          <p:nvPr/>
        </p:nvGrpSpPr>
        <p:grpSpPr>
          <a:xfrm rot="19373611">
            <a:off x="605682" y="732457"/>
            <a:ext cx="811236" cy="407673"/>
            <a:chOff x="1735016" y="996462"/>
            <a:chExt cx="8328074" cy="4185138"/>
          </a:xfrm>
        </p:grpSpPr>
        <p:sp>
          <p:nvSpPr>
            <p:cNvPr id="8" name="等腰三角形 7"/>
            <p:cNvSpPr/>
            <p:nvPr/>
          </p:nvSpPr>
          <p:spPr>
            <a:xfrm rot="10800000">
              <a:off x="1735016" y="996462"/>
              <a:ext cx="8328074" cy="4185138"/>
            </a:xfrm>
            <a:prstGeom prst="triangle">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等腰三角形 8"/>
            <p:cNvSpPr/>
            <p:nvPr/>
          </p:nvSpPr>
          <p:spPr>
            <a:xfrm>
              <a:off x="1735016" y="996462"/>
              <a:ext cx="8328074" cy="4185138"/>
            </a:xfrm>
            <a:prstGeom prst="triangle">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0" name="文本框 9"/>
          <p:cNvSpPr txBox="1"/>
          <p:nvPr/>
        </p:nvSpPr>
        <p:spPr>
          <a:xfrm>
            <a:off x="1415930" y="632520"/>
            <a:ext cx="3467616" cy="584775"/>
          </a:xfrm>
          <a:prstGeom prst="rect">
            <a:avLst/>
          </a:prstGeom>
          <a:noFill/>
        </p:spPr>
        <p:txBody>
          <a:bodyPr wrap="none" rtlCol="0">
            <a:spAutoFit/>
          </a:bodyPr>
          <a:lstStyle/>
          <a:p>
            <a:pPr lvl="0">
              <a:defRPr/>
            </a:pPr>
            <a:r>
              <a:rPr lang="zh-CN" altLang="en-US" sz="3200" b="1" kern="0" dirty="0">
                <a:latin typeface="微软雅黑" panose="020B0503020204020204" pitchFamily="34" charset="-122"/>
                <a:ea typeface="微软雅黑" panose="020B0503020204020204" pitchFamily="34" charset="-122"/>
              </a:rPr>
              <a:t>（十一）核酸抽检</a:t>
            </a:r>
          </a:p>
        </p:txBody>
      </p:sp>
    </p:spTree>
    <p:extLst>
      <p:ext uri="{BB962C8B-B14F-4D97-AF65-F5344CB8AC3E}">
        <p14:creationId xmlns:p14="http://schemas.microsoft.com/office/powerpoint/2010/main" val="249200044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等腰三角形 1"/>
          <p:cNvSpPr/>
          <p:nvPr/>
        </p:nvSpPr>
        <p:spPr>
          <a:xfrm rot="10800000">
            <a:off x="3863926" y="0"/>
            <a:ext cx="8328074" cy="4185138"/>
          </a:xfrm>
          <a:prstGeom prst="triangle">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等腰三角形 2"/>
          <p:cNvSpPr/>
          <p:nvPr/>
        </p:nvSpPr>
        <p:spPr>
          <a:xfrm>
            <a:off x="1" y="2672862"/>
            <a:ext cx="8328074" cy="4185138"/>
          </a:xfrm>
          <a:prstGeom prst="triangle">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圆角 3"/>
          <p:cNvSpPr/>
          <p:nvPr/>
        </p:nvSpPr>
        <p:spPr>
          <a:xfrm>
            <a:off x="393895" y="369276"/>
            <a:ext cx="11404210" cy="6073727"/>
          </a:xfrm>
          <a:prstGeom prst="roundRect">
            <a:avLst>
              <a:gd name="adj" fmla="val 269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p:cNvSpPr txBox="1"/>
          <p:nvPr/>
        </p:nvSpPr>
        <p:spPr>
          <a:xfrm>
            <a:off x="1814732" y="2118553"/>
            <a:ext cx="1497526" cy="2646878"/>
          </a:xfrm>
          <a:prstGeom prst="rect">
            <a:avLst/>
          </a:prstGeom>
          <a:noFill/>
        </p:spPr>
        <p:txBody>
          <a:bodyPr wrap="none" rtlCol="0">
            <a:spAutoFit/>
          </a:bodyPr>
          <a:lstStyle/>
          <a:p>
            <a:r>
              <a:rPr lang="en-US" altLang="zh-CN" sz="16600" b="1" dirty="0">
                <a:solidFill>
                  <a:schemeClr val="accent1">
                    <a:lumMod val="20000"/>
                    <a:lumOff val="80000"/>
                  </a:schemeClr>
                </a:solidFill>
                <a:latin typeface="微软雅黑" panose="020B0503020204020204" pitchFamily="34" charset="-122"/>
                <a:ea typeface="微软雅黑" panose="020B0503020204020204" pitchFamily="34" charset="-122"/>
              </a:rPr>
              <a:t>2</a:t>
            </a:r>
            <a:endParaRPr lang="zh-CN" altLang="en-US" sz="16600" b="1" dirty="0">
              <a:solidFill>
                <a:schemeClr val="accent1">
                  <a:lumMod val="20000"/>
                  <a:lumOff val="80000"/>
                </a:schemeClr>
              </a:solidFill>
              <a:latin typeface="微软雅黑" panose="020B0503020204020204" pitchFamily="34" charset="-122"/>
              <a:ea typeface="微软雅黑" panose="020B0503020204020204" pitchFamily="34" charset="-122"/>
            </a:endParaRPr>
          </a:p>
        </p:txBody>
      </p:sp>
      <p:sp>
        <p:nvSpPr>
          <p:cNvPr id="6" name="文本框 5"/>
          <p:cNvSpPr txBox="1"/>
          <p:nvPr/>
        </p:nvSpPr>
        <p:spPr>
          <a:xfrm>
            <a:off x="1772380" y="2078217"/>
            <a:ext cx="3417923" cy="2646878"/>
          </a:xfrm>
          <a:prstGeom prst="rect">
            <a:avLst/>
          </a:prstGeom>
          <a:noFill/>
        </p:spPr>
        <p:txBody>
          <a:bodyPr wrap="none" rtlCol="0">
            <a:spAutoFit/>
          </a:bodyPr>
          <a:lstStyle/>
          <a:p>
            <a:r>
              <a:rPr lang="en-US" altLang="zh-CN" sz="16600" b="1" dirty="0">
                <a:solidFill>
                  <a:schemeClr val="accent2"/>
                </a:solidFill>
                <a:latin typeface="微软雅黑" panose="020B0503020204020204" pitchFamily="34" charset="-122"/>
                <a:ea typeface="微软雅黑" panose="020B0503020204020204" pitchFamily="34" charset="-122"/>
              </a:rPr>
              <a:t>2.3</a:t>
            </a:r>
            <a:endParaRPr lang="zh-CN" altLang="en-US" sz="16600" b="1" dirty="0">
              <a:solidFill>
                <a:schemeClr val="accent2"/>
              </a:solidFill>
              <a:latin typeface="微软雅黑" panose="020B0503020204020204" pitchFamily="34" charset="-122"/>
              <a:ea typeface="微软雅黑" panose="020B0503020204020204" pitchFamily="34" charset="-122"/>
            </a:endParaRPr>
          </a:p>
        </p:txBody>
      </p:sp>
      <p:sp>
        <p:nvSpPr>
          <p:cNvPr id="19" name="等腰三角形 18"/>
          <p:cNvSpPr/>
          <p:nvPr/>
        </p:nvSpPr>
        <p:spPr>
          <a:xfrm rot="10800000">
            <a:off x="9191393" y="1593753"/>
            <a:ext cx="2471224" cy="1241873"/>
          </a:xfrm>
          <a:prstGeom prst="triangle">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等腰三角形 19"/>
          <p:cNvSpPr/>
          <p:nvPr/>
        </p:nvSpPr>
        <p:spPr>
          <a:xfrm>
            <a:off x="5331216" y="3491696"/>
            <a:ext cx="1792799" cy="900942"/>
          </a:xfrm>
          <a:prstGeom prst="triangle">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5981758" y="2835626"/>
            <a:ext cx="3877985" cy="830997"/>
          </a:xfrm>
          <a:prstGeom prst="rect">
            <a:avLst/>
          </a:prstGeom>
        </p:spPr>
        <p:txBody>
          <a:bodyPr wrap="none">
            <a:spAutoFit/>
          </a:bodyPr>
          <a:lstStyle/>
          <a:p>
            <a:pPr lvl="0" algn="ctr">
              <a:defRPr/>
            </a:pPr>
            <a:r>
              <a:rPr lang="zh-CN" altLang="en-US" sz="4800" b="1" kern="0" dirty="0">
                <a:latin typeface="微软雅黑" panose="020B0503020204020204" pitchFamily="34" charset="-122"/>
                <a:ea typeface="微软雅黑" panose="020B0503020204020204" pitchFamily="34" charset="-122"/>
              </a:rPr>
              <a:t>疫情应急处置</a:t>
            </a:r>
          </a:p>
        </p:txBody>
      </p:sp>
    </p:spTree>
    <p:extLst>
      <p:ext uri="{BB962C8B-B14F-4D97-AF65-F5344CB8AC3E}">
        <p14:creationId xmlns:p14="http://schemas.microsoft.com/office/powerpoint/2010/main" val="274898655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等腰三角形 4"/>
          <p:cNvSpPr/>
          <p:nvPr/>
        </p:nvSpPr>
        <p:spPr>
          <a:xfrm>
            <a:off x="1" y="2672862"/>
            <a:ext cx="8328074" cy="4185138"/>
          </a:xfrm>
          <a:prstGeom prst="triangle">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圆角 5"/>
          <p:cNvSpPr/>
          <p:nvPr/>
        </p:nvSpPr>
        <p:spPr>
          <a:xfrm>
            <a:off x="393895" y="369276"/>
            <a:ext cx="11404210" cy="6073727"/>
          </a:xfrm>
          <a:prstGeom prst="roundRect">
            <a:avLst>
              <a:gd name="adj" fmla="val 269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194" name="内容占位符 2"/>
          <p:cNvSpPr>
            <a:spLocks noGrp="1"/>
          </p:cNvSpPr>
          <p:nvPr>
            <p:ph idx="4294967295"/>
          </p:nvPr>
        </p:nvSpPr>
        <p:spPr>
          <a:xfrm>
            <a:off x="1187309" y="1700674"/>
            <a:ext cx="9911644" cy="4101818"/>
          </a:xfrm>
        </p:spPr>
        <p:txBody>
          <a:bodyPr anchor="t">
            <a:normAutofit/>
          </a:bodyPr>
          <a:lstStyle/>
          <a:p>
            <a:pPr marL="457200" lvl="1" indent="-457200">
              <a:lnSpc>
                <a:spcPct val="150000"/>
              </a:lnSpc>
              <a:spcBef>
                <a:spcPts val="0"/>
              </a:spcBef>
              <a:buClr>
                <a:schemeClr val="accent1"/>
              </a:buClr>
              <a:buSzPct val="100000"/>
            </a:pPr>
            <a:r>
              <a:rPr lang="zh-CN" altLang="en-US" b="1" dirty="0">
                <a:solidFill>
                  <a:srgbClr val="FF0000"/>
                </a:solidFill>
                <a:latin typeface="华文中宋" panose="02010600040101010101" pitchFamily="2" charset="-122"/>
                <a:ea typeface="华文中宋" panose="02010600040101010101" pitchFamily="2" charset="-122"/>
              </a:rPr>
              <a:t>先管</a:t>
            </a:r>
            <a:r>
              <a:rPr lang="zh-CN" altLang="en-US" b="1" dirty="0">
                <a:latin typeface="华文中宋" panose="02010600040101010101" pitchFamily="2" charset="-122"/>
                <a:ea typeface="华文中宋" panose="02010600040101010101" pitchFamily="2" charset="-122"/>
              </a:rPr>
              <a:t>（所有人员不得离校，已离校的不得随意走动）；</a:t>
            </a:r>
            <a:endParaRPr lang="en-US" altLang="zh-CN" b="1" dirty="0">
              <a:latin typeface="华文中宋" panose="02010600040101010101" pitchFamily="2" charset="-122"/>
              <a:ea typeface="华文中宋" panose="02010600040101010101" pitchFamily="2" charset="-122"/>
            </a:endParaRPr>
          </a:p>
          <a:p>
            <a:pPr marL="457200" lvl="1" indent="-457200">
              <a:lnSpc>
                <a:spcPct val="150000"/>
              </a:lnSpc>
              <a:spcBef>
                <a:spcPts val="0"/>
              </a:spcBef>
              <a:buClr>
                <a:schemeClr val="accent1"/>
              </a:buClr>
              <a:buSzPct val="100000"/>
            </a:pPr>
            <a:r>
              <a:rPr lang="zh-CN" altLang="en-US" b="1" dirty="0">
                <a:solidFill>
                  <a:srgbClr val="FF0000"/>
                </a:solidFill>
                <a:latin typeface="华文中宋" panose="02010600040101010101" pitchFamily="2" charset="-122"/>
                <a:ea typeface="华文中宋" panose="02010600040101010101" pitchFamily="2" charset="-122"/>
              </a:rPr>
              <a:t>边隔离</a:t>
            </a:r>
            <a:r>
              <a:rPr lang="zh-CN" altLang="en-US" b="1" dirty="0">
                <a:latin typeface="华文中宋" panose="02010600040101010101" pitchFamily="2" charset="-122"/>
                <a:ea typeface="华文中宋" panose="02010600040101010101" pitchFamily="2" charset="-122"/>
              </a:rPr>
              <a:t>（单人单间，无条件的先去空旷地方戴口罩一米线，等待专业人员处置）</a:t>
            </a:r>
            <a:r>
              <a:rPr lang="zh-CN" altLang="en-US" b="1" dirty="0">
                <a:solidFill>
                  <a:srgbClr val="FF0000"/>
                </a:solidFill>
                <a:latin typeface="华文中宋" panose="02010600040101010101" pitchFamily="2" charset="-122"/>
                <a:ea typeface="华文中宋" panose="02010600040101010101" pitchFamily="2" charset="-122"/>
              </a:rPr>
              <a:t>边报告</a:t>
            </a:r>
            <a:r>
              <a:rPr lang="zh-CN" altLang="en-US" b="1" dirty="0">
                <a:latin typeface="华文中宋" panose="02010600040101010101" pitchFamily="2" charset="-122"/>
                <a:ea typeface="华文中宋" panose="02010600040101010101" pitchFamily="2" charset="-122"/>
              </a:rPr>
              <a:t>；</a:t>
            </a:r>
            <a:endParaRPr lang="en-US" altLang="zh-CN" b="1" dirty="0">
              <a:latin typeface="华文中宋" panose="02010600040101010101" pitchFamily="2" charset="-122"/>
              <a:ea typeface="华文中宋" panose="02010600040101010101" pitchFamily="2" charset="-122"/>
            </a:endParaRPr>
          </a:p>
          <a:p>
            <a:pPr marL="457200" lvl="1" indent="-457200">
              <a:lnSpc>
                <a:spcPct val="150000"/>
              </a:lnSpc>
              <a:spcBef>
                <a:spcPts val="0"/>
              </a:spcBef>
              <a:buClr>
                <a:schemeClr val="accent1"/>
              </a:buClr>
              <a:buSzPct val="100000"/>
            </a:pPr>
            <a:r>
              <a:rPr lang="zh-CN" altLang="en-US" b="1" dirty="0">
                <a:solidFill>
                  <a:srgbClr val="FF0000"/>
                </a:solidFill>
                <a:latin typeface="华文中宋" panose="02010600040101010101" pitchFamily="2" charset="-122"/>
                <a:ea typeface="华文中宋" panose="02010600040101010101" pitchFamily="2" charset="-122"/>
              </a:rPr>
              <a:t>底数清</a:t>
            </a:r>
            <a:r>
              <a:rPr lang="zh-CN" altLang="en-US" b="1" dirty="0">
                <a:latin typeface="华文中宋" panose="02010600040101010101" pitchFamily="2" charset="-122"/>
                <a:ea typeface="华文中宋" panose="02010600040101010101" pitchFamily="2" charset="-122"/>
              </a:rPr>
              <a:t>（人数清、人头清、位置清）；</a:t>
            </a:r>
            <a:endParaRPr lang="en-US" altLang="zh-CN" b="1" dirty="0">
              <a:latin typeface="华文中宋" panose="02010600040101010101" pitchFamily="2" charset="-122"/>
              <a:ea typeface="华文中宋" panose="02010600040101010101" pitchFamily="2" charset="-122"/>
            </a:endParaRPr>
          </a:p>
          <a:p>
            <a:pPr marL="457200" lvl="1" indent="-457200">
              <a:lnSpc>
                <a:spcPct val="150000"/>
              </a:lnSpc>
              <a:spcBef>
                <a:spcPts val="0"/>
              </a:spcBef>
              <a:buClr>
                <a:schemeClr val="accent1"/>
              </a:buClr>
              <a:buSzPct val="100000"/>
            </a:pPr>
            <a:r>
              <a:rPr lang="zh-CN" altLang="en-US" b="1" dirty="0">
                <a:solidFill>
                  <a:srgbClr val="FF0000"/>
                </a:solidFill>
                <a:latin typeface="华文中宋" panose="02010600040101010101" pitchFamily="2" charset="-122"/>
                <a:ea typeface="华文中宋" panose="02010600040101010101" pitchFamily="2" charset="-122"/>
              </a:rPr>
              <a:t>监控设施要齐备，便于流掉溯源及人员管控。</a:t>
            </a:r>
            <a:endParaRPr lang="en-US" altLang="zh-CN" b="1" dirty="0">
              <a:solidFill>
                <a:srgbClr val="FF0000"/>
              </a:solidFill>
              <a:latin typeface="华文中宋" panose="02010600040101010101" pitchFamily="2" charset="-122"/>
              <a:ea typeface="华文中宋" panose="02010600040101010101" pitchFamily="2" charset="-122"/>
            </a:endParaRPr>
          </a:p>
          <a:p>
            <a:pPr marL="0" lvl="1" indent="0" algn="ctr">
              <a:lnSpc>
                <a:spcPct val="150000"/>
              </a:lnSpc>
              <a:spcBef>
                <a:spcPts val="0"/>
              </a:spcBef>
              <a:buClr>
                <a:schemeClr val="accent1"/>
              </a:buClr>
              <a:buSzPct val="100000"/>
              <a:buNone/>
            </a:pPr>
            <a:r>
              <a:rPr lang="zh-CN" altLang="en-US" b="1" dirty="0">
                <a:latin typeface="华文中宋" panose="02010600040101010101" pitchFamily="2" charset="-122"/>
                <a:ea typeface="华文中宋" panose="02010600040101010101" pitchFamily="2" charset="-122"/>
              </a:rPr>
              <a:t>（六十六中处置经验）</a:t>
            </a:r>
          </a:p>
        </p:txBody>
      </p:sp>
      <p:grpSp>
        <p:nvGrpSpPr>
          <p:cNvPr id="7" name="组合 6"/>
          <p:cNvGrpSpPr/>
          <p:nvPr/>
        </p:nvGrpSpPr>
        <p:grpSpPr>
          <a:xfrm rot="19373611">
            <a:off x="605682" y="732457"/>
            <a:ext cx="811236" cy="407673"/>
            <a:chOff x="1735016" y="996462"/>
            <a:chExt cx="8328074" cy="4185138"/>
          </a:xfrm>
        </p:grpSpPr>
        <p:sp>
          <p:nvSpPr>
            <p:cNvPr id="8" name="等腰三角形 7"/>
            <p:cNvSpPr/>
            <p:nvPr/>
          </p:nvSpPr>
          <p:spPr>
            <a:xfrm rot="10800000">
              <a:off x="1735016" y="996462"/>
              <a:ext cx="8328074" cy="4185138"/>
            </a:xfrm>
            <a:prstGeom prst="triangle">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等腰三角形 8"/>
            <p:cNvSpPr/>
            <p:nvPr/>
          </p:nvSpPr>
          <p:spPr>
            <a:xfrm>
              <a:off x="1735016" y="996462"/>
              <a:ext cx="8328074" cy="4185138"/>
            </a:xfrm>
            <a:prstGeom prst="triangle">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0" name="文本框 9"/>
          <p:cNvSpPr txBox="1"/>
          <p:nvPr/>
        </p:nvSpPr>
        <p:spPr>
          <a:xfrm>
            <a:off x="1415930" y="632520"/>
            <a:ext cx="1005403" cy="584775"/>
          </a:xfrm>
          <a:prstGeom prst="rect">
            <a:avLst/>
          </a:prstGeom>
          <a:noFill/>
        </p:spPr>
        <p:txBody>
          <a:bodyPr wrap="none" rtlCol="0">
            <a:spAutoFit/>
          </a:bodyPr>
          <a:lstStyle/>
          <a:p>
            <a:pPr lvl="0">
              <a:defRPr/>
            </a:pPr>
            <a:r>
              <a:rPr lang="zh-CN" altLang="en-US" sz="3200" b="1" kern="0" dirty="0">
                <a:latin typeface="微软雅黑" panose="020B0503020204020204" pitchFamily="34" charset="-122"/>
                <a:ea typeface="微软雅黑" panose="020B0503020204020204" pitchFamily="34" charset="-122"/>
              </a:rPr>
              <a:t>要求</a:t>
            </a:r>
          </a:p>
        </p:txBody>
      </p:sp>
    </p:spTree>
    <p:extLst>
      <p:ext uri="{BB962C8B-B14F-4D97-AF65-F5344CB8AC3E}">
        <p14:creationId xmlns:p14="http://schemas.microsoft.com/office/powerpoint/2010/main" val="291452042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等腰三角形 4"/>
          <p:cNvSpPr/>
          <p:nvPr/>
        </p:nvSpPr>
        <p:spPr>
          <a:xfrm>
            <a:off x="1" y="2672862"/>
            <a:ext cx="8328074" cy="4185138"/>
          </a:xfrm>
          <a:prstGeom prst="triangle">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圆角 5"/>
          <p:cNvSpPr/>
          <p:nvPr/>
        </p:nvSpPr>
        <p:spPr>
          <a:xfrm>
            <a:off x="393895" y="369276"/>
            <a:ext cx="11404210" cy="6073727"/>
          </a:xfrm>
          <a:prstGeom prst="roundRect">
            <a:avLst>
              <a:gd name="adj" fmla="val 269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7" name="组合 6"/>
          <p:cNvGrpSpPr/>
          <p:nvPr/>
        </p:nvGrpSpPr>
        <p:grpSpPr>
          <a:xfrm rot="19373611">
            <a:off x="605682" y="732457"/>
            <a:ext cx="811236" cy="407673"/>
            <a:chOff x="1735016" y="996462"/>
            <a:chExt cx="8328074" cy="4185138"/>
          </a:xfrm>
        </p:grpSpPr>
        <p:sp>
          <p:nvSpPr>
            <p:cNvPr id="8" name="等腰三角形 7"/>
            <p:cNvSpPr/>
            <p:nvPr/>
          </p:nvSpPr>
          <p:spPr>
            <a:xfrm rot="10800000">
              <a:off x="1735016" y="996462"/>
              <a:ext cx="8328074" cy="4185138"/>
            </a:xfrm>
            <a:prstGeom prst="triangle">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等腰三角形 8"/>
            <p:cNvSpPr/>
            <p:nvPr/>
          </p:nvSpPr>
          <p:spPr>
            <a:xfrm>
              <a:off x="1735016" y="996462"/>
              <a:ext cx="8328074" cy="4185138"/>
            </a:xfrm>
            <a:prstGeom prst="triangle">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3" name="图片 2">
            <a:extLst>
              <a:ext uri="{FF2B5EF4-FFF2-40B4-BE49-F238E27FC236}">
                <a16:creationId xmlns="" xmlns:a16="http://schemas.microsoft.com/office/drawing/2014/main" id="{79BF6AD5-0E52-48BA-B886-C0EEDB27ACF2}"/>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26052" b="12787"/>
          <a:stretch/>
        </p:blipFill>
        <p:spPr>
          <a:xfrm>
            <a:off x="5611774" y="0"/>
            <a:ext cx="5774490" cy="6488724"/>
          </a:xfrm>
          <a:prstGeom prst="rect">
            <a:avLst/>
          </a:prstGeom>
        </p:spPr>
      </p:pic>
      <p:sp>
        <p:nvSpPr>
          <p:cNvPr id="14" name="文本框 13">
            <a:extLst>
              <a:ext uri="{FF2B5EF4-FFF2-40B4-BE49-F238E27FC236}">
                <a16:creationId xmlns="" xmlns:a16="http://schemas.microsoft.com/office/drawing/2014/main" id="{C18BDC4A-6873-4DCD-A4E8-28E18C388DB9}"/>
              </a:ext>
            </a:extLst>
          </p:cNvPr>
          <p:cNvSpPr txBox="1"/>
          <p:nvPr/>
        </p:nvSpPr>
        <p:spPr>
          <a:xfrm>
            <a:off x="1975556" y="2167467"/>
            <a:ext cx="2348088" cy="1569660"/>
          </a:xfrm>
          <a:prstGeom prst="rect">
            <a:avLst/>
          </a:prstGeom>
          <a:noFill/>
        </p:spPr>
        <p:txBody>
          <a:bodyPr wrap="square" rtlCol="0">
            <a:spAutoFit/>
          </a:bodyPr>
          <a:lstStyle/>
          <a:p>
            <a:r>
              <a:rPr lang="zh-CN" altLang="en-US" sz="4800" dirty="0">
                <a:latin typeface="华文中宋" panose="02010600040101010101" pitchFamily="2" charset="-122"/>
                <a:ea typeface="华文中宋" panose="02010600040101010101" pitchFamily="2" charset="-122"/>
              </a:rPr>
              <a:t>高校应急处置</a:t>
            </a:r>
          </a:p>
        </p:txBody>
      </p:sp>
      <p:sp>
        <p:nvSpPr>
          <p:cNvPr id="15" name="箭头: 右 14">
            <a:extLst>
              <a:ext uri="{FF2B5EF4-FFF2-40B4-BE49-F238E27FC236}">
                <a16:creationId xmlns="" xmlns:a16="http://schemas.microsoft.com/office/drawing/2014/main" id="{43293505-0EF3-4D38-9D76-6F1EEF474545}"/>
              </a:ext>
            </a:extLst>
          </p:cNvPr>
          <p:cNvSpPr/>
          <p:nvPr/>
        </p:nvSpPr>
        <p:spPr>
          <a:xfrm>
            <a:off x="4155065" y="2952297"/>
            <a:ext cx="1456709" cy="33277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309301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等腰三角形 2"/>
          <p:cNvSpPr/>
          <p:nvPr/>
        </p:nvSpPr>
        <p:spPr>
          <a:xfrm>
            <a:off x="1" y="2672862"/>
            <a:ext cx="8328074" cy="4185138"/>
          </a:xfrm>
          <a:prstGeom prst="triangle">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圆角 3"/>
          <p:cNvSpPr/>
          <p:nvPr/>
        </p:nvSpPr>
        <p:spPr>
          <a:xfrm>
            <a:off x="393895" y="369276"/>
            <a:ext cx="11404210" cy="6073727"/>
          </a:xfrm>
          <a:prstGeom prst="roundRect">
            <a:avLst>
              <a:gd name="adj" fmla="val 269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nvGrpSpPr>
          <p:cNvPr id="9" name="组合 8"/>
          <p:cNvGrpSpPr/>
          <p:nvPr/>
        </p:nvGrpSpPr>
        <p:grpSpPr>
          <a:xfrm rot="19373611">
            <a:off x="605682" y="732457"/>
            <a:ext cx="811236" cy="407673"/>
            <a:chOff x="1735016" y="996462"/>
            <a:chExt cx="8328074" cy="4185138"/>
          </a:xfrm>
        </p:grpSpPr>
        <p:sp>
          <p:nvSpPr>
            <p:cNvPr id="10" name="等腰三角形 9"/>
            <p:cNvSpPr/>
            <p:nvPr/>
          </p:nvSpPr>
          <p:spPr>
            <a:xfrm rot="10800000">
              <a:off x="1735016" y="996462"/>
              <a:ext cx="8328074" cy="4185138"/>
            </a:xfrm>
            <a:prstGeom prst="triangle">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等腰三角形 10"/>
            <p:cNvSpPr/>
            <p:nvPr/>
          </p:nvSpPr>
          <p:spPr>
            <a:xfrm>
              <a:off x="1735016" y="996462"/>
              <a:ext cx="8328074" cy="4185138"/>
            </a:xfrm>
            <a:prstGeom prst="triangle">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2" name="文本框 11"/>
          <p:cNvSpPr txBox="1"/>
          <p:nvPr/>
        </p:nvSpPr>
        <p:spPr>
          <a:xfrm>
            <a:off x="4471195" y="758790"/>
            <a:ext cx="2646878" cy="584775"/>
          </a:xfrm>
          <a:prstGeom prst="rect">
            <a:avLst/>
          </a:prstGeom>
          <a:noFill/>
        </p:spPr>
        <p:txBody>
          <a:bodyPr wrap="none" rtlCol="0">
            <a:spAutoFit/>
          </a:bodyPr>
          <a:lstStyle/>
          <a:p>
            <a:pPr lvl="0">
              <a:defRPr/>
            </a:pPr>
            <a:r>
              <a:rPr lang="zh-CN" altLang="en-US" sz="3200" b="1" kern="0" dirty="0" smtClean="0">
                <a:latin typeface="微软雅黑" panose="020B0503020204020204" pitchFamily="34" charset="-122"/>
                <a:ea typeface="微软雅黑" panose="020B0503020204020204" pitchFamily="34" charset="-122"/>
              </a:rPr>
              <a:t>主要文件依据</a:t>
            </a:r>
            <a:endParaRPr lang="zh-CN" altLang="en-US" sz="3200" b="1" kern="0" dirty="0">
              <a:latin typeface="微软雅黑" panose="020B0503020204020204" pitchFamily="34" charset="-122"/>
              <a:ea typeface="微软雅黑" panose="020B0503020204020204" pitchFamily="34" charset="-122"/>
            </a:endParaRPr>
          </a:p>
        </p:txBody>
      </p:sp>
      <p:sp>
        <p:nvSpPr>
          <p:cNvPr id="13" name="内容占位符 2"/>
          <p:cNvSpPr txBox="1"/>
          <p:nvPr/>
        </p:nvSpPr>
        <p:spPr>
          <a:xfrm>
            <a:off x="1159575" y="1570535"/>
            <a:ext cx="9872849" cy="487246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defRPr/>
            </a:pPr>
            <a:r>
              <a:rPr lang="zh-CN" altLang="en-US" dirty="0">
                <a:latin typeface="华文中宋" panose="02010600040101010101" pitchFamily="2" charset="-122"/>
                <a:ea typeface="华文中宋" panose="02010600040101010101" pitchFamily="2" charset="-122"/>
              </a:rPr>
              <a:t>国家卫健委</a:t>
            </a:r>
            <a:r>
              <a:rPr lang="en-US" altLang="zh-CN" dirty="0">
                <a:latin typeface="华文中宋" panose="02010600040101010101" pitchFamily="2" charset="-122"/>
                <a:ea typeface="华文中宋" panose="02010600040101010101" pitchFamily="2" charset="-122"/>
              </a:rPr>
              <a:t>2021</a:t>
            </a:r>
            <a:r>
              <a:rPr lang="zh-CN" altLang="en-US" dirty="0">
                <a:latin typeface="华文中宋" panose="02010600040101010101" pitchFamily="2" charset="-122"/>
                <a:ea typeface="华文中宋" panose="02010600040101010101" pitchFamily="2" charset="-122"/>
              </a:rPr>
              <a:t>年</a:t>
            </a:r>
            <a:r>
              <a:rPr lang="en-US" altLang="zh-CN" dirty="0">
                <a:latin typeface="华文中宋" panose="02010600040101010101" pitchFamily="2" charset="-122"/>
                <a:ea typeface="华文中宋" panose="02010600040101010101" pitchFamily="2" charset="-122"/>
              </a:rPr>
              <a:t>8</a:t>
            </a:r>
            <a:r>
              <a:rPr lang="zh-CN" altLang="en-US" dirty="0">
                <a:latin typeface="华文中宋" panose="02010600040101010101" pitchFamily="2" charset="-122"/>
                <a:ea typeface="华文中宋" panose="02010600040101010101" pitchFamily="2" charset="-122"/>
              </a:rPr>
              <a:t>月</a:t>
            </a:r>
            <a:r>
              <a:rPr lang="en-US" altLang="zh-CN" dirty="0">
                <a:latin typeface="华文中宋" panose="02010600040101010101" pitchFamily="2" charset="-122"/>
                <a:ea typeface="华文中宋" panose="02010600040101010101" pitchFamily="2" charset="-122"/>
              </a:rPr>
              <a:t>10</a:t>
            </a:r>
            <a:r>
              <a:rPr lang="zh-CN" altLang="en-US" dirty="0">
                <a:latin typeface="华文中宋" panose="02010600040101010101" pitchFamily="2" charset="-122"/>
                <a:ea typeface="华文中宋" panose="02010600040101010101" pitchFamily="2" charset="-122"/>
              </a:rPr>
              <a:t>日发布</a:t>
            </a:r>
            <a:r>
              <a:rPr lang="en-US" altLang="zh-CN" dirty="0">
                <a:latin typeface="华文中宋" panose="02010600040101010101" pitchFamily="2" charset="-122"/>
                <a:ea typeface="华文中宋" panose="02010600040101010101" pitchFamily="2" charset="-122"/>
              </a:rPr>
              <a:t>《</a:t>
            </a:r>
            <a:r>
              <a:rPr lang="zh-CN" altLang="en-US" dirty="0">
                <a:latin typeface="华文中宋" panose="02010600040101010101" pitchFamily="2" charset="-122"/>
                <a:ea typeface="华文中宋" panose="02010600040101010101" pitchFamily="2" charset="-122"/>
              </a:rPr>
              <a:t>学校传染病症状监测预警技术指南</a:t>
            </a:r>
            <a:r>
              <a:rPr lang="en-US" altLang="zh-CN" dirty="0">
                <a:latin typeface="华文中宋" panose="02010600040101010101" pitchFamily="2" charset="-122"/>
                <a:ea typeface="华文中宋" panose="02010600040101010101" pitchFamily="2" charset="-122"/>
              </a:rPr>
              <a:t>》</a:t>
            </a:r>
          </a:p>
          <a:p>
            <a:pPr>
              <a:lnSpc>
                <a:spcPct val="150000"/>
              </a:lnSpc>
              <a:defRPr/>
            </a:pPr>
            <a:r>
              <a:rPr lang="zh-CN" altLang="en-US" dirty="0">
                <a:latin typeface="华文中宋" panose="02010600040101010101" pitchFamily="2" charset="-122"/>
                <a:ea typeface="华文中宋" panose="02010600040101010101" pitchFamily="2" charset="-122"/>
              </a:rPr>
              <a:t>国家卫生健康委、教育部</a:t>
            </a:r>
            <a:r>
              <a:rPr lang="en-US" altLang="zh-CN" dirty="0">
                <a:latin typeface="华文中宋" panose="02010600040101010101" pitchFamily="2" charset="-122"/>
                <a:ea typeface="华文中宋" panose="02010600040101010101" pitchFamily="2" charset="-122"/>
              </a:rPr>
              <a:t>2021</a:t>
            </a:r>
            <a:r>
              <a:rPr lang="zh-CN" altLang="en-US" dirty="0">
                <a:latin typeface="华文中宋" panose="02010600040101010101" pitchFamily="2" charset="-122"/>
                <a:ea typeface="华文中宋" panose="02010600040101010101" pitchFamily="2" charset="-122"/>
              </a:rPr>
              <a:t>年</a:t>
            </a:r>
            <a:r>
              <a:rPr lang="en-US" altLang="zh-CN" dirty="0">
                <a:latin typeface="华文中宋" panose="02010600040101010101" pitchFamily="2" charset="-122"/>
                <a:ea typeface="华文中宋" panose="02010600040101010101" pitchFamily="2" charset="-122"/>
              </a:rPr>
              <a:t>8</a:t>
            </a:r>
            <a:r>
              <a:rPr lang="zh-CN" altLang="en-US" dirty="0">
                <a:latin typeface="华文中宋" panose="02010600040101010101" pitchFamily="2" charset="-122"/>
                <a:ea typeface="华文中宋" panose="02010600040101010101" pitchFamily="2" charset="-122"/>
              </a:rPr>
              <a:t>月</a:t>
            </a:r>
            <a:r>
              <a:rPr lang="en-US" altLang="zh-CN" dirty="0">
                <a:latin typeface="华文中宋" panose="02010600040101010101" pitchFamily="2" charset="-122"/>
                <a:ea typeface="华文中宋" panose="02010600040101010101" pitchFamily="2" charset="-122"/>
              </a:rPr>
              <a:t>13</a:t>
            </a:r>
            <a:r>
              <a:rPr lang="zh-CN" altLang="en-US" dirty="0">
                <a:latin typeface="华文中宋" panose="02010600040101010101" pitchFamily="2" charset="-122"/>
                <a:ea typeface="华文中宋" panose="02010600040101010101" pitchFamily="2" charset="-122"/>
              </a:rPr>
              <a:t>日发布</a:t>
            </a:r>
            <a:r>
              <a:rPr lang="en-US" altLang="zh-CN" dirty="0">
                <a:latin typeface="华文中宋" panose="02010600040101010101" pitchFamily="2" charset="-122"/>
                <a:ea typeface="华文中宋" panose="02010600040101010101" pitchFamily="2" charset="-122"/>
              </a:rPr>
              <a:t>《</a:t>
            </a:r>
            <a:r>
              <a:rPr lang="zh-CN" altLang="en-US" dirty="0">
                <a:latin typeface="华文中宋" panose="02010600040101010101" pitchFamily="2" charset="-122"/>
                <a:ea typeface="华文中宋" panose="02010600040101010101" pitchFamily="2" charset="-122"/>
              </a:rPr>
              <a:t>高等学校、中小学校和托幼机构秋冬季新冠肺炎疫情防控技术</a:t>
            </a:r>
            <a:r>
              <a:rPr lang="zh-CN" altLang="en-US" dirty="0" smtClean="0">
                <a:latin typeface="华文中宋" panose="02010600040101010101" pitchFamily="2" charset="-122"/>
                <a:ea typeface="华文中宋" panose="02010600040101010101" pitchFamily="2" charset="-122"/>
              </a:rPr>
              <a:t>方案（第四版）</a:t>
            </a:r>
            <a:r>
              <a:rPr lang="en-US" altLang="zh-CN" dirty="0" smtClean="0">
                <a:latin typeface="华文中宋" panose="02010600040101010101" pitchFamily="2" charset="-122"/>
                <a:ea typeface="华文中宋" panose="02010600040101010101" pitchFamily="2" charset="-122"/>
              </a:rPr>
              <a:t>》</a:t>
            </a:r>
            <a:endParaRPr lang="en-US" altLang="zh-CN" dirty="0">
              <a:latin typeface="华文中宋" panose="02010600040101010101" pitchFamily="2" charset="-122"/>
              <a:ea typeface="华文中宋" panose="02010600040101010101" pitchFamily="2" charset="-122"/>
            </a:endParaRPr>
          </a:p>
          <a:p>
            <a:pPr>
              <a:lnSpc>
                <a:spcPct val="150000"/>
              </a:lnSpc>
              <a:defRPr/>
            </a:pPr>
            <a:r>
              <a:rPr lang="zh-CN" altLang="en-US" dirty="0">
                <a:latin typeface="华文中宋" panose="02010600040101010101" pitchFamily="2" charset="-122"/>
                <a:ea typeface="华文中宋" panose="02010600040101010101" pitchFamily="2" charset="-122"/>
              </a:rPr>
              <a:t>国家联防联控机制</a:t>
            </a:r>
            <a:r>
              <a:rPr lang="en-US" altLang="zh-CN" dirty="0">
                <a:latin typeface="华文中宋" panose="02010600040101010101" pitchFamily="2" charset="-122"/>
                <a:ea typeface="华文中宋" panose="02010600040101010101" pitchFamily="2" charset="-122"/>
              </a:rPr>
              <a:t>2021</a:t>
            </a:r>
            <a:r>
              <a:rPr lang="zh-CN" altLang="en-US" dirty="0">
                <a:latin typeface="华文中宋" panose="02010600040101010101" pitchFamily="2" charset="-122"/>
                <a:ea typeface="华文中宋" panose="02010600040101010101" pitchFamily="2" charset="-122"/>
              </a:rPr>
              <a:t>年</a:t>
            </a:r>
            <a:r>
              <a:rPr lang="en-US" altLang="zh-CN" dirty="0">
                <a:latin typeface="华文中宋" panose="02010600040101010101" pitchFamily="2" charset="-122"/>
                <a:ea typeface="华文中宋" panose="02010600040101010101" pitchFamily="2" charset="-122"/>
              </a:rPr>
              <a:t>8</a:t>
            </a:r>
            <a:r>
              <a:rPr lang="zh-CN" altLang="en-US" dirty="0">
                <a:latin typeface="华文中宋" panose="02010600040101010101" pitchFamily="2" charset="-122"/>
                <a:ea typeface="华文中宋" panose="02010600040101010101" pitchFamily="2" charset="-122"/>
              </a:rPr>
              <a:t>月版</a:t>
            </a:r>
            <a:r>
              <a:rPr lang="en-US" altLang="zh-CN" dirty="0">
                <a:latin typeface="华文中宋" panose="02010600040101010101" pitchFamily="2" charset="-122"/>
                <a:ea typeface="华文中宋" panose="02010600040101010101" pitchFamily="2" charset="-122"/>
              </a:rPr>
              <a:t>《</a:t>
            </a:r>
            <a:r>
              <a:rPr lang="zh-CN" altLang="en-US" dirty="0">
                <a:latin typeface="华文中宋" panose="02010600040101010101" pitchFamily="2" charset="-122"/>
                <a:ea typeface="华文中宋" panose="02010600040101010101" pitchFamily="2" charset="-122"/>
              </a:rPr>
              <a:t>重点场所重点单位重点人群新冠肺炎疫情常态化防控相关防护指南</a:t>
            </a:r>
            <a:r>
              <a:rPr lang="en-US" altLang="zh-CN" dirty="0">
                <a:latin typeface="华文中宋" panose="02010600040101010101" pitchFamily="2" charset="-122"/>
                <a:ea typeface="华文中宋" panose="02010600040101010101" pitchFamily="2" charset="-122"/>
              </a:rPr>
              <a:t>》</a:t>
            </a:r>
          </a:p>
          <a:p>
            <a:pPr>
              <a:lnSpc>
                <a:spcPct val="150000"/>
              </a:lnSpc>
              <a:defRPr/>
            </a:pPr>
            <a:endParaRPr lang="en-US" altLang="zh-CN" dirty="0">
              <a:latin typeface="华文中宋" panose="02010600040101010101" pitchFamily="2" charset="-122"/>
              <a:ea typeface="华文中宋" panose="02010600040101010101" pitchFamily="2" charset="-122"/>
            </a:endParaRPr>
          </a:p>
          <a:p>
            <a:pPr>
              <a:lnSpc>
                <a:spcPct val="150000"/>
              </a:lnSpc>
              <a:defRPr/>
            </a:pPr>
            <a:endParaRPr lang="en-US" altLang="zh-CN" b="1" dirty="0">
              <a:solidFill>
                <a:srgbClr val="FF0000"/>
              </a:solidFill>
            </a:endParaRPr>
          </a:p>
          <a:p>
            <a:pPr marL="0" indent="0">
              <a:buNone/>
              <a:defRPr/>
            </a:pPr>
            <a:endParaRPr lang="en-US" altLang="zh-CN" b="1" dirty="0">
              <a:solidFill>
                <a:srgbClr val="000099"/>
              </a:solidFill>
            </a:endParaRPr>
          </a:p>
          <a:p>
            <a:pPr>
              <a:defRPr/>
            </a:pPr>
            <a:endParaRPr lang="en-US" altLang="zh-CN" b="1" dirty="0">
              <a:solidFill>
                <a:srgbClr val="000099"/>
              </a:solidFill>
            </a:endParaRPr>
          </a:p>
          <a:p>
            <a:pPr marL="0" indent="0">
              <a:buFont typeface="Wingdings" panose="05000000000000000000" pitchFamily="2" charset="2"/>
              <a:buNone/>
              <a:defRPr/>
            </a:pPr>
            <a:endParaRPr lang="en-US" altLang="zh-CN" b="1" dirty="0">
              <a:solidFill>
                <a:srgbClr val="000099"/>
              </a:solidFill>
            </a:endParaRPr>
          </a:p>
          <a:p>
            <a:pPr>
              <a:defRPr/>
            </a:pPr>
            <a:endParaRPr lang="zh-CN" altLang="en-US" dirty="0"/>
          </a:p>
        </p:txBody>
      </p:sp>
    </p:spTree>
    <p:extLst>
      <p:ext uri="{BB962C8B-B14F-4D97-AF65-F5344CB8AC3E}">
        <p14:creationId xmlns:p14="http://schemas.microsoft.com/office/powerpoint/2010/main" val="172299364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等腰三角形 4"/>
          <p:cNvSpPr/>
          <p:nvPr/>
        </p:nvSpPr>
        <p:spPr>
          <a:xfrm>
            <a:off x="1" y="2672862"/>
            <a:ext cx="8328074" cy="4185138"/>
          </a:xfrm>
          <a:prstGeom prst="triangle">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圆角 5"/>
          <p:cNvSpPr/>
          <p:nvPr/>
        </p:nvSpPr>
        <p:spPr>
          <a:xfrm>
            <a:off x="393895" y="369276"/>
            <a:ext cx="11404210" cy="6073727"/>
          </a:xfrm>
          <a:prstGeom prst="roundRect">
            <a:avLst>
              <a:gd name="adj" fmla="val 269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194" name="内容占位符 2"/>
          <p:cNvSpPr>
            <a:spLocks noGrp="1"/>
          </p:cNvSpPr>
          <p:nvPr>
            <p:ph idx="4294967295"/>
          </p:nvPr>
        </p:nvSpPr>
        <p:spPr>
          <a:xfrm>
            <a:off x="1194289" y="1217295"/>
            <a:ext cx="9911644" cy="4720568"/>
          </a:xfrm>
        </p:spPr>
        <p:txBody>
          <a:bodyPr anchor="t">
            <a:normAutofit fontScale="92500"/>
          </a:bodyPr>
          <a:lstStyle/>
          <a:p>
            <a:pPr marL="457200" lvl="1" indent="-457200">
              <a:lnSpc>
                <a:spcPct val="150000"/>
              </a:lnSpc>
              <a:spcBef>
                <a:spcPts val="0"/>
              </a:spcBef>
              <a:buClr>
                <a:schemeClr val="accent1"/>
              </a:buClr>
              <a:buSzPct val="100000"/>
            </a:pPr>
            <a:r>
              <a:rPr lang="zh-CN" altLang="en-US" b="1" dirty="0" smtClean="0">
                <a:latin typeface="华文中宋" panose="02010600040101010101" pitchFamily="2" charset="-122"/>
                <a:ea typeface="华文中宋" panose="02010600040101010101" pitchFamily="2" charset="-122"/>
              </a:rPr>
              <a:t>掌握相关文件</a:t>
            </a:r>
            <a:endParaRPr lang="en-US" altLang="zh-CN" b="1" dirty="0" smtClean="0">
              <a:latin typeface="华文中宋" panose="02010600040101010101" pitchFamily="2" charset="-122"/>
              <a:ea typeface="华文中宋" panose="02010600040101010101" pitchFamily="2" charset="-122"/>
            </a:endParaRPr>
          </a:p>
          <a:p>
            <a:pPr marL="457200" lvl="1" indent="-457200">
              <a:lnSpc>
                <a:spcPct val="150000"/>
              </a:lnSpc>
              <a:spcBef>
                <a:spcPts val="0"/>
              </a:spcBef>
              <a:buClr>
                <a:schemeClr val="accent1"/>
              </a:buClr>
              <a:buSzPct val="100000"/>
            </a:pPr>
            <a:r>
              <a:rPr lang="zh-CN" altLang="en-US" b="1" dirty="0">
                <a:latin typeface="华文中宋" panose="02010600040101010101" pitchFamily="2" charset="-122"/>
                <a:ea typeface="华文中宋" panose="02010600040101010101" pitchFamily="2" charset="-122"/>
              </a:rPr>
              <a:t>防</a:t>
            </a:r>
            <a:r>
              <a:rPr lang="zh-CN" altLang="en-US" b="1" dirty="0" smtClean="0">
                <a:latin typeface="华文中宋" panose="02010600040101010101" pitchFamily="2" charset="-122"/>
                <a:ea typeface="华文中宋" panose="02010600040101010101" pitchFamily="2" charset="-122"/>
              </a:rPr>
              <a:t>控体系健全，责任到人</a:t>
            </a:r>
            <a:endParaRPr lang="en-US" altLang="zh-CN" b="1" dirty="0" smtClean="0">
              <a:latin typeface="华文中宋" panose="02010600040101010101" pitchFamily="2" charset="-122"/>
              <a:ea typeface="华文中宋" panose="02010600040101010101" pitchFamily="2" charset="-122"/>
            </a:endParaRPr>
          </a:p>
          <a:p>
            <a:pPr marL="457200" lvl="1" indent="-457200">
              <a:lnSpc>
                <a:spcPct val="150000"/>
              </a:lnSpc>
              <a:spcBef>
                <a:spcPts val="0"/>
              </a:spcBef>
              <a:buClr>
                <a:schemeClr val="accent1"/>
              </a:buClr>
              <a:buSzPct val="100000"/>
            </a:pPr>
            <a:r>
              <a:rPr lang="zh-CN" altLang="en-US" b="1" dirty="0" smtClean="0">
                <a:latin typeface="华文中宋" panose="02010600040101010101" pitchFamily="2" charset="-122"/>
                <a:ea typeface="华文中宋" panose="02010600040101010101" pitchFamily="2" charset="-122"/>
              </a:rPr>
              <a:t>公共场所监控设备齐全，便于专业人员最短时间确定风险人员</a:t>
            </a:r>
            <a:endParaRPr lang="en-US" altLang="zh-CN" b="1" dirty="0" smtClean="0">
              <a:latin typeface="华文中宋" panose="02010600040101010101" pitchFamily="2" charset="-122"/>
              <a:ea typeface="华文中宋" panose="02010600040101010101" pitchFamily="2" charset="-122"/>
            </a:endParaRPr>
          </a:p>
          <a:p>
            <a:pPr marL="457200" lvl="1" indent="-457200">
              <a:lnSpc>
                <a:spcPct val="150000"/>
              </a:lnSpc>
              <a:spcBef>
                <a:spcPts val="0"/>
              </a:spcBef>
              <a:buClr>
                <a:schemeClr val="accent1"/>
              </a:buClr>
              <a:buSzPct val="100000"/>
            </a:pPr>
            <a:r>
              <a:rPr lang="zh-CN" altLang="en-US" b="1" dirty="0" smtClean="0">
                <a:latin typeface="华文中宋" panose="02010600040101010101" pitchFamily="2" charset="-122"/>
                <a:ea typeface="华文中宋" panose="02010600040101010101" pitchFamily="2" charset="-122"/>
              </a:rPr>
              <a:t>学生、共同居住人员、教职工、服务保障人员管理监测到位，实行日报</a:t>
            </a:r>
            <a:endParaRPr lang="en-US" altLang="zh-CN" b="1" dirty="0" smtClean="0">
              <a:latin typeface="华文中宋" panose="02010600040101010101" pitchFamily="2" charset="-122"/>
              <a:ea typeface="华文中宋" panose="02010600040101010101" pitchFamily="2" charset="-122"/>
            </a:endParaRPr>
          </a:p>
          <a:p>
            <a:pPr marL="457200" lvl="1" indent="-457200">
              <a:lnSpc>
                <a:spcPct val="150000"/>
              </a:lnSpc>
              <a:spcBef>
                <a:spcPts val="0"/>
              </a:spcBef>
              <a:buClr>
                <a:schemeClr val="accent1"/>
              </a:buClr>
              <a:buSzPct val="100000"/>
            </a:pPr>
            <a:r>
              <a:rPr lang="zh-CN" altLang="en-US" b="1" dirty="0" smtClean="0">
                <a:latin typeface="华文中宋" panose="02010600040101010101" pitchFamily="2" charset="-122"/>
                <a:ea typeface="华文中宋" panose="02010600040101010101" pitchFamily="2" charset="-122"/>
              </a:rPr>
              <a:t>进出校园管理严格，非必要不进入</a:t>
            </a:r>
            <a:endParaRPr lang="en-US" altLang="zh-CN" b="1" dirty="0" smtClean="0">
              <a:latin typeface="华文中宋" panose="02010600040101010101" pitchFamily="2" charset="-122"/>
              <a:ea typeface="华文中宋" panose="02010600040101010101" pitchFamily="2" charset="-122"/>
            </a:endParaRPr>
          </a:p>
          <a:p>
            <a:pPr marL="457200" lvl="1" indent="-457200">
              <a:lnSpc>
                <a:spcPct val="150000"/>
              </a:lnSpc>
              <a:spcBef>
                <a:spcPts val="0"/>
              </a:spcBef>
              <a:buClr>
                <a:schemeClr val="accent1"/>
              </a:buClr>
              <a:buSzPct val="100000"/>
            </a:pPr>
            <a:r>
              <a:rPr lang="zh-CN" altLang="en-US" b="1" dirty="0" smtClean="0">
                <a:latin typeface="华文中宋" panose="02010600040101010101" pitchFamily="2" charset="-122"/>
                <a:ea typeface="华文中宋" panose="02010600040101010101" pitchFamily="2" charset="-122"/>
              </a:rPr>
              <a:t>一旦发生疫情，边隔离边报告，每个环节都要避免聚集，该隔离的迅速隔离，一定要人数清、人头清、位置清</a:t>
            </a:r>
            <a:endParaRPr lang="en-US" altLang="zh-CN" b="1" dirty="0" smtClean="0">
              <a:latin typeface="华文中宋" panose="02010600040101010101" pitchFamily="2" charset="-122"/>
              <a:ea typeface="华文中宋" panose="02010600040101010101" pitchFamily="2" charset="-122"/>
            </a:endParaRPr>
          </a:p>
          <a:p>
            <a:pPr marL="457200" lvl="1" indent="-457200">
              <a:lnSpc>
                <a:spcPct val="150000"/>
              </a:lnSpc>
              <a:spcBef>
                <a:spcPts val="0"/>
              </a:spcBef>
              <a:buClr>
                <a:schemeClr val="accent1"/>
              </a:buClr>
              <a:buSzPct val="100000"/>
            </a:pPr>
            <a:r>
              <a:rPr lang="zh-CN" altLang="en-US" b="1" dirty="0" smtClean="0">
                <a:latin typeface="华文中宋" panose="02010600040101010101" pitchFamily="2" charset="-122"/>
                <a:ea typeface="华文中宋" panose="02010600040101010101" pitchFamily="2" charset="-122"/>
              </a:rPr>
              <a:t>人力资源要储备，比如志愿者必须学会穿脱防护服，不会的一律不准上岗</a:t>
            </a:r>
            <a:endParaRPr lang="en-US" altLang="zh-CN" b="1" dirty="0" smtClean="0">
              <a:latin typeface="华文中宋" panose="02010600040101010101" pitchFamily="2" charset="-122"/>
              <a:ea typeface="华文中宋" panose="02010600040101010101" pitchFamily="2" charset="-122"/>
            </a:endParaRPr>
          </a:p>
          <a:p>
            <a:pPr marL="457200" lvl="1" indent="-457200">
              <a:lnSpc>
                <a:spcPct val="150000"/>
              </a:lnSpc>
              <a:spcBef>
                <a:spcPts val="0"/>
              </a:spcBef>
              <a:buClr>
                <a:schemeClr val="accent1"/>
              </a:buClr>
              <a:buSzPct val="100000"/>
            </a:pPr>
            <a:r>
              <a:rPr lang="zh-CN" altLang="en-US" b="1" dirty="0" smtClean="0">
                <a:latin typeface="华文中宋" panose="02010600040101010101" pitchFamily="2" charset="-122"/>
                <a:ea typeface="华文中宋" panose="02010600040101010101" pitchFamily="2" charset="-122"/>
              </a:rPr>
              <a:t>加强知识宣传和法律宣传</a:t>
            </a:r>
            <a:endParaRPr lang="zh-CN" altLang="en-US" b="1" dirty="0">
              <a:latin typeface="华文中宋" panose="02010600040101010101" pitchFamily="2" charset="-122"/>
              <a:ea typeface="华文中宋" panose="02010600040101010101" pitchFamily="2" charset="-122"/>
            </a:endParaRPr>
          </a:p>
        </p:txBody>
      </p:sp>
      <p:grpSp>
        <p:nvGrpSpPr>
          <p:cNvPr id="7" name="组合 6"/>
          <p:cNvGrpSpPr/>
          <p:nvPr/>
        </p:nvGrpSpPr>
        <p:grpSpPr>
          <a:xfrm rot="19373611">
            <a:off x="605682" y="732457"/>
            <a:ext cx="811236" cy="407673"/>
            <a:chOff x="1735016" y="996462"/>
            <a:chExt cx="8328074" cy="4185138"/>
          </a:xfrm>
        </p:grpSpPr>
        <p:sp>
          <p:nvSpPr>
            <p:cNvPr id="8" name="等腰三角形 7"/>
            <p:cNvSpPr/>
            <p:nvPr/>
          </p:nvSpPr>
          <p:spPr>
            <a:xfrm rot="10800000">
              <a:off x="1735016" y="996462"/>
              <a:ext cx="8328074" cy="4185138"/>
            </a:xfrm>
            <a:prstGeom prst="triangle">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等腰三角形 8"/>
            <p:cNvSpPr/>
            <p:nvPr/>
          </p:nvSpPr>
          <p:spPr>
            <a:xfrm>
              <a:off x="1735016" y="996462"/>
              <a:ext cx="8328074" cy="4185138"/>
            </a:xfrm>
            <a:prstGeom prst="triangle">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0" name="文本框 9"/>
          <p:cNvSpPr txBox="1"/>
          <p:nvPr/>
        </p:nvSpPr>
        <p:spPr>
          <a:xfrm>
            <a:off x="1415930" y="632520"/>
            <a:ext cx="1005403" cy="584775"/>
          </a:xfrm>
          <a:prstGeom prst="rect">
            <a:avLst/>
          </a:prstGeom>
          <a:noFill/>
        </p:spPr>
        <p:txBody>
          <a:bodyPr wrap="none" rtlCol="0">
            <a:spAutoFit/>
          </a:bodyPr>
          <a:lstStyle/>
          <a:p>
            <a:pPr lvl="0">
              <a:defRPr/>
            </a:pPr>
            <a:r>
              <a:rPr lang="zh-CN" altLang="en-US" sz="3200" b="1" kern="0" dirty="0" smtClean="0">
                <a:latin typeface="微软雅黑" panose="020B0503020204020204" pitchFamily="34" charset="-122"/>
                <a:ea typeface="微软雅黑" panose="020B0503020204020204" pitchFamily="34" charset="-122"/>
              </a:rPr>
              <a:t>小结</a:t>
            </a:r>
            <a:endParaRPr lang="zh-CN" altLang="en-US" sz="3200" b="1" kern="0"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95527463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圆角 4"/>
          <p:cNvSpPr/>
          <p:nvPr/>
        </p:nvSpPr>
        <p:spPr>
          <a:xfrm>
            <a:off x="393895" y="369276"/>
            <a:ext cx="11404210" cy="6073727"/>
          </a:xfrm>
          <a:prstGeom prst="roundRect">
            <a:avLst>
              <a:gd name="adj" fmla="val 269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195" name="灯片编号占位符 3"/>
          <p:cNvSpPr>
            <a:spLocks noGrp="1"/>
          </p:cNvSpPr>
          <p:nvPr/>
        </p:nvSpPr>
        <p:spPr>
          <a:xfrm>
            <a:off x="8737600" y="6356351"/>
            <a:ext cx="2844800" cy="366183"/>
          </a:xfrm>
          <a:prstGeom prst="rect">
            <a:avLst/>
          </a:prstGeom>
          <a:noFill/>
          <a:ln w="9525">
            <a:noFill/>
          </a:ln>
        </p:spPr>
        <p:txBody>
          <a:bodyPr anchor="t"/>
          <a:lstStyle/>
          <a:p>
            <a:r>
              <a:rPr lang="zh-CN" altLang="en-US" sz="1200" dirty="0">
                <a:latin typeface="Arial" panose="020B0604020202020204" pitchFamily="34" charset="0"/>
                <a:ea typeface="宋体" panose="02010600030101010101" pitchFamily="2" charset="-122"/>
              </a:rPr>
              <a:t>                                                           </a:t>
            </a:r>
          </a:p>
        </p:txBody>
      </p:sp>
      <p:sp>
        <p:nvSpPr>
          <p:cNvPr id="8196" name="矩形 1"/>
          <p:cNvSpPr/>
          <p:nvPr/>
        </p:nvSpPr>
        <p:spPr>
          <a:xfrm>
            <a:off x="0" y="2285468"/>
            <a:ext cx="12192000" cy="2715684"/>
          </a:xfrm>
          <a:prstGeom prst="rect">
            <a:avLst/>
          </a:prstGeom>
          <a:solidFill>
            <a:srgbClr val="0677C7"/>
          </a:solidFill>
          <a:ln w="9525">
            <a:noFill/>
          </a:ln>
        </p:spPr>
        <p:txBody>
          <a:bodyPr anchor="ctr"/>
          <a:lstStyle/>
          <a:p>
            <a:pPr algn="ctr">
              <a:lnSpc>
                <a:spcPct val="150000"/>
              </a:lnSpc>
            </a:pPr>
            <a:r>
              <a:rPr lang="zh-CN" altLang="en-US" sz="5335" b="1" dirty="0">
                <a:solidFill>
                  <a:schemeClr val="bg1"/>
                </a:solidFill>
                <a:latin typeface="Arial" panose="020B0604020202020204" pitchFamily="34" charset="0"/>
                <a:ea typeface="宋体" panose="02010600030101010101" pitchFamily="2" charset="-122"/>
                <a:sym typeface="Arial" panose="020B0604020202020204" pitchFamily="34" charset="0"/>
              </a:rPr>
              <a:t>学习不忘防疫</a:t>
            </a:r>
            <a:endParaRPr lang="en-US" altLang="zh-CN" sz="5335" b="1" dirty="0">
              <a:solidFill>
                <a:schemeClr val="bg1"/>
              </a:solidFill>
              <a:latin typeface="Arial" panose="020B0604020202020204" pitchFamily="34" charset="0"/>
              <a:ea typeface="宋体" panose="02010600030101010101" pitchFamily="2" charset="-122"/>
              <a:sym typeface="Arial" panose="020B0604020202020204" pitchFamily="34" charset="0"/>
            </a:endParaRPr>
          </a:p>
          <a:p>
            <a:pPr algn="ctr">
              <a:lnSpc>
                <a:spcPct val="150000"/>
              </a:lnSpc>
            </a:pPr>
            <a:r>
              <a:rPr lang="zh-CN" altLang="en-US" sz="5335" b="1" dirty="0">
                <a:solidFill>
                  <a:schemeClr val="bg1"/>
                </a:solidFill>
                <a:latin typeface="Arial" panose="020B0604020202020204" pitchFamily="34" charset="0"/>
                <a:ea typeface="宋体" panose="02010600030101010101" pitchFamily="2" charset="-122"/>
                <a:sym typeface="Arial" panose="020B0604020202020204" pitchFamily="34" charset="0"/>
              </a:rPr>
              <a:t>确保万无一失</a:t>
            </a:r>
          </a:p>
        </p:txBody>
      </p:sp>
      <p:sp>
        <p:nvSpPr>
          <p:cNvPr id="6" name="标题 1"/>
          <p:cNvSpPr txBox="1"/>
          <p:nvPr/>
        </p:nvSpPr>
        <p:spPr>
          <a:xfrm>
            <a:off x="-142908" y="1285866"/>
            <a:ext cx="9035388" cy="192882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50000"/>
              </a:lnSpc>
            </a:pPr>
            <a:r>
              <a:rPr lang="en-US" altLang="zh-CN" sz="4000" dirty="0">
                <a:latin typeface="华文中宋" panose="02010600040101010101" pitchFamily="2" charset="-122"/>
                <a:ea typeface="华文中宋" panose="02010600040101010101" pitchFamily="2" charset="-122"/>
              </a:rPr>
              <a:t/>
            </a:r>
            <a:br>
              <a:rPr lang="en-US" altLang="zh-CN" sz="4000" dirty="0">
                <a:latin typeface="华文中宋" panose="02010600040101010101" pitchFamily="2" charset="-122"/>
                <a:ea typeface="华文中宋" panose="02010600040101010101" pitchFamily="2" charset="-122"/>
              </a:rPr>
            </a:br>
            <a:endParaRPr lang="zh-CN" altLang="en-US" sz="4000" dirty="0">
              <a:latin typeface="华文中宋" panose="02010600040101010101" pitchFamily="2" charset="-122"/>
              <a:ea typeface="华文中宋" panose="02010600040101010101" pitchFamily="2" charset="-122"/>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等腰三角形 5"/>
          <p:cNvSpPr/>
          <p:nvPr/>
        </p:nvSpPr>
        <p:spPr>
          <a:xfrm rot="10800000">
            <a:off x="3863926" y="0"/>
            <a:ext cx="8328074" cy="4185138"/>
          </a:xfrm>
          <a:prstGeom prst="triangle">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等腰三角形 4"/>
          <p:cNvSpPr/>
          <p:nvPr/>
        </p:nvSpPr>
        <p:spPr>
          <a:xfrm>
            <a:off x="1" y="2672862"/>
            <a:ext cx="8328074" cy="4185138"/>
          </a:xfrm>
          <a:prstGeom prst="triangle">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圆角 3"/>
          <p:cNvSpPr/>
          <p:nvPr/>
        </p:nvSpPr>
        <p:spPr>
          <a:xfrm>
            <a:off x="393895" y="369276"/>
            <a:ext cx="11404210" cy="6073727"/>
          </a:xfrm>
          <a:prstGeom prst="roundRect">
            <a:avLst>
              <a:gd name="adj" fmla="val 269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文本框 8"/>
          <p:cNvSpPr txBox="1"/>
          <p:nvPr/>
        </p:nvSpPr>
        <p:spPr>
          <a:xfrm>
            <a:off x="1517160" y="3013500"/>
            <a:ext cx="184731" cy="830997"/>
          </a:xfrm>
          <a:prstGeom prst="rect">
            <a:avLst/>
          </a:prstGeom>
          <a:noFill/>
        </p:spPr>
        <p:txBody>
          <a:bodyPr wrap="none" rtlCol="0">
            <a:spAutoFit/>
          </a:bodyPr>
          <a:lstStyle/>
          <a:p>
            <a:endParaRPr lang="zh-CN" altLang="en-US" sz="4800" b="1" dirty="0">
              <a:solidFill>
                <a:schemeClr val="accent2"/>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12" name="文本框 11"/>
          <p:cNvSpPr txBox="1"/>
          <p:nvPr/>
        </p:nvSpPr>
        <p:spPr>
          <a:xfrm>
            <a:off x="938199" y="1900468"/>
            <a:ext cx="7878888" cy="1938992"/>
          </a:xfrm>
          <a:prstGeom prst="rect">
            <a:avLst/>
          </a:prstGeom>
          <a:noFill/>
        </p:spPr>
        <p:txBody>
          <a:bodyPr wrap="none" rtlCol="0">
            <a:spAutoFit/>
          </a:bodyPr>
          <a:lstStyle/>
          <a:p>
            <a:r>
              <a:rPr lang="zh-CN" altLang="en-US" sz="6000" b="1" dirty="0">
                <a:latin typeface="微软雅黑" panose="020B0503020204020204" pitchFamily="34" charset="-122"/>
                <a:ea typeface="微软雅黑" panose="020B0503020204020204" pitchFamily="34" charset="-122"/>
                <a:cs typeface="Arial" panose="020B0604020202020204" pitchFamily="34" charset="0"/>
              </a:rPr>
              <a:t>感谢聆听</a:t>
            </a:r>
            <a:endParaRPr lang="en-US" altLang="zh-CN" sz="6000" b="1" dirty="0">
              <a:latin typeface="微软雅黑" panose="020B0503020204020204" pitchFamily="34" charset="-122"/>
              <a:ea typeface="微软雅黑" panose="020B0503020204020204" pitchFamily="34" charset="-122"/>
              <a:cs typeface="Arial" panose="020B0604020202020204" pitchFamily="34" charset="0"/>
            </a:endParaRPr>
          </a:p>
          <a:p>
            <a:r>
              <a:rPr lang="en-US" altLang="zh-CN" sz="6000" b="1" dirty="0">
                <a:latin typeface="微软雅黑" panose="020B0503020204020204" pitchFamily="34" charset="-122"/>
                <a:ea typeface="微软雅黑" panose="020B0503020204020204" pitchFamily="34" charset="-122"/>
                <a:cs typeface="Arial" panose="020B0604020202020204" pitchFamily="34" charset="0"/>
              </a:rPr>
              <a:t>Thanks for listening</a:t>
            </a:r>
            <a:endParaRPr lang="zh-CN" altLang="en-US" sz="6000" b="1" dirty="0">
              <a:latin typeface="微软雅黑" panose="020B0503020204020204" pitchFamily="34" charset="-122"/>
              <a:ea typeface="微软雅黑" panose="020B0503020204020204" pitchFamily="34" charset="-122"/>
              <a:cs typeface="Arial" panose="020B0604020202020204" pitchFamily="34" charset="0"/>
            </a:endParaRPr>
          </a:p>
        </p:txBody>
      </p:sp>
      <p:grpSp>
        <p:nvGrpSpPr>
          <p:cNvPr id="15" name="组合 14"/>
          <p:cNvGrpSpPr/>
          <p:nvPr/>
        </p:nvGrpSpPr>
        <p:grpSpPr>
          <a:xfrm rot="12460720">
            <a:off x="8520643" y="3362063"/>
            <a:ext cx="2217211" cy="2315277"/>
            <a:chOff x="1281531" y="2090706"/>
            <a:chExt cx="558405" cy="599287"/>
          </a:xfrm>
        </p:grpSpPr>
        <p:sp>
          <p:nvSpPr>
            <p:cNvPr id="16" name="等腰三角形 15"/>
            <p:cNvSpPr/>
            <p:nvPr/>
          </p:nvSpPr>
          <p:spPr>
            <a:xfrm rot="21348566" flipV="1">
              <a:off x="1281531" y="2410285"/>
              <a:ext cx="556595" cy="279708"/>
            </a:xfrm>
            <a:prstGeom prst="triangle">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等腰三角形 16"/>
            <p:cNvSpPr/>
            <p:nvPr/>
          </p:nvSpPr>
          <p:spPr>
            <a:xfrm rot="250747">
              <a:off x="1283341" y="2090706"/>
              <a:ext cx="556595" cy="279708"/>
            </a:xfrm>
            <a:prstGeom prst="triangle">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等腰三角形 1"/>
          <p:cNvSpPr/>
          <p:nvPr/>
        </p:nvSpPr>
        <p:spPr>
          <a:xfrm rot="10800000">
            <a:off x="3863926" y="0"/>
            <a:ext cx="8328074" cy="4185138"/>
          </a:xfrm>
          <a:prstGeom prst="triangle">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等腰三角形 2"/>
          <p:cNvSpPr/>
          <p:nvPr/>
        </p:nvSpPr>
        <p:spPr>
          <a:xfrm>
            <a:off x="1" y="2672862"/>
            <a:ext cx="8328074" cy="4185138"/>
          </a:xfrm>
          <a:prstGeom prst="triangle">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圆角 3"/>
          <p:cNvSpPr/>
          <p:nvPr/>
        </p:nvSpPr>
        <p:spPr>
          <a:xfrm>
            <a:off x="393895" y="369276"/>
            <a:ext cx="11404210" cy="6073727"/>
          </a:xfrm>
          <a:prstGeom prst="roundRect">
            <a:avLst>
              <a:gd name="adj" fmla="val 269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p:cNvSpPr txBox="1"/>
          <p:nvPr/>
        </p:nvSpPr>
        <p:spPr>
          <a:xfrm>
            <a:off x="1814732" y="2118553"/>
            <a:ext cx="1497526" cy="2646878"/>
          </a:xfrm>
          <a:prstGeom prst="rect">
            <a:avLst/>
          </a:prstGeom>
          <a:noFill/>
        </p:spPr>
        <p:txBody>
          <a:bodyPr wrap="none" rtlCol="0">
            <a:spAutoFit/>
          </a:bodyPr>
          <a:lstStyle/>
          <a:p>
            <a:r>
              <a:rPr lang="en-US" altLang="zh-CN" sz="16600" b="1" dirty="0">
                <a:solidFill>
                  <a:schemeClr val="accent1">
                    <a:lumMod val="20000"/>
                    <a:lumOff val="80000"/>
                  </a:schemeClr>
                </a:solidFill>
                <a:latin typeface="微软雅黑" panose="020B0503020204020204" pitchFamily="34" charset="-122"/>
                <a:ea typeface="微软雅黑" panose="020B0503020204020204" pitchFamily="34" charset="-122"/>
              </a:rPr>
              <a:t>2</a:t>
            </a:r>
            <a:endParaRPr lang="zh-CN" altLang="en-US" sz="16600" b="1" dirty="0">
              <a:solidFill>
                <a:schemeClr val="accent1">
                  <a:lumMod val="20000"/>
                  <a:lumOff val="80000"/>
                </a:schemeClr>
              </a:solidFill>
              <a:latin typeface="微软雅黑" panose="020B0503020204020204" pitchFamily="34" charset="-122"/>
              <a:ea typeface="微软雅黑" panose="020B0503020204020204" pitchFamily="34" charset="-122"/>
            </a:endParaRPr>
          </a:p>
        </p:txBody>
      </p:sp>
      <p:sp>
        <p:nvSpPr>
          <p:cNvPr id="6" name="文本框 5"/>
          <p:cNvSpPr txBox="1"/>
          <p:nvPr/>
        </p:nvSpPr>
        <p:spPr>
          <a:xfrm>
            <a:off x="1772380" y="2078217"/>
            <a:ext cx="1497526" cy="2646878"/>
          </a:xfrm>
          <a:prstGeom prst="rect">
            <a:avLst/>
          </a:prstGeom>
          <a:noFill/>
        </p:spPr>
        <p:txBody>
          <a:bodyPr wrap="none" rtlCol="0">
            <a:spAutoFit/>
          </a:bodyPr>
          <a:lstStyle/>
          <a:p>
            <a:r>
              <a:rPr lang="en-US" altLang="zh-CN" sz="16600" b="1" dirty="0">
                <a:solidFill>
                  <a:schemeClr val="accent2"/>
                </a:solidFill>
                <a:latin typeface="微软雅黑" panose="020B0503020204020204" pitchFamily="34" charset="-122"/>
                <a:ea typeface="微软雅黑" panose="020B0503020204020204" pitchFamily="34" charset="-122"/>
              </a:rPr>
              <a:t>2</a:t>
            </a:r>
            <a:endParaRPr lang="zh-CN" altLang="en-US" sz="16600" b="1" dirty="0">
              <a:solidFill>
                <a:schemeClr val="accent2"/>
              </a:solidFill>
              <a:latin typeface="微软雅黑" panose="020B0503020204020204" pitchFamily="34" charset="-122"/>
              <a:ea typeface="微软雅黑" panose="020B0503020204020204" pitchFamily="34" charset="-122"/>
            </a:endParaRPr>
          </a:p>
        </p:txBody>
      </p:sp>
      <p:sp>
        <p:nvSpPr>
          <p:cNvPr id="19" name="等腰三角形 18"/>
          <p:cNvSpPr/>
          <p:nvPr/>
        </p:nvSpPr>
        <p:spPr>
          <a:xfrm rot="10800000">
            <a:off x="6902762" y="2092569"/>
            <a:ext cx="2471224" cy="1241873"/>
          </a:xfrm>
          <a:prstGeom prst="triangle">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等腰三角形 19"/>
          <p:cNvSpPr/>
          <p:nvPr/>
        </p:nvSpPr>
        <p:spPr>
          <a:xfrm>
            <a:off x="3762423" y="3424094"/>
            <a:ext cx="1792799" cy="900942"/>
          </a:xfrm>
          <a:prstGeom prst="triangle">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4207274" y="2835626"/>
            <a:ext cx="4493538" cy="830997"/>
          </a:xfrm>
          <a:prstGeom prst="rect">
            <a:avLst/>
          </a:prstGeom>
        </p:spPr>
        <p:txBody>
          <a:bodyPr wrap="none">
            <a:spAutoFit/>
          </a:bodyPr>
          <a:lstStyle/>
          <a:p>
            <a:pPr lvl="0" algn="ctr">
              <a:defRPr/>
            </a:pPr>
            <a:r>
              <a:rPr lang="zh-CN" altLang="en-US" sz="4800" b="1" kern="0" dirty="0">
                <a:latin typeface="微软雅黑" panose="020B0503020204020204" pitchFamily="34" charset="-122"/>
                <a:ea typeface="微软雅黑" panose="020B0503020204020204" pitchFamily="34" charset="-122"/>
              </a:rPr>
              <a:t>新冠肺炎的防控</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等腰三角形 1"/>
          <p:cNvSpPr/>
          <p:nvPr/>
        </p:nvSpPr>
        <p:spPr>
          <a:xfrm rot="10800000">
            <a:off x="3863926" y="0"/>
            <a:ext cx="8328074" cy="4185138"/>
          </a:xfrm>
          <a:prstGeom prst="triangle">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等腰三角形 2"/>
          <p:cNvSpPr/>
          <p:nvPr/>
        </p:nvSpPr>
        <p:spPr>
          <a:xfrm>
            <a:off x="1" y="2672862"/>
            <a:ext cx="8328074" cy="4185138"/>
          </a:xfrm>
          <a:prstGeom prst="triangle">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圆角 3"/>
          <p:cNvSpPr/>
          <p:nvPr/>
        </p:nvSpPr>
        <p:spPr>
          <a:xfrm>
            <a:off x="393895" y="369276"/>
            <a:ext cx="11404210" cy="6073727"/>
          </a:xfrm>
          <a:prstGeom prst="roundRect">
            <a:avLst>
              <a:gd name="adj" fmla="val 269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p:cNvSpPr txBox="1"/>
          <p:nvPr/>
        </p:nvSpPr>
        <p:spPr>
          <a:xfrm>
            <a:off x="1814732" y="2118553"/>
            <a:ext cx="1497526" cy="2646878"/>
          </a:xfrm>
          <a:prstGeom prst="rect">
            <a:avLst/>
          </a:prstGeom>
          <a:noFill/>
        </p:spPr>
        <p:txBody>
          <a:bodyPr wrap="none" rtlCol="0">
            <a:spAutoFit/>
          </a:bodyPr>
          <a:lstStyle/>
          <a:p>
            <a:r>
              <a:rPr lang="en-US" altLang="zh-CN" sz="16600" b="1" dirty="0">
                <a:solidFill>
                  <a:schemeClr val="accent1">
                    <a:lumMod val="20000"/>
                    <a:lumOff val="80000"/>
                  </a:schemeClr>
                </a:solidFill>
                <a:latin typeface="微软雅黑" panose="020B0503020204020204" pitchFamily="34" charset="-122"/>
                <a:ea typeface="微软雅黑" panose="020B0503020204020204" pitchFamily="34" charset="-122"/>
              </a:rPr>
              <a:t>2</a:t>
            </a:r>
            <a:endParaRPr lang="zh-CN" altLang="en-US" sz="16600" b="1" dirty="0">
              <a:solidFill>
                <a:schemeClr val="accent1">
                  <a:lumMod val="20000"/>
                  <a:lumOff val="80000"/>
                </a:schemeClr>
              </a:solidFill>
              <a:latin typeface="微软雅黑" panose="020B0503020204020204" pitchFamily="34" charset="-122"/>
              <a:ea typeface="微软雅黑" panose="020B0503020204020204" pitchFamily="34" charset="-122"/>
            </a:endParaRPr>
          </a:p>
        </p:txBody>
      </p:sp>
      <p:sp>
        <p:nvSpPr>
          <p:cNvPr id="6" name="文本框 5"/>
          <p:cNvSpPr txBox="1"/>
          <p:nvPr/>
        </p:nvSpPr>
        <p:spPr>
          <a:xfrm>
            <a:off x="1772380" y="2078217"/>
            <a:ext cx="3417923" cy="2646878"/>
          </a:xfrm>
          <a:prstGeom prst="rect">
            <a:avLst/>
          </a:prstGeom>
          <a:noFill/>
        </p:spPr>
        <p:txBody>
          <a:bodyPr wrap="none" rtlCol="0">
            <a:spAutoFit/>
          </a:bodyPr>
          <a:lstStyle/>
          <a:p>
            <a:r>
              <a:rPr lang="en-US" altLang="zh-CN" sz="16600" b="1" dirty="0">
                <a:solidFill>
                  <a:schemeClr val="accent2"/>
                </a:solidFill>
                <a:latin typeface="微软雅黑" panose="020B0503020204020204" pitchFamily="34" charset="-122"/>
                <a:ea typeface="微软雅黑" panose="020B0503020204020204" pitchFamily="34" charset="-122"/>
              </a:rPr>
              <a:t>2.1</a:t>
            </a:r>
            <a:endParaRPr lang="zh-CN" altLang="en-US" sz="16600" b="1" dirty="0">
              <a:solidFill>
                <a:schemeClr val="accent2"/>
              </a:solidFill>
              <a:latin typeface="微软雅黑" panose="020B0503020204020204" pitchFamily="34" charset="-122"/>
              <a:ea typeface="微软雅黑" panose="020B0503020204020204" pitchFamily="34" charset="-122"/>
            </a:endParaRPr>
          </a:p>
        </p:txBody>
      </p:sp>
      <p:sp>
        <p:nvSpPr>
          <p:cNvPr id="19" name="等腰三角形 18"/>
          <p:cNvSpPr/>
          <p:nvPr/>
        </p:nvSpPr>
        <p:spPr>
          <a:xfrm rot="10800000">
            <a:off x="9191393" y="1593753"/>
            <a:ext cx="2471224" cy="1241873"/>
          </a:xfrm>
          <a:prstGeom prst="triangle">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等腰三角形 19"/>
          <p:cNvSpPr/>
          <p:nvPr/>
        </p:nvSpPr>
        <p:spPr>
          <a:xfrm>
            <a:off x="5331216" y="3491696"/>
            <a:ext cx="1792799" cy="900942"/>
          </a:xfrm>
          <a:prstGeom prst="triangle">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5508104" y="2823463"/>
            <a:ext cx="5724644" cy="830997"/>
          </a:xfrm>
          <a:prstGeom prst="rect">
            <a:avLst/>
          </a:prstGeom>
        </p:spPr>
        <p:txBody>
          <a:bodyPr wrap="none">
            <a:spAutoFit/>
          </a:bodyPr>
          <a:lstStyle/>
          <a:p>
            <a:pPr lvl="0" algn="ctr">
              <a:defRPr/>
            </a:pPr>
            <a:r>
              <a:rPr lang="zh-CN" altLang="en-US" sz="4800" b="1" kern="0" dirty="0">
                <a:latin typeface="微软雅黑" panose="020B0503020204020204" pitchFamily="34" charset="-122"/>
                <a:ea typeface="微软雅黑" panose="020B0503020204020204" pitchFamily="34" charset="-122"/>
              </a:rPr>
              <a:t>新冠肺炎病毒及流行</a:t>
            </a:r>
          </a:p>
        </p:txBody>
      </p:sp>
    </p:spTree>
    <p:extLst>
      <p:ext uri="{BB962C8B-B14F-4D97-AF65-F5344CB8AC3E}">
        <p14:creationId xmlns:p14="http://schemas.microsoft.com/office/powerpoint/2010/main" val="17088080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等腰三角形 1"/>
          <p:cNvSpPr/>
          <p:nvPr/>
        </p:nvSpPr>
        <p:spPr>
          <a:xfrm rot="10800000">
            <a:off x="3863926" y="0"/>
            <a:ext cx="8328074" cy="4185138"/>
          </a:xfrm>
          <a:prstGeom prst="triangle">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等腰三角形 2"/>
          <p:cNvSpPr/>
          <p:nvPr/>
        </p:nvSpPr>
        <p:spPr>
          <a:xfrm>
            <a:off x="1" y="2672862"/>
            <a:ext cx="8328074" cy="4185138"/>
          </a:xfrm>
          <a:prstGeom prst="triangle">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圆角 3"/>
          <p:cNvSpPr/>
          <p:nvPr/>
        </p:nvSpPr>
        <p:spPr>
          <a:xfrm>
            <a:off x="1" y="1008885"/>
            <a:ext cx="11404210" cy="5652781"/>
          </a:xfrm>
          <a:prstGeom prst="roundRect">
            <a:avLst>
              <a:gd name="adj" fmla="val 269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a:t>疾病认识（三）</a:t>
            </a:r>
          </a:p>
        </p:txBody>
      </p:sp>
      <p:sp>
        <p:nvSpPr>
          <p:cNvPr id="10" name="标题 1">
            <a:extLst>
              <a:ext uri="{FF2B5EF4-FFF2-40B4-BE49-F238E27FC236}">
                <a16:creationId xmlns="" xmlns:a16="http://schemas.microsoft.com/office/drawing/2014/main" id="{20AFF6D3-DFCA-45AD-BA22-DAC7E8431FC6}"/>
              </a:ext>
            </a:extLst>
          </p:cNvPr>
          <p:cNvSpPr txBox="1">
            <a:spLocks/>
          </p:cNvSpPr>
          <p:nvPr/>
        </p:nvSpPr>
        <p:spPr>
          <a:xfrm>
            <a:off x="838200" y="365126"/>
            <a:ext cx="4162778" cy="68474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zh-CN" altLang="en-US" dirty="0">
                <a:solidFill>
                  <a:schemeClr val="accent1">
                    <a:lumMod val="75000"/>
                  </a:schemeClr>
                </a:solidFill>
                <a:latin typeface="华文中宋" panose="02010600040101010101" pitchFamily="2" charset="-122"/>
                <a:ea typeface="华文中宋" panose="02010600040101010101" pitchFamily="2" charset="-122"/>
              </a:rPr>
              <a:t>疾病认识（一）</a:t>
            </a:r>
          </a:p>
        </p:txBody>
      </p:sp>
      <p:sp>
        <p:nvSpPr>
          <p:cNvPr id="11" name="内容占位符 2">
            <a:extLst>
              <a:ext uri="{FF2B5EF4-FFF2-40B4-BE49-F238E27FC236}">
                <a16:creationId xmlns="" xmlns:a16="http://schemas.microsoft.com/office/drawing/2014/main" id="{51307937-3ECC-4873-873B-FDBA85BA8C0C}"/>
              </a:ext>
            </a:extLst>
          </p:cNvPr>
          <p:cNvSpPr txBox="1">
            <a:spLocks/>
          </p:cNvSpPr>
          <p:nvPr/>
        </p:nvSpPr>
        <p:spPr>
          <a:xfrm>
            <a:off x="1130785" y="1049868"/>
            <a:ext cx="9157960" cy="519038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3500"/>
              </a:lnSpc>
              <a:spcBef>
                <a:spcPts val="500"/>
              </a:spcBef>
            </a:pPr>
            <a:r>
              <a:rPr lang="zh-CN" altLang="en-US" sz="2400" dirty="0">
                <a:solidFill>
                  <a:srgbClr val="7030A0"/>
                </a:solidFill>
                <a:latin typeface="华文中宋" panose="02010600040101010101" pitchFamily="2" charset="-122"/>
                <a:ea typeface="华文中宋" panose="02010600040101010101" pitchFamily="2" charset="-122"/>
              </a:rPr>
              <a:t>病原体：</a:t>
            </a:r>
            <a:r>
              <a:rPr lang="el-GR" altLang="zh-CN" sz="2400" dirty="0">
                <a:latin typeface="华文中宋" panose="02010600040101010101" pitchFamily="2" charset="-122"/>
                <a:ea typeface="华文中宋" panose="02010600040101010101" pitchFamily="2" charset="-122"/>
              </a:rPr>
              <a:t> </a:t>
            </a:r>
            <a:r>
              <a:rPr lang="zh-CN" altLang="en-US" sz="2400" dirty="0" smtClean="0">
                <a:latin typeface="华文中宋" panose="02010600040101010101" pitchFamily="2" charset="-122"/>
                <a:ea typeface="华文中宋" panose="02010600040101010101" pitchFamily="2" charset="-122"/>
              </a:rPr>
              <a:t>新型冠状病毒，</a:t>
            </a:r>
            <a:r>
              <a:rPr lang="el-GR" altLang="zh-CN" sz="2400" dirty="0" smtClean="0">
                <a:latin typeface="华文中宋" panose="02010600040101010101" pitchFamily="2" charset="-122"/>
                <a:ea typeface="华文中宋" panose="02010600040101010101" pitchFamily="2" charset="-122"/>
              </a:rPr>
              <a:t>β</a:t>
            </a:r>
            <a:r>
              <a:rPr lang="zh-CN" altLang="en-US" sz="2400" dirty="0">
                <a:latin typeface="华文中宋" panose="02010600040101010101" pitchFamily="2" charset="-122"/>
                <a:ea typeface="华文中宋" panose="02010600040101010101" pitchFamily="2" charset="-122"/>
              </a:rPr>
              <a:t>属冠状病毒，有脂质包膜</a:t>
            </a:r>
            <a:r>
              <a:rPr lang="zh-CN" altLang="en-US" sz="2400" dirty="0" smtClean="0">
                <a:latin typeface="华文中宋" panose="02010600040101010101" pitchFamily="2" charset="-122"/>
                <a:ea typeface="华文中宋" panose="02010600040101010101" pitchFamily="2" charset="-122"/>
              </a:rPr>
              <a:t>；</a:t>
            </a:r>
            <a:endParaRPr lang="en-US" altLang="zh-CN" sz="2400" dirty="0" smtClean="0">
              <a:latin typeface="华文中宋" panose="02010600040101010101" pitchFamily="2" charset="-122"/>
              <a:ea typeface="华文中宋" panose="02010600040101010101" pitchFamily="2" charset="-122"/>
            </a:endParaRPr>
          </a:p>
          <a:p>
            <a:pPr>
              <a:lnSpc>
                <a:spcPts val="3500"/>
              </a:lnSpc>
              <a:spcBef>
                <a:spcPts val="500"/>
              </a:spcBef>
            </a:pPr>
            <a:r>
              <a:rPr lang="zh-CN" altLang="en-US" sz="2400" dirty="0" smtClean="0">
                <a:solidFill>
                  <a:srgbClr val="7030A0"/>
                </a:solidFill>
                <a:latin typeface="华文中宋" panose="02010600040101010101" pitchFamily="2" charset="-122"/>
                <a:ea typeface="华文中宋" panose="02010600040101010101" pitchFamily="2" charset="-122"/>
              </a:rPr>
              <a:t>潜伏期：</a:t>
            </a:r>
            <a:r>
              <a:rPr lang="en-US" altLang="zh-CN" sz="2400" dirty="0" smtClean="0">
                <a:latin typeface="华文中宋" panose="02010600040101010101" pitchFamily="2" charset="-122"/>
                <a:ea typeface="华文中宋" panose="02010600040101010101" pitchFamily="2" charset="-122"/>
              </a:rPr>
              <a:t>1-14</a:t>
            </a:r>
            <a:r>
              <a:rPr lang="zh-CN" altLang="en-US" sz="2400" dirty="0" smtClean="0">
                <a:latin typeface="华文中宋" panose="02010600040101010101" pitchFamily="2" charset="-122"/>
                <a:ea typeface="华文中宋" panose="02010600040101010101" pitchFamily="2" charset="-122"/>
              </a:rPr>
              <a:t>天，多为</a:t>
            </a:r>
            <a:r>
              <a:rPr lang="en-US" altLang="zh-CN" sz="2400" dirty="0" smtClean="0">
                <a:latin typeface="华文中宋" panose="02010600040101010101" pitchFamily="2" charset="-122"/>
                <a:ea typeface="华文中宋" panose="02010600040101010101" pitchFamily="2" charset="-122"/>
              </a:rPr>
              <a:t>3-7</a:t>
            </a:r>
            <a:r>
              <a:rPr lang="zh-CN" altLang="en-US" sz="2400" dirty="0" smtClean="0">
                <a:latin typeface="华文中宋" panose="02010600040101010101" pitchFamily="2" charset="-122"/>
                <a:ea typeface="华文中宋" panose="02010600040101010101" pitchFamily="2" charset="-122"/>
              </a:rPr>
              <a:t>天；德尔塔感染平均</a:t>
            </a:r>
            <a:r>
              <a:rPr lang="en-US" altLang="zh-CN" sz="2400" dirty="0" smtClean="0">
                <a:latin typeface="华文中宋" panose="02010600040101010101" pitchFamily="2" charset="-122"/>
                <a:ea typeface="华文中宋" panose="02010600040101010101" pitchFamily="2" charset="-122"/>
              </a:rPr>
              <a:t>4</a:t>
            </a:r>
            <a:r>
              <a:rPr lang="zh-CN" altLang="en-US" sz="2400" dirty="0" smtClean="0">
                <a:latin typeface="华文中宋" panose="02010600040101010101" pitchFamily="2" charset="-122"/>
                <a:ea typeface="华文中宋" panose="02010600040101010101" pitchFamily="2" charset="-122"/>
              </a:rPr>
              <a:t>天，奥密克戎感染平均</a:t>
            </a:r>
            <a:r>
              <a:rPr lang="en-US" altLang="zh-CN" sz="2400" dirty="0" smtClean="0">
                <a:latin typeface="华文中宋" panose="02010600040101010101" pitchFamily="2" charset="-122"/>
                <a:ea typeface="华文中宋" panose="02010600040101010101" pitchFamily="2" charset="-122"/>
              </a:rPr>
              <a:t>3</a:t>
            </a:r>
            <a:r>
              <a:rPr lang="zh-CN" altLang="en-US" sz="2400" dirty="0" smtClean="0">
                <a:latin typeface="华文中宋" panose="02010600040101010101" pitchFamily="2" charset="-122"/>
                <a:ea typeface="华文中宋" panose="02010600040101010101" pitchFamily="2" charset="-122"/>
              </a:rPr>
              <a:t>天。</a:t>
            </a:r>
            <a:endParaRPr lang="en-US" altLang="zh-CN" sz="2400" dirty="0">
              <a:latin typeface="华文中宋" panose="02010600040101010101" pitchFamily="2" charset="-122"/>
              <a:ea typeface="华文中宋" panose="02010600040101010101" pitchFamily="2" charset="-122"/>
            </a:endParaRPr>
          </a:p>
          <a:p>
            <a:pPr>
              <a:lnSpc>
                <a:spcPts val="3500"/>
              </a:lnSpc>
              <a:spcBef>
                <a:spcPts val="500"/>
              </a:spcBef>
            </a:pPr>
            <a:r>
              <a:rPr lang="zh-CN" altLang="en-US" sz="2400" dirty="0">
                <a:solidFill>
                  <a:srgbClr val="7030A0"/>
                </a:solidFill>
                <a:latin typeface="华文中宋" panose="02010600040101010101" pitchFamily="2" charset="-122"/>
                <a:ea typeface="华文中宋" panose="02010600040101010101" pitchFamily="2" charset="-122"/>
              </a:rPr>
              <a:t>传染源</a:t>
            </a:r>
            <a:r>
              <a:rPr lang="zh-CN" altLang="en-US" sz="2400" dirty="0" smtClean="0">
                <a:solidFill>
                  <a:srgbClr val="7030A0"/>
                </a:solidFill>
                <a:latin typeface="华文中宋" panose="02010600040101010101" pitchFamily="2" charset="-122"/>
                <a:ea typeface="华文中宋" panose="02010600040101010101" pitchFamily="2" charset="-122"/>
              </a:rPr>
              <a:t>：</a:t>
            </a:r>
            <a:r>
              <a:rPr lang="zh-CN" altLang="en-US" sz="2400" dirty="0" smtClean="0">
                <a:latin typeface="华文中宋" panose="02010600040101010101" pitchFamily="2" charset="-122"/>
                <a:ea typeface="华文中宋" panose="02010600040101010101" pitchFamily="2" charset="-122"/>
              </a:rPr>
              <a:t>无症状感染者和确诊病例</a:t>
            </a:r>
            <a:endParaRPr lang="en-US" altLang="zh-CN" sz="2400" dirty="0" smtClean="0">
              <a:latin typeface="华文中宋" panose="02010600040101010101" pitchFamily="2" charset="-122"/>
              <a:ea typeface="华文中宋" panose="02010600040101010101" pitchFamily="2" charset="-122"/>
            </a:endParaRPr>
          </a:p>
          <a:p>
            <a:pPr>
              <a:lnSpc>
                <a:spcPts val="3500"/>
              </a:lnSpc>
              <a:spcBef>
                <a:spcPts val="500"/>
              </a:spcBef>
            </a:pPr>
            <a:r>
              <a:rPr lang="zh-CN" altLang="en-US" sz="2400" dirty="0">
                <a:solidFill>
                  <a:srgbClr val="7030A0"/>
                </a:solidFill>
                <a:latin typeface="华文中宋" panose="02010600040101010101" pitchFamily="2" charset="-122"/>
                <a:ea typeface="华文中宋" panose="02010600040101010101" pitchFamily="2" charset="-122"/>
              </a:rPr>
              <a:t>传染期：</a:t>
            </a:r>
            <a:r>
              <a:rPr lang="zh-CN" altLang="en-US" sz="2400" dirty="0">
                <a:latin typeface="华文中宋" panose="02010600040101010101" pitchFamily="2" charset="-122"/>
                <a:ea typeface="华文中宋" panose="02010600040101010101" pitchFamily="2" charset="-122"/>
              </a:rPr>
              <a:t>发病前</a:t>
            </a:r>
            <a:r>
              <a:rPr lang="en-US" altLang="zh-CN" sz="2400" dirty="0">
                <a:latin typeface="华文中宋" panose="02010600040101010101" pitchFamily="2" charset="-122"/>
                <a:ea typeface="华文中宋" panose="02010600040101010101" pitchFamily="2" charset="-122"/>
              </a:rPr>
              <a:t>1-2</a:t>
            </a:r>
            <a:r>
              <a:rPr lang="zh-CN" altLang="en-US" sz="2400" dirty="0">
                <a:latin typeface="华文中宋" panose="02010600040101010101" pitchFamily="2" charset="-122"/>
                <a:ea typeface="华文中宋" panose="02010600040101010101" pitchFamily="2" charset="-122"/>
              </a:rPr>
              <a:t>天；和发病初期的传染性相对</a:t>
            </a:r>
            <a:r>
              <a:rPr lang="zh-CN" altLang="en-US" sz="2400" dirty="0" smtClean="0">
                <a:latin typeface="华文中宋" panose="02010600040101010101" pitchFamily="2" charset="-122"/>
                <a:ea typeface="华文中宋" panose="02010600040101010101" pitchFamily="2" charset="-122"/>
              </a:rPr>
              <a:t>较强</a:t>
            </a:r>
            <a:endParaRPr lang="en-US" altLang="zh-CN" sz="2400" dirty="0">
              <a:latin typeface="华文中宋" panose="02010600040101010101" pitchFamily="2" charset="-122"/>
              <a:ea typeface="华文中宋" panose="02010600040101010101" pitchFamily="2" charset="-122"/>
            </a:endParaRPr>
          </a:p>
          <a:p>
            <a:pPr>
              <a:lnSpc>
                <a:spcPts val="3500"/>
              </a:lnSpc>
              <a:spcBef>
                <a:spcPts val="500"/>
              </a:spcBef>
            </a:pPr>
            <a:r>
              <a:rPr lang="zh-CN" altLang="en-US" sz="2400" dirty="0">
                <a:solidFill>
                  <a:srgbClr val="7030A0"/>
                </a:solidFill>
                <a:latin typeface="华文中宋" panose="02010600040101010101" pitchFamily="2" charset="-122"/>
                <a:ea typeface="华文中宋" panose="02010600040101010101" pitchFamily="2" charset="-122"/>
              </a:rPr>
              <a:t>传播途径：</a:t>
            </a:r>
            <a:r>
              <a:rPr lang="zh-CN" altLang="en-US" sz="2400" dirty="0">
                <a:latin typeface="华文中宋" panose="02010600040101010101" pitchFamily="2" charset="-122"/>
                <a:ea typeface="华文中宋" panose="02010600040101010101" pitchFamily="2" charset="-122"/>
              </a:rPr>
              <a:t>呼吸道飞沫和密切接触</a:t>
            </a:r>
            <a:r>
              <a:rPr lang="zh-CN" altLang="en-US" sz="2400" dirty="0" smtClean="0">
                <a:latin typeface="华文中宋" panose="02010600040101010101" pitchFamily="2" charset="-122"/>
                <a:ea typeface="华文中宋" panose="02010600040101010101" pitchFamily="2" charset="-122"/>
              </a:rPr>
              <a:t>；接触病毒污染的物品；封闭环境暴露于高浓度气溶胶，经气溶胶传播</a:t>
            </a:r>
            <a:endParaRPr lang="en-US" altLang="zh-CN" sz="2400" dirty="0">
              <a:latin typeface="华文中宋" panose="02010600040101010101" pitchFamily="2" charset="-122"/>
              <a:ea typeface="华文中宋" panose="02010600040101010101" pitchFamily="2" charset="-122"/>
            </a:endParaRPr>
          </a:p>
          <a:p>
            <a:pPr>
              <a:lnSpc>
                <a:spcPts val="3500"/>
              </a:lnSpc>
              <a:spcBef>
                <a:spcPts val="500"/>
              </a:spcBef>
            </a:pPr>
            <a:r>
              <a:rPr lang="en-US" altLang="zh-CN" sz="2400" dirty="0">
                <a:solidFill>
                  <a:srgbClr val="7030A0"/>
                </a:solidFill>
                <a:latin typeface="华文中宋" panose="02010600040101010101" pitchFamily="2" charset="-122"/>
                <a:ea typeface="华文中宋" panose="02010600040101010101" pitchFamily="2" charset="-122"/>
              </a:rPr>
              <a:t>R</a:t>
            </a:r>
            <a:r>
              <a:rPr lang="en-US" altLang="zh-CN" sz="2400" baseline="-25000" dirty="0">
                <a:solidFill>
                  <a:srgbClr val="7030A0"/>
                </a:solidFill>
                <a:latin typeface="华文中宋" panose="02010600040101010101" pitchFamily="2" charset="-122"/>
                <a:ea typeface="华文中宋" panose="02010600040101010101" pitchFamily="2" charset="-122"/>
              </a:rPr>
              <a:t>0</a:t>
            </a:r>
            <a:r>
              <a:rPr lang="zh-CN" altLang="en-US" sz="2400" dirty="0">
                <a:solidFill>
                  <a:srgbClr val="7030A0"/>
                </a:solidFill>
                <a:latin typeface="华文中宋" panose="02010600040101010101" pitchFamily="2" charset="-122"/>
                <a:ea typeface="华文中宋" panose="02010600040101010101" pitchFamily="2" charset="-122"/>
              </a:rPr>
              <a:t>（</a:t>
            </a:r>
            <a:r>
              <a:rPr lang="en-US" altLang="zh-CN" sz="2400" dirty="0">
                <a:latin typeface="华文中宋" panose="02010600040101010101" pitchFamily="2" charset="-122"/>
                <a:ea typeface="华文中宋" panose="02010600040101010101" pitchFamily="2" charset="-122"/>
              </a:rPr>
              <a:t>basic reproduction number</a:t>
            </a:r>
            <a:r>
              <a:rPr lang="zh-CN" altLang="en-US" sz="2400" dirty="0">
                <a:latin typeface="华文中宋" panose="02010600040101010101" pitchFamily="2" charset="-122"/>
                <a:ea typeface="华文中宋" panose="02010600040101010101" pitchFamily="2" charset="-122"/>
              </a:rPr>
              <a:t>）</a:t>
            </a:r>
            <a:r>
              <a:rPr lang="en-US" altLang="zh-CN" sz="2400" dirty="0">
                <a:latin typeface="华文中宋" panose="02010600040101010101" pitchFamily="2" charset="-122"/>
                <a:ea typeface="华文中宋" panose="02010600040101010101" pitchFamily="2" charset="-122"/>
              </a:rPr>
              <a:t>: 2.5 </a:t>
            </a:r>
            <a:r>
              <a:rPr lang="zh-CN" altLang="en-US" sz="2400" dirty="0">
                <a:latin typeface="华文中宋" panose="02010600040101010101" pitchFamily="2" charset="-122"/>
                <a:ea typeface="华文中宋" panose="02010600040101010101" pitchFamily="2" charset="-122"/>
              </a:rPr>
              <a:t>（</a:t>
            </a:r>
            <a:r>
              <a:rPr lang="en-US" altLang="zh-CN" sz="2400" dirty="0">
                <a:solidFill>
                  <a:srgbClr val="FF0000"/>
                </a:solidFill>
                <a:latin typeface="华文中宋" panose="02010600040101010101" pitchFamily="2" charset="-122"/>
                <a:ea typeface="华文中宋" panose="02010600040101010101" pitchFamily="2" charset="-122"/>
              </a:rPr>
              <a:t>Delta</a:t>
            </a:r>
            <a:r>
              <a:rPr lang="zh-CN" altLang="en-US" sz="2400" dirty="0">
                <a:solidFill>
                  <a:srgbClr val="FF0000"/>
                </a:solidFill>
                <a:latin typeface="华文中宋" panose="02010600040101010101" pitchFamily="2" charset="-122"/>
                <a:ea typeface="华文中宋" panose="02010600040101010101" pitchFamily="2" charset="-122"/>
              </a:rPr>
              <a:t>株</a:t>
            </a:r>
            <a:r>
              <a:rPr lang="en-US" altLang="zh-CN" sz="2400" dirty="0">
                <a:solidFill>
                  <a:srgbClr val="FF0000"/>
                </a:solidFill>
                <a:latin typeface="华文中宋" panose="02010600040101010101" pitchFamily="2" charset="-122"/>
                <a:ea typeface="华文中宋" panose="02010600040101010101" pitchFamily="2" charset="-122"/>
              </a:rPr>
              <a:t>5-9</a:t>
            </a:r>
            <a:r>
              <a:rPr lang="zh-CN" altLang="en-US" sz="2400" dirty="0">
                <a:solidFill>
                  <a:srgbClr val="FF0000"/>
                </a:solidFill>
                <a:latin typeface="华文中宋" panose="02010600040101010101" pitchFamily="2" charset="-122"/>
                <a:ea typeface="华文中宋" panose="02010600040101010101" pitchFamily="2" charset="-122"/>
              </a:rPr>
              <a:t>、</a:t>
            </a:r>
            <a:r>
              <a:rPr lang="en-US" altLang="zh-CN" sz="2400" dirty="0">
                <a:solidFill>
                  <a:srgbClr val="FF0000"/>
                </a:solidFill>
                <a:latin typeface="华文中宋" panose="02010600040101010101" pitchFamily="2" charset="-122"/>
                <a:ea typeface="华文中宋" panose="02010600040101010101" pitchFamily="2" charset="-122"/>
              </a:rPr>
              <a:t>Omicron</a:t>
            </a:r>
            <a:r>
              <a:rPr lang="zh-CN" altLang="en-US" sz="2400" dirty="0">
                <a:solidFill>
                  <a:srgbClr val="FF0000"/>
                </a:solidFill>
                <a:latin typeface="华文中宋" panose="02010600040101010101" pitchFamily="2" charset="-122"/>
                <a:ea typeface="华文中宋" panose="02010600040101010101" pitchFamily="2" charset="-122"/>
              </a:rPr>
              <a:t>更</a:t>
            </a:r>
            <a:r>
              <a:rPr lang="zh-CN" altLang="en-US" sz="2400" dirty="0" smtClean="0">
                <a:solidFill>
                  <a:srgbClr val="FF0000"/>
                </a:solidFill>
                <a:latin typeface="华文中宋" panose="02010600040101010101" pitchFamily="2" charset="-122"/>
                <a:ea typeface="华文中宋" panose="02010600040101010101" pitchFamily="2" charset="-122"/>
              </a:rPr>
              <a:t>强</a:t>
            </a:r>
            <a:r>
              <a:rPr lang="en-US" altLang="zh-CN" sz="2400" dirty="0" smtClean="0">
                <a:solidFill>
                  <a:srgbClr val="FF0000"/>
                </a:solidFill>
                <a:latin typeface="华文中宋" panose="02010600040101010101" pitchFamily="2" charset="-122"/>
                <a:ea typeface="华文中宋" panose="02010600040101010101" pitchFamily="2" charset="-122"/>
              </a:rPr>
              <a:t>10-30</a:t>
            </a:r>
            <a:r>
              <a:rPr lang="zh-CN" altLang="en-US" sz="2400" dirty="0" smtClean="0">
                <a:latin typeface="华文中宋" panose="02010600040101010101" pitchFamily="2" charset="-122"/>
                <a:ea typeface="华文中宋" panose="02010600040101010101" pitchFamily="2" charset="-122"/>
              </a:rPr>
              <a:t>）</a:t>
            </a:r>
            <a:endParaRPr lang="en-US" altLang="zh-CN" sz="2400" dirty="0">
              <a:latin typeface="华文中宋" panose="02010600040101010101" pitchFamily="2" charset="-122"/>
              <a:ea typeface="华文中宋" panose="02010600040101010101" pitchFamily="2" charset="-122"/>
            </a:endParaRPr>
          </a:p>
          <a:p>
            <a:pPr>
              <a:lnSpc>
                <a:spcPts val="3500"/>
              </a:lnSpc>
              <a:spcBef>
                <a:spcPts val="500"/>
              </a:spcBef>
            </a:pPr>
            <a:r>
              <a:rPr lang="zh-CN" altLang="en-US" sz="2400" dirty="0" smtClean="0">
                <a:solidFill>
                  <a:srgbClr val="7030A0"/>
                </a:solidFill>
                <a:latin typeface="华文中宋" panose="02010600040101010101" pitchFamily="2" charset="-122"/>
                <a:ea typeface="华文中宋" panose="02010600040101010101" pitchFamily="2" charset="-122"/>
              </a:rPr>
              <a:t>传代</a:t>
            </a:r>
            <a:r>
              <a:rPr lang="zh-CN" altLang="en-US" sz="2400" dirty="0">
                <a:solidFill>
                  <a:srgbClr val="7030A0"/>
                </a:solidFill>
                <a:latin typeface="华文中宋" panose="02010600040101010101" pitchFamily="2" charset="-122"/>
                <a:ea typeface="华文中宋" panose="02010600040101010101" pitchFamily="2" charset="-122"/>
              </a:rPr>
              <a:t>期：</a:t>
            </a:r>
            <a:r>
              <a:rPr lang="zh-CN" altLang="en-US" sz="2400" dirty="0">
                <a:latin typeface="华文中宋" panose="02010600040101010101" pitchFamily="2" charset="-122"/>
                <a:ea typeface="华文中宋" panose="02010600040101010101" pitchFamily="2" charset="-122"/>
              </a:rPr>
              <a:t>中位数</a:t>
            </a:r>
            <a:r>
              <a:rPr lang="en-US" altLang="zh-CN" sz="2400" dirty="0">
                <a:latin typeface="华文中宋" panose="02010600040101010101" pitchFamily="2" charset="-122"/>
                <a:ea typeface="华文中宋" panose="02010600040101010101" pitchFamily="2" charset="-122"/>
              </a:rPr>
              <a:t>6</a:t>
            </a:r>
            <a:r>
              <a:rPr lang="zh-CN" altLang="en-US" sz="2400" dirty="0">
                <a:latin typeface="华文中宋" panose="02010600040101010101" pitchFamily="2" charset="-122"/>
                <a:ea typeface="华文中宋" panose="02010600040101010101" pitchFamily="2" charset="-122"/>
              </a:rPr>
              <a:t>天（</a:t>
            </a:r>
            <a:r>
              <a:rPr lang="en-US" altLang="zh-CN" sz="2400" dirty="0">
                <a:solidFill>
                  <a:srgbClr val="FF0000"/>
                </a:solidFill>
                <a:latin typeface="华文中宋" panose="02010600040101010101" pitchFamily="2" charset="-122"/>
                <a:ea typeface="华文中宋" panose="02010600040101010101" pitchFamily="2" charset="-122"/>
              </a:rPr>
              <a:t>Delta</a:t>
            </a:r>
            <a:r>
              <a:rPr lang="zh-CN" altLang="en-US" sz="2400" dirty="0">
                <a:solidFill>
                  <a:srgbClr val="FF0000"/>
                </a:solidFill>
                <a:latin typeface="华文中宋" panose="02010600040101010101" pitchFamily="2" charset="-122"/>
                <a:ea typeface="华文中宋" panose="02010600040101010101" pitchFamily="2" charset="-122"/>
              </a:rPr>
              <a:t>株</a:t>
            </a:r>
            <a:r>
              <a:rPr lang="en-US" altLang="zh-CN" sz="2400" dirty="0">
                <a:solidFill>
                  <a:srgbClr val="FF0000"/>
                </a:solidFill>
                <a:latin typeface="华文中宋" panose="02010600040101010101" pitchFamily="2" charset="-122"/>
                <a:ea typeface="华文中宋" panose="02010600040101010101" pitchFamily="2" charset="-122"/>
              </a:rPr>
              <a:t>2-3</a:t>
            </a:r>
            <a:r>
              <a:rPr lang="zh-CN" altLang="en-US" sz="2400" dirty="0">
                <a:solidFill>
                  <a:srgbClr val="FF0000"/>
                </a:solidFill>
                <a:latin typeface="华文中宋" panose="02010600040101010101" pitchFamily="2" charset="-122"/>
                <a:ea typeface="华文中宋" panose="02010600040101010101" pitchFamily="2" charset="-122"/>
              </a:rPr>
              <a:t>天、</a:t>
            </a:r>
            <a:r>
              <a:rPr lang="en-US" altLang="zh-CN" sz="2400" dirty="0">
                <a:solidFill>
                  <a:srgbClr val="FF0000"/>
                </a:solidFill>
                <a:latin typeface="华文中宋" panose="02010600040101010101" pitchFamily="2" charset="-122"/>
                <a:ea typeface="华文中宋" panose="02010600040101010101" pitchFamily="2" charset="-122"/>
              </a:rPr>
              <a:t>Omicron</a:t>
            </a:r>
            <a:r>
              <a:rPr lang="zh-CN" altLang="en-US" sz="2400" dirty="0">
                <a:solidFill>
                  <a:srgbClr val="FF0000"/>
                </a:solidFill>
                <a:latin typeface="华文中宋" panose="02010600040101010101" pitchFamily="2" charset="-122"/>
                <a:ea typeface="华文中宋" panose="02010600040101010101" pitchFamily="2" charset="-122"/>
              </a:rPr>
              <a:t>更短</a:t>
            </a:r>
            <a:r>
              <a:rPr lang="zh-CN" altLang="en-US" sz="2400" dirty="0">
                <a:latin typeface="华文中宋" panose="02010600040101010101" pitchFamily="2" charset="-122"/>
                <a:ea typeface="华文中宋" panose="02010600040101010101" pitchFamily="2" charset="-122"/>
              </a:rPr>
              <a:t>）</a:t>
            </a:r>
            <a:endParaRPr lang="en-US" altLang="zh-CN" sz="2400" dirty="0">
              <a:latin typeface="华文中宋" panose="02010600040101010101" pitchFamily="2" charset="-122"/>
              <a:ea typeface="华文中宋" panose="02010600040101010101" pitchFamily="2" charset="-122"/>
            </a:endParaRPr>
          </a:p>
        </p:txBody>
      </p:sp>
    </p:spTree>
    <p:extLst>
      <p:ext uri="{BB962C8B-B14F-4D97-AF65-F5344CB8AC3E}">
        <p14:creationId xmlns:p14="http://schemas.microsoft.com/office/powerpoint/2010/main" val="41615105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646941"/>
          </a:xfrm>
        </p:spPr>
        <p:txBody>
          <a:bodyPr>
            <a:normAutofit/>
          </a:bodyPr>
          <a:lstStyle/>
          <a:p>
            <a:r>
              <a:rPr lang="zh-CN" altLang="en-US" sz="3200" dirty="0">
                <a:solidFill>
                  <a:schemeClr val="accent1">
                    <a:lumMod val="75000"/>
                  </a:schemeClr>
                </a:solidFill>
                <a:latin typeface="华文中宋" panose="02010600040101010101" pitchFamily="2" charset="-122"/>
                <a:ea typeface="华文中宋" panose="02010600040101010101" pitchFamily="2" charset="-122"/>
              </a:rPr>
              <a:t>疾病认识（二）</a:t>
            </a:r>
          </a:p>
        </p:txBody>
      </p:sp>
      <p:sp>
        <p:nvSpPr>
          <p:cNvPr id="3" name="内容占位符 2"/>
          <p:cNvSpPr>
            <a:spLocks noGrp="1"/>
          </p:cNvSpPr>
          <p:nvPr>
            <p:ph idx="1"/>
          </p:nvPr>
        </p:nvSpPr>
        <p:spPr>
          <a:xfrm>
            <a:off x="455364" y="1546192"/>
            <a:ext cx="7785253" cy="5077931"/>
          </a:xfrm>
        </p:spPr>
        <p:txBody>
          <a:bodyPr/>
          <a:lstStyle/>
          <a:p>
            <a:pPr>
              <a:spcAft>
                <a:spcPts val="0"/>
              </a:spcAft>
            </a:pPr>
            <a:endParaRPr lang="en-US" altLang="zh-CN" sz="2000" dirty="0"/>
          </a:p>
          <a:p>
            <a:pPr>
              <a:spcAft>
                <a:spcPts val="0"/>
              </a:spcAft>
            </a:pPr>
            <a:endParaRPr lang="en-US" altLang="zh-CN" sz="2000" dirty="0"/>
          </a:p>
          <a:p>
            <a:pPr>
              <a:spcAft>
                <a:spcPts val="0"/>
              </a:spcAft>
            </a:pPr>
            <a:endParaRPr lang="en-US" altLang="zh-CN" sz="2000" dirty="0"/>
          </a:p>
          <a:p>
            <a:pPr>
              <a:spcAft>
                <a:spcPts val="0"/>
              </a:spcAft>
            </a:pPr>
            <a:endParaRPr lang="en-US" altLang="zh-CN" sz="2000" dirty="0"/>
          </a:p>
          <a:p>
            <a:pPr>
              <a:spcAft>
                <a:spcPts val="0"/>
              </a:spcAft>
            </a:pPr>
            <a:endParaRPr lang="en-US" altLang="zh-CN" sz="2000" dirty="0"/>
          </a:p>
          <a:p>
            <a:pPr>
              <a:spcAft>
                <a:spcPts val="0"/>
              </a:spcAft>
            </a:pPr>
            <a:endParaRPr lang="en-US" altLang="zh-CN" sz="2000" dirty="0"/>
          </a:p>
          <a:p>
            <a:pPr>
              <a:spcAft>
                <a:spcPts val="0"/>
              </a:spcAft>
            </a:pPr>
            <a:endParaRPr lang="en-US" altLang="zh-CN" sz="2000" dirty="0"/>
          </a:p>
        </p:txBody>
      </p:sp>
      <p:pic>
        <p:nvPicPr>
          <p:cNvPr id="4" name="图片 3"/>
          <p:cNvPicPr>
            <a:picLocks noChangeAspect="1"/>
          </p:cNvPicPr>
          <p:nvPr/>
        </p:nvPicPr>
        <p:blipFill>
          <a:blip r:embed="rId3"/>
          <a:stretch>
            <a:fillRect/>
          </a:stretch>
        </p:blipFill>
        <p:spPr>
          <a:xfrm>
            <a:off x="7709516" y="1381398"/>
            <a:ext cx="3692891" cy="4066902"/>
          </a:xfrm>
          <a:prstGeom prst="rect">
            <a:avLst/>
          </a:prstGeom>
        </p:spPr>
      </p:pic>
      <p:sp>
        <p:nvSpPr>
          <p:cNvPr id="5" name="矩形 4"/>
          <p:cNvSpPr/>
          <p:nvPr/>
        </p:nvSpPr>
        <p:spPr>
          <a:xfrm>
            <a:off x="880389" y="6062372"/>
            <a:ext cx="6115754" cy="424027"/>
          </a:xfrm>
          <a:prstGeom prst="rect">
            <a:avLst/>
          </a:prstGeom>
        </p:spPr>
        <p:txBody>
          <a:bodyPr wrap="square">
            <a:spAutoFit/>
          </a:bodyPr>
          <a:lstStyle/>
          <a:p>
            <a:pPr marL="0" marR="0" lvl="0" indent="0" algn="ctr" defTabSz="914400" rtl="0" eaLnBrk="0" fontAlgn="base" latinLnBrk="0" hangingPunct="0">
              <a:lnSpc>
                <a:spcPct val="150000"/>
              </a:lnSpc>
              <a:spcBef>
                <a:spcPct val="0"/>
              </a:spcBef>
              <a:spcAft>
                <a:spcPct val="0"/>
              </a:spcAft>
              <a:buClrTx/>
              <a:buSzTx/>
              <a:buFontTx/>
              <a:buNone/>
              <a:tabLst/>
              <a:defRPr/>
            </a:pPr>
            <a:r>
              <a:rPr kumimoji="0" lang="zh-CN" altLang="en-US" sz="16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感染谱：据国内报告病例情况和国际估计参数校正</a:t>
            </a:r>
          </a:p>
        </p:txBody>
      </p:sp>
      <p:graphicFrame>
        <p:nvGraphicFramePr>
          <p:cNvPr id="12" name="图表 11">
            <a:extLst>
              <a:ext uri="{FF2B5EF4-FFF2-40B4-BE49-F238E27FC236}">
                <a16:creationId xmlns="" xmlns:a16="http://schemas.microsoft.com/office/drawing/2014/main" id="{43E986BA-F895-4315-97A9-84F3FAF12197}"/>
              </a:ext>
            </a:extLst>
          </p:cNvPr>
          <p:cNvGraphicFramePr>
            <a:graphicFrameLocks/>
          </p:cNvGraphicFramePr>
          <p:nvPr/>
        </p:nvGraphicFramePr>
        <p:xfrm>
          <a:off x="292172" y="1244907"/>
          <a:ext cx="7289728" cy="2578866"/>
        </p:xfrm>
        <a:graphic>
          <a:graphicData uri="http://schemas.openxmlformats.org/drawingml/2006/chart">
            <c:chart xmlns:c="http://schemas.openxmlformats.org/drawingml/2006/chart" xmlns:r="http://schemas.openxmlformats.org/officeDocument/2006/relationships" r:id="rId4"/>
          </a:graphicData>
        </a:graphic>
      </p:graphicFrame>
      <p:sp>
        <p:nvSpPr>
          <p:cNvPr id="7" name="文本框 6">
            <a:extLst>
              <a:ext uri="{FF2B5EF4-FFF2-40B4-BE49-F238E27FC236}">
                <a16:creationId xmlns="" xmlns:a16="http://schemas.microsoft.com/office/drawing/2014/main" id="{FFA05AFE-C822-41E4-9647-6E60ACEF253E}"/>
              </a:ext>
            </a:extLst>
          </p:cNvPr>
          <p:cNvSpPr txBox="1"/>
          <p:nvPr/>
        </p:nvSpPr>
        <p:spPr>
          <a:xfrm>
            <a:off x="7709516" y="5448300"/>
            <a:ext cx="3692892" cy="369332"/>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zh-CN" altLang="en-US" sz="1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重症肺炎影像（引自</a:t>
            </a:r>
            <a:r>
              <a:rPr kumimoji="0" lang="en-US" altLang="zh-CN" sz="1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Lancet</a:t>
            </a:r>
            <a:r>
              <a:rPr kumimoji="0" lang="zh-CN" altLang="en-US" sz="1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a:t>
            </a:r>
          </a:p>
        </p:txBody>
      </p:sp>
      <p:pic>
        <p:nvPicPr>
          <p:cNvPr id="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80389" y="3801018"/>
            <a:ext cx="5670516" cy="22613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矩形 24"/>
          <p:cNvSpPr/>
          <p:nvPr/>
        </p:nvSpPr>
        <p:spPr>
          <a:xfrm>
            <a:off x="0" y="254000"/>
            <a:ext cx="609600" cy="238125"/>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26" name="矩形 25"/>
          <p:cNvSpPr/>
          <p:nvPr/>
        </p:nvSpPr>
        <p:spPr>
          <a:xfrm>
            <a:off x="609600" y="254000"/>
            <a:ext cx="11582400" cy="238125"/>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30" name="矩形 29"/>
          <p:cNvSpPr/>
          <p:nvPr/>
        </p:nvSpPr>
        <p:spPr>
          <a:xfrm>
            <a:off x="11566525" y="6621463"/>
            <a:ext cx="625475" cy="236537"/>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31" name="矩形 30"/>
          <p:cNvSpPr/>
          <p:nvPr/>
        </p:nvSpPr>
        <p:spPr>
          <a:xfrm>
            <a:off x="-1" y="6621463"/>
            <a:ext cx="11566525" cy="236537"/>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35" name="文本框 59"/>
          <p:cNvSpPr txBox="1"/>
          <p:nvPr/>
        </p:nvSpPr>
        <p:spPr>
          <a:xfrm>
            <a:off x="618906" y="1075271"/>
            <a:ext cx="10956925" cy="5214889"/>
          </a:xfrm>
          <a:prstGeom prst="rect">
            <a:avLst/>
          </a:prstGeom>
          <a:noFill/>
        </p:spPr>
        <p:txBody>
          <a:bodyPr wrap="square">
            <a:spAutoFit/>
          </a:bodyPr>
          <a:lstStyle/>
          <a:p>
            <a:pPr eaLnBrk="1" hangingPunct="1">
              <a:lnSpc>
                <a:spcPts val="4500"/>
              </a:lnSpc>
            </a:pPr>
            <a:r>
              <a:rPr lang="zh-CN" altLang="en-US" sz="2400" dirty="0">
                <a:latin typeface="华文中宋" panose="02010600040101010101" pitchFamily="2" charset="-122"/>
                <a:ea typeface="华文中宋" panose="02010600040101010101" pitchFamily="2" charset="-122"/>
                <a:cs typeface="Times New Roman" panose="02020603050405020304" pitchFamily="18" charset="0"/>
              </a:rPr>
              <a:t>与人的关系</a:t>
            </a:r>
            <a:endParaRPr lang="en-US" altLang="zh-CN" sz="2400" dirty="0">
              <a:latin typeface="华文中宋" panose="02010600040101010101" pitchFamily="2" charset="-122"/>
              <a:ea typeface="华文中宋" panose="02010600040101010101" pitchFamily="2" charset="-122"/>
              <a:cs typeface="Times New Roman" panose="02020603050405020304" pitchFamily="18" charset="0"/>
            </a:endParaRPr>
          </a:p>
          <a:p>
            <a:pPr marL="342900" indent="-342900" eaLnBrk="1" hangingPunct="1">
              <a:lnSpc>
                <a:spcPts val="4500"/>
              </a:lnSpc>
              <a:buFont typeface="Wingdings" panose="05000000000000000000" pitchFamily="2" charset="2"/>
              <a:buChar char="n"/>
            </a:pPr>
            <a:r>
              <a:rPr lang="zh-CN" altLang="en-US" sz="2400" dirty="0">
                <a:solidFill>
                  <a:srgbClr val="7030A0"/>
                </a:solidFill>
                <a:latin typeface="华文中宋" panose="02010600040101010101" pitchFamily="2" charset="-122"/>
                <a:ea typeface="华文中宋" panose="02010600040101010101" pitchFamily="2" charset="-122"/>
                <a:cs typeface="Times New Roman" panose="02020603050405020304" pitchFamily="18" charset="0"/>
              </a:rPr>
              <a:t>所有人群普遍易感。</a:t>
            </a:r>
            <a:endParaRPr lang="en-US" altLang="zh-CN" sz="2400" dirty="0">
              <a:solidFill>
                <a:srgbClr val="7030A0"/>
              </a:solidFill>
              <a:latin typeface="华文中宋" panose="02010600040101010101" pitchFamily="2" charset="-122"/>
              <a:ea typeface="华文中宋" panose="02010600040101010101" pitchFamily="2" charset="-122"/>
              <a:cs typeface="Times New Roman" panose="02020603050405020304" pitchFamily="18" charset="0"/>
            </a:endParaRPr>
          </a:p>
          <a:p>
            <a:pPr marL="342900" indent="-342900" eaLnBrk="1" hangingPunct="1">
              <a:lnSpc>
                <a:spcPts val="4500"/>
              </a:lnSpc>
              <a:buFont typeface="Wingdings" panose="05000000000000000000" pitchFamily="2" charset="2"/>
              <a:buChar char="n"/>
            </a:pPr>
            <a:r>
              <a:rPr lang="zh-CN" altLang="en-US" sz="2400" dirty="0">
                <a:latin typeface="华文中宋" panose="02010600040101010101" pitchFamily="2" charset="-122"/>
                <a:ea typeface="华文中宋" panose="02010600040101010101" pitchFamily="2" charset="-122"/>
                <a:cs typeface="Times New Roman" panose="02020603050405020304" pitchFamily="18" charset="0"/>
              </a:rPr>
              <a:t>新型冠状病毒肺炎在免疫功能低下和免疫功能正常人群均可发生，与接触病毒的量有一定关系。如果一次接触大量病毒，即使免疫功能正常，也可能患病。</a:t>
            </a:r>
            <a:r>
              <a:rPr lang="zh-CN" altLang="en-US" sz="2400" dirty="0">
                <a:solidFill>
                  <a:srgbClr val="7030A0"/>
                </a:solidFill>
                <a:latin typeface="华文中宋" panose="02010600040101010101" pitchFamily="2" charset="-122"/>
                <a:ea typeface="华文中宋" panose="02010600040101010101" pitchFamily="2" charset="-122"/>
                <a:cs typeface="Times New Roman" panose="02020603050405020304" pitchFamily="18" charset="0"/>
              </a:rPr>
              <a:t>对于免疫功能较差的人群，例如老年人、孕产妇或存在肝肾功能障碍的人群，病情进展有可能相对较快，严重程度也有可能更高。</a:t>
            </a:r>
            <a:endParaRPr lang="en-US" altLang="zh-CN" sz="2400" dirty="0">
              <a:solidFill>
                <a:srgbClr val="7030A0"/>
              </a:solidFill>
              <a:latin typeface="华文中宋" panose="02010600040101010101" pitchFamily="2" charset="-122"/>
              <a:ea typeface="华文中宋" panose="02010600040101010101" pitchFamily="2" charset="-122"/>
              <a:cs typeface="Times New Roman" panose="02020603050405020304" pitchFamily="18" charset="0"/>
            </a:endParaRPr>
          </a:p>
          <a:p>
            <a:pPr marL="342900" indent="-342900" eaLnBrk="1" hangingPunct="1">
              <a:lnSpc>
                <a:spcPts val="4500"/>
              </a:lnSpc>
              <a:buFont typeface="Wingdings" panose="05000000000000000000" pitchFamily="2" charset="2"/>
              <a:buChar char="n"/>
            </a:pPr>
            <a:r>
              <a:rPr lang="zh-CN" altLang="en-US" sz="2400" dirty="0">
                <a:solidFill>
                  <a:srgbClr val="7030A0"/>
                </a:solidFill>
                <a:latin typeface="华文中宋" panose="02010600040101010101" pitchFamily="2" charset="-122"/>
                <a:ea typeface="华文中宋" panose="02010600040101010101" pitchFamily="2" charset="-122"/>
                <a:cs typeface="Times New Roman" panose="02020603050405020304" pitchFamily="18" charset="0"/>
              </a:rPr>
              <a:t>是否会感染，主要取决于接触机会，并不是抵抗力强的人群就不会感染。</a:t>
            </a:r>
            <a:r>
              <a:rPr lang="zh-CN" altLang="en-US" sz="2400" dirty="0">
                <a:latin typeface="华文中宋" panose="02010600040101010101" pitchFamily="2" charset="-122"/>
                <a:ea typeface="华文中宋" panose="02010600040101010101" pitchFamily="2" charset="-122"/>
                <a:cs typeface="Times New Roman" panose="02020603050405020304" pitchFamily="18" charset="0"/>
              </a:rPr>
              <a:t>能够保护自己和家人不感染新型冠状病毒最好的办法，就是不接触任何感染者。同样的接触机会，老年人、有慢性病的人以及抵抗力差的人感染几率可能更大。</a:t>
            </a:r>
            <a:endParaRPr lang="en-US" altLang="zh-CN" sz="2400" dirty="0">
              <a:latin typeface="华文中宋" panose="02010600040101010101" pitchFamily="2" charset="-122"/>
              <a:ea typeface="华文中宋" panose="02010600040101010101" pitchFamily="2" charset="-122"/>
              <a:cs typeface="Times New Roman" panose="02020603050405020304" pitchFamily="18" charset="0"/>
            </a:endParaRPr>
          </a:p>
        </p:txBody>
      </p:sp>
      <p:sp>
        <p:nvSpPr>
          <p:cNvPr id="7" name="标题 1">
            <a:extLst>
              <a:ext uri="{FF2B5EF4-FFF2-40B4-BE49-F238E27FC236}">
                <a16:creationId xmlns="" xmlns:a16="http://schemas.microsoft.com/office/drawing/2014/main" id="{D2F2E1B8-523E-41D6-95A5-E52539C8F1DE}"/>
              </a:ext>
            </a:extLst>
          </p:cNvPr>
          <p:cNvSpPr txBox="1">
            <a:spLocks/>
          </p:cNvSpPr>
          <p:nvPr/>
        </p:nvSpPr>
        <p:spPr>
          <a:xfrm>
            <a:off x="830262" y="525901"/>
            <a:ext cx="10515600" cy="646941"/>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3200" dirty="0">
                <a:solidFill>
                  <a:schemeClr val="accent1">
                    <a:lumMod val="75000"/>
                  </a:schemeClr>
                </a:solidFill>
                <a:latin typeface="华文中宋" panose="02010600040101010101" pitchFamily="2" charset="-122"/>
                <a:ea typeface="华文中宋" panose="02010600040101010101" pitchFamily="2" charset="-122"/>
              </a:rPr>
              <a:t>疾病认识（三）</a:t>
            </a:r>
          </a:p>
        </p:txBody>
      </p:sp>
    </p:spTree>
    <p:extLst>
      <p:ext uri="{BB962C8B-B14F-4D97-AF65-F5344CB8AC3E}">
        <p14:creationId xmlns:p14="http://schemas.microsoft.com/office/powerpoint/2010/main" val="228909968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wipe(right)">
                                      <p:cBhvr>
                                        <p:cTn id="10" dur="500"/>
                                        <p:tgtEl>
                                          <p:spTgt spid="26"/>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31"/>
                                        </p:tgtEl>
                                        <p:attrNameLst>
                                          <p:attrName>style.visibility</p:attrName>
                                        </p:attrNameLst>
                                      </p:cBhvr>
                                      <p:to>
                                        <p:strVal val="visible"/>
                                      </p:to>
                                    </p:set>
                                    <p:animEffect transition="in" filter="wipe(left)">
                                      <p:cBhvr>
                                        <p:cTn id="13" dur="500"/>
                                        <p:tgtEl>
                                          <p:spTgt spid="31"/>
                                        </p:tgtEl>
                                      </p:cBhvr>
                                    </p:animEffect>
                                  </p:childTnLst>
                                </p:cTn>
                              </p:par>
                              <p:par>
                                <p:cTn id="14" presetID="22" presetClass="entr" presetSubtype="2" fill="hold" grpId="0" nodeType="withEffect">
                                  <p:stCondLst>
                                    <p:cond delay="0"/>
                                  </p:stCondLst>
                                  <p:childTnLst>
                                    <p:set>
                                      <p:cBhvr>
                                        <p:cTn id="15" dur="1" fill="hold">
                                          <p:stCondLst>
                                            <p:cond delay="0"/>
                                          </p:stCondLst>
                                        </p:cTn>
                                        <p:tgtEl>
                                          <p:spTgt spid="30"/>
                                        </p:tgtEl>
                                        <p:attrNameLst>
                                          <p:attrName>style.visibility</p:attrName>
                                        </p:attrNameLst>
                                      </p:cBhvr>
                                      <p:to>
                                        <p:strVal val="visible"/>
                                      </p:to>
                                    </p:set>
                                    <p:animEffect transition="in" filter="wipe(right)">
                                      <p:cBhvr>
                                        <p:cTn id="16" dur="500"/>
                                        <p:tgtEl>
                                          <p:spTgt spid="30"/>
                                        </p:tgtEl>
                                      </p:cBhvr>
                                    </p:animEffect>
                                  </p:childTnLst>
                                </p:cTn>
                              </p:par>
                              <p:par>
                                <p:cTn id="17" presetID="12" presetClass="entr" presetSubtype="8" fill="hold" grpId="0" nodeType="withEffect">
                                  <p:stCondLst>
                                    <p:cond delay="0"/>
                                  </p:stCondLst>
                                  <p:childTnLst>
                                    <p:set>
                                      <p:cBhvr>
                                        <p:cTn id="18" dur="1" fill="hold">
                                          <p:stCondLst>
                                            <p:cond delay="0"/>
                                          </p:stCondLst>
                                        </p:cTn>
                                        <p:tgtEl>
                                          <p:spTgt spid="35">
                                            <p:txEl>
                                              <p:pRg st="0" end="0"/>
                                            </p:txEl>
                                          </p:spTgt>
                                        </p:tgtEl>
                                        <p:attrNameLst>
                                          <p:attrName>style.visibility</p:attrName>
                                        </p:attrNameLst>
                                      </p:cBhvr>
                                      <p:to>
                                        <p:strVal val="visible"/>
                                      </p:to>
                                    </p:set>
                                    <p:anim calcmode="lin" valueType="num">
                                      <p:cBhvr additive="base">
                                        <p:cTn id="19" dur="500"/>
                                        <p:tgtEl>
                                          <p:spTgt spid="35">
                                            <p:txEl>
                                              <p:pRg st="0" end="0"/>
                                            </p:txEl>
                                          </p:spTgt>
                                        </p:tgtEl>
                                        <p:attrNameLst>
                                          <p:attrName>ppt_x</p:attrName>
                                        </p:attrNameLst>
                                      </p:cBhvr>
                                      <p:tavLst>
                                        <p:tav tm="0">
                                          <p:val>
                                            <p:strVal val="#ppt_x-#ppt_w*1.125000"/>
                                          </p:val>
                                        </p:tav>
                                        <p:tav tm="100000">
                                          <p:val>
                                            <p:strVal val="#ppt_x"/>
                                          </p:val>
                                        </p:tav>
                                      </p:tavLst>
                                    </p:anim>
                                    <p:animEffect transition="in" filter="wipe(right)">
                                      <p:cBhvr>
                                        <p:cTn id="20" dur="500"/>
                                        <p:tgtEl>
                                          <p:spTgt spid="35">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8" fill="hold" grpId="0" nodeType="clickEffect">
                                  <p:stCondLst>
                                    <p:cond delay="0"/>
                                  </p:stCondLst>
                                  <p:childTnLst>
                                    <p:set>
                                      <p:cBhvr>
                                        <p:cTn id="24" dur="1" fill="hold">
                                          <p:stCondLst>
                                            <p:cond delay="0"/>
                                          </p:stCondLst>
                                        </p:cTn>
                                        <p:tgtEl>
                                          <p:spTgt spid="35">
                                            <p:txEl>
                                              <p:pRg st="1" end="1"/>
                                            </p:txEl>
                                          </p:spTgt>
                                        </p:tgtEl>
                                        <p:attrNameLst>
                                          <p:attrName>style.visibility</p:attrName>
                                        </p:attrNameLst>
                                      </p:cBhvr>
                                      <p:to>
                                        <p:strVal val="visible"/>
                                      </p:to>
                                    </p:set>
                                    <p:anim calcmode="lin" valueType="num">
                                      <p:cBhvr additive="base">
                                        <p:cTn id="25" dur="500"/>
                                        <p:tgtEl>
                                          <p:spTgt spid="35">
                                            <p:txEl>
                                              <p:pRg st="1" end="1"/>
                                            </p:txEl>
                                          </p:spTgt>
                                        </p:tgtEl>
                                        <p:attrNameLst>
                                          <p:attrName>ppt_x</p:attrName>
                                        </p:attrNameLst>
                                      </p:cBhvr>
                                      <p:tavLst>
                                        <p:tav tm="0">
                                          <p:val>
                                            <p:strVal val="#ppt_x-#ppt_w*1.125000"/>
                                          </p:val>
                                        </p:tav>
                                        <p:tav tm="100000">
                                          <p:val>
                                            <p:strVal val="#ppt_x"/>
                                          </p:val>
                                        </p:tav>
                                      </p:tavLst>
                                    </p:anim>
                                    <p:animEffect transition="in" filter="wipe(right)">
                                      <p:cBhvr>
                                        <p:cTn id="26" dur="500"/>
                                        <p:tgtEl>
                                          <p:spTgt spid="35">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2" presetClass="entr" presetSubtype="8" fill="hold" grpId="0" nodeType="clickEffect">
                                  <p:stCondLst>
                                    <p:cond delay="0"/>
                                  </p:stCondLst>
                                  <p:childTnLst>
                                    <p:set>
                                      <p:cBhvr>
                                        <p:cTn id="30" dur="1" fill="hold">
                                          <p:stCondLst>
                                            <p:cond delay="0"/>
                                          </p:stCondLst>
                                        </p:cTn>
                                        <p:tgtEl>
                                          <p:spTgt spid="35">
                                            <p:txEl>
                                              <p:pRg st="2" end="2"/>
                                            </p:txEl>
                                          </p:spTgt>
                                        </p:tgtEl>
                                        <p:attrNameLst>
                                          <p:attrName>style.visibility</p:attrName>
                                        </p:attrNameLst>
                                      </p:cBhvr>
                                      <p:to>
                                        <p:strVal val="visible"/>
                                      </p:to>
                                    </p:set>
                                    <p:anim calcmode="lin" valueType="num">
                                      <p:cBhvr additive="base">
                                        <p:cTn id="31" dur="500"/>
                                        <p:tgtEl>
                                          <p:spTgt spid="35">
                                            <p:txEl>
                                              <p:pRg st="2" end="2"/>
                                            </p:txEl>
                                          </p:spTgt>
                                        </p:tgtEl>
                                        <p:attrNameLst>
                                          <p:attrName>ppt_x</p:attrName>
                                        </p:attrNameLst>
                                      </p:cBhvr>
                                      <p:tavLst>
                                        <p:tav tm="0">
                                          <p:val>
                                            <p:strVal val="#ppt_x-#ppt_w*1.125000"/>
                                          </p:val>
                                        </p:tav>
                                        <p:tav tm="100000">
                                          <p:val>
                                            <p:strVal val="#ppt_x"/>
                                          </p:val>
                                        </p:tav>
                                      </p:tavLst>
                                    </p:anim>
                                    <p:animEffect transition="in" filter="wipe(right)">
                                      <p:cBhvr>
                                        <p:cTn id="32" dur="500"/>
                                        <p:tgtEl>
                                          <p:spTgt spid="35">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2" presetClass="entr" presetSubtype="8" fill="hold" grpId="0" nodeType="clickEffect">
                                  <p:stCondLst>
                                    <p:cond delay="0"/>
                                  </p:stCondLst>
                                  <p:childTnLst>
                                    <p:set>
                                      <p:cBhvr>
                                        <p:cTn id="36" dur="1" fill="hold">
                                          <p:stCondLst>
                                            <p:cond delay="0"/>
                                          </p:stCondLst>
                                        </p:cTn>
                                        <p:tgtEl>
                                          <p:spTgt spid="35">
                                            <p:txEl>
                                              <p:pRg st="3" end="3"/>
                                            </p:txEl>
                                          </p:spTgt>
                                        </p:tgtEl>
                                        <p:attrNameLst>
                                          <p:attrName>style.visibility</p:attrName>
                                        </p:attrNameLst>
                                      </p:cBhvr>
                                      <p:to>
                                        <p:strVal val="visible"/>
                                      </p:to>
                                    </p:set>
                                    <p:anim calcmode="lin" valueType="num">
                                      <p:cBhvr additive="base">
                                        <p:cTn id="37" dur="500"/>
                                        <p:tgtEl>
                                          <p:spTgt spid="35">
                                            <p:txEl>
                                              <p:pRg st="3" end="3"/>
                                            </p:txEl>
                                          </p:spTgt>
                                        </p:tgtEl>
                                        <p:attrNameLst>
                                          <p:attrName>ppt_x</p:attrName>
                                        </p:attrNameLst>
                                      </p:cBhvr>
                                      <p:tavLst>
                                        <p:tav tm="0">
                                          <p:val>
                                            <p:strVal val="#ppt_x-#ppt_w*1.125000"/>
                                          </p:val>
                                        </p:tav>
                                        <p:tav tm="100000">
                                          <p:val>
                                            <p:strVal val="#ppt_x"/>
                                          </p:val>
                                        </p:tav>
                                      </p:tavLst>
                                    </p:anim>
                                    <p:animEffect transition="in" filter="wipe(right)">
                                      <p:cBhvr>
                                        <p:cTn id="38" dur="500"/>
                                        <p:tgtEl>
                                          <p:spTgt spid="3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30" grpId="0" animBg="1"/>
      <p:bldP spid="31" grpId="0" animBg="1"/>
      <p:bldP spid="35" grpId="0" uiExpand="1" build="p" bldLvl="3"/>
    </p:bldLst>
  </p:timing>
</p:sld>
</file>

<file path=ppt/theme/theme1.xml><?xml version="1.0" encoding="utf-8"?>
<a:theme xmlns:a="http://schemas.openxmlformats.org/drawingml/2006/main" name="Office 主题​​">
  <a:themeElements>
    <a:clrScheme name="Office">
      <a:dk1>
        <a:srgbClr val="000000"/>
      </a:dk1>
      <a:lt1>
        <a:srgbClr val="FFFFFF"/>
      </a:lt1>
      <a:dk2>
        <a:srgbClr val="778495"/>
      </a:dk2>
      <a:lt2>
        <a:srgbClr val="F0F0F0"/>
      </a:lt2>
      <a:accent1>
        <a:srgbClr val="009FDE"/>
      </a:accent1>
      <a:accent2>
        <a:srgbClr val="0677C7"/>
      </a:accent2>
      <a:accent3>
        <a:srgbClr val="13668E"/>
      </a:accent3>
      <a:accent4>
        <a:srgbClr val="014864"/>
      </a:accent4>
      <a:accent5>
        <a:srgbClr val="B2B2B2"/>
      </a:accent5>
      <a:accent6>
        <a:srgbClr val="DDDDDD"/>
      </a:accent6>
      <a:hlink>
        <a:srgbClr val="009FDE"/>
      </a:hlink>
      <a:folHlink>
        <a:srgbClr val="BFBFBF"/>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rgbClr val="000000"/>
    </a:dk1>
    <a:lt1>
      <a:srgbClr val="FFFFFF"/>
    </a:lt1>
    <a:dk2>
      <a:srgbClr val="778495"/>
    </a:dk2>
    <a:lt2>
      <a:srgbClr val="F0F0F0"/>
    </a:lt2>
    <a:accent1>
      <a:srgbClr val="009FDE"/>
    </a:accent1>
    <a:accent2>
      <a:srgbClr val="0677C7"/>
    </a:accent2>
    <a:accent3>
      <a:srgbClr val="13668E"/>
    </a:accent3>
    <a:accent4>
      <a:srgbClr val="014864"/>
    </a:accent4>
    <a:accent5>
      <a:srgbClr val="B2B2B2"/>
    </a:accent5>
    <a:accent6>
      <a:srgbClr val="DDDDDD"/>
    </a:accent6>
    <a:hlink>
      <a:srgbClr val="009FDE"/>
    </a:hlink>
    <a:folHlink>
      <a:srgbClr val="BFBFBF"/>
    </a:folHlink>
  </a:clrScheme>
</a:themeOverride>
</file>

<file path=ppt/theme/themeOverride2.xml><?xml version="1.0" encoding="utf-8"?>
<a:themeOverride xmlns:a="http://schemas.openxmlformats.org/drawingml/2006/main">
  <a:clrScheme name="Office">
    <a:dk1>
      <a:srgbClr val="000000"/>
    </a:dk1>
    <a:lt1>
      <a:srgbClr val="FFFFFF"/>
    </a:lt1>
    <a:dk2>
      <a:srgbClr val="778495"/>
    </a:dk2>
    <a:lt2>
      <a:srgbClr val="F0F0F0"/>
    </a:lt2>
    <a:accent1>
      <a:srgbClr val="009FDE"/>
    </a:accent1>
    <a:accent2>
      <a:srgbClr val="0677C7"/>
    </a:accent2>
    <a:accent3>
      <a:srgbClr val="13668E"/>
    </a:accent3>
    <a:accent4>
      <a:srgbClr val="014864"/>
    </a:accent4>
    <a:accent5>
      <a:srgbClr val="B2B2B2"/>
    </a:accent5>
    <a:accent6>
      <a:srgbClr val="DDDDDD"/>
    </a:accent6>
    <a:hlink>
      <a:srgbClr val="009FDE"/>
    </a:hlink>
    <a:folHlink>
      <a:srgbClr val="BFBFBF"/>
    </a:folHlink>
  </a:clrScheme>
</a:themeOverride>
</file>

<file path=ppt/theme/themeOverride3.xml><?xml version="1.0" encoding="utf-8"?>
<a:themeOverride xmlns:a="http://schemas.openxmlformats.org/drawingml/2006/main">
  <a:clrScheme name="Office">
    <a:dk1>
      <a:srgbClr val="000000"/>
    </a:dk1>
    <a:lt1>
      <a:srgbClr val="FFFFFF"/>
    </a:lt1>
    <a:dk2>
      <a:srgbClr val="778495"/>
    </a:dk2>
    <a:lt2>
      <a:srgbClr val="F0F0F0"/>
    </a:lt2>
    <a:accent1>
      <a:srgbClr val="009FDE"/>
    </a:accent1>
    <a:accent2>
      <a:srgbClr val="0677C7"/>
    </a:accent2>
    <a:accent3>
      <a:srgbClr val="13668E"/>
    </a:accent3>
    <a:accent4>
      <a:srgbClr val="014864"/>
    </a:accent4>
    <a:accent5>
      <a:srgbClr val="B2B2B2"/>
    </a:accent5>
    <a:accent6>
      <a:srgbClr val="DDDDDD"/>
    </a:accent6>
    <a:hlink>
      <a:srgbClr val="009FDE"/>
    </a:hlink>
    <a:folHlink>
      <a:srgbClr val="BFBFBF"/>
    </a:folHlink>
  </a:clrScheme>
</a:themeOverride>
</file>

<file path=ppt/theme/themeOverride4.xml><?xml version="1.0" encoding="utf-8"?>
<a:themeOverride xmlns:a="http://schemas.openxmlformats.org/drawingml/2006/main">
  <a:clrScheme name="Office">
    <a:dk1>
      <a:srgbClr val="000000"/>
    </a:dk1>
    <a:lt1>
      <a:srgbClr val="FFFFFF"/>
    </a:lt1>
    <a:dk2>
      <a:srgbClr val="778495"/>
    </a:dk2>
    <a:lt2>
      <a:srgbClr val="F0F0F0"/>
    </a:lt2>
    <a:accent1>
      <a:srgbClr val="009FDE"/>
    </a:accent1>
    <a:accent2>
      <a:srgbClr val="0677C7"/>
    </a:accent2>
    <a:accent3>
      <a:srgbClr val="13668E"/>
    </a:accent3>
    <a:accent4>
      <a:srgbClr val="014864"/>
    </a:accent4>
    <a:accent5>
      <a:srgbClr val="B2B2B2"/>
    </a:accent5>
    <a:accent6>
      <a:srgbClr val="DDDDDD"/>
    </a:accent6>
    <a:hlink>
      <a:srgbClr val="009FDE"/>
    </a:hlink>
    <a:folHlink>
      <a:srgbClr val="BFBFBF"/>
    </a:folHlink>
  </a:clr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Office">
    <a:dk1>
      <a:srgbClr val="000000"/>
    </a:dk1>
    <a:lt1>
      <a:srgbClr val="FFFFFF"/>
    </a:lt1>
    <a:dk2>
      <a:srgbClr val="778495"/>
    </a:dk2>
    <a:lt2>
      <a:srgbClr val="F0F0F0"/>
    </a:lt2>
    <a:accent1>
      <a:srgbClr val="009FDE"/>
    </a:accent1>
    <a:accent2>
      <a:srgbClr val="0677C7"/>
    </a:accent2>
    <a:accent3>
      <a:srgbClr val="13668E"/>
    </a:accent3>
    <a:accent4>
      <a:srgbClr val="014864"/>
    </a:accent4>
    <a:accent5>
      <a:srgbClr val="B2B2B2"/>
    </a:accent5>
    <a:accent6>
      <a:srgbClr val="DDDDDD"/>
    </a:accent6>
    <a:hlink>
      <a:srgbClr val="009FDE"/>
    </a:hlink>
    <a:folHlink>
      <a:srgbClr val="BFBFBF"/>
    </a:folHlink>
  </a:clrScheme>
</a:themeOverride>
</file>

<file path=docProps/app.xml><?xml version="1.0" encoding="utf-8"?>
<Properties xmlns="http://schemas.openxmlformats.org/officeDocument/2006/extended-properties" xmlns:vt="http://schemas.openxmlformats.org/officeDocument/2006/docPropsVTypes">
  <TotalTime>642</TotalTime>
  <Words>2681</Words>
  <Application>Microsoft Office PowerPoint</Application>
  <PresentationFormat>自定义</PresentationFormat>
  <Paragraphs>304</Paragraphs>
  <Slides>42</Slides>
  <Notes>1</Notes>
  <HiddenSlides>0</HiddenSlides>
  <MMClips>0</MMClips>
  <ScaleCrop>false</ScaleCrop>
  <HeadingPairs>
    <vt:vector size="4" baseType="variant">
      <vt:variant>
        <vt:lpstr>主题</vt:lpstr>
      </vt:variant>
      <vt:variant>
        <vt:i4>1</vt:i4>
      </vt:variant>
      <vt:variant>
        <vt:lpstr>幻灯片标题</vt:lpstr>
      </vt:variant>
      <vt:variant>
        <vt:i4>42</vt:i4>
      </vt:variant>
    </vt:vector>
  </HeadingPairs>
  <TitlesOfParts>
    <vt:vector size="43" baseType="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疾病认识（二）</vt:lpstr>
      <vt:lpstr>PowerPoint 演示文稿</vt:lpstr>
      <vt:lpstr>PowerPoint 演示文稿</vt:lpstr>
      <vt:lpstr>全球第4波疫情，大多国家已下降</vt:lpstr>
      <vt:lpstr>奥密克戎绝对优势，其亚型BA.2构成上升</vt:lpstr>
      <vt:lpstr>国内：输入病例新高，本土疫情此起彼伏</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spencer</dc:creator>
  <cp:lastModifiedBy>Think</cp:lastModifiedBy>
  <cp:revision>119</cp:revision>
  <dcterms:created xsi:type="dcterms:W3CDTF">2020-04-27T00:40:00Z</dcterms:created>
  <dcterms:modified xsi:type="dcterms:W3CDTF">2022-03-13T09:20:19Z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2052-11.1.0.9208</vt:lpwstr>
  </property>
</Properties>
</file>