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0"/>
  </p:notesMasterIdLst>
  <p:sldIdLst>
    <p:sldId id="256" r:id="rId2"/>
    <p:sldId id="457" r:id="rId3"/>
    <p:sldId id="458" r:id="rId4"/>
    <p:sldId id="293" r:id="rId5"/>
    <p:sldId id="407" r:id="rId6"/>
    <p:sldId id="408" r:id="rId7"/>
    <p:sldId id="409" r:id="rId8"/>
    <p:sldId id="410" r:id="rId9"/>
    <p:sldId id="411" r:id="rId10"/>
    <p:sldId id="412" r:id="rId11"/>
    <p:sldId id="446" r:id="rId12"/>
    <p:sldId id="447" r:id="rId13"/>
    <p:sldId id="448" r:id="rId14"/>
    <p:sldId id="456" r:id="rId15"/>
    <p:sldId id="459" r:id="rId16"/>
    <p:sldId id="460" r:id="rId17"/>
    <p:sldId id="461" r:id="rId18"/>
    <p:sldId id="462" r:id="rId19"/>
    <p:sldId id="464" r:id="rId20"/>
    <p:sldId id="463" r:id="rId21"/>
    <p:sldId id="465" r:id="rId22"/>
    <p:sldId id="466" r:id="rId23"/>
    <p:sldId id="467" r:id="rId24"/>
    <p:sldId id="468" r:id="rId25"/>
    <p:sldId id="469" r:id="rId26"/>
    <p:sldId id="470" r:id="rId27"/>
    <p:sldId id="471" r:id="rId28"/>
    <p:sldId id="472" r:id="rId29"/>
    <p:sldId id="473" r:id="rId30"/>
    <p:sldId id="476" r:id="rId31"/>
    <p:sldId id="477" r:id="rId32"/>
    <p:sldId id="478" r:id="rId33"/>
    <p:sldId id="479" r:id="rId34"/>
    <p:sldId id="474" r:id="rId35"/>
    <p:sldId id="486" r:id="rId36"/>
    <p:sldId id="487" r:id="rId37"/>
    <p:sldId id="475" r:id="rId38"/>
    <p:sldId id="535" r:id="rId39"/>
    <p:sldId id="534" r:id="rId40"/>
    <p:sldId id="480" r:id="rId41"/>
    <p:sldId id="481" r:id="rId42"/>
    <p:sldId id="484" r:id="rId43"/>
    <p:sldId id="485" r:id="rId44"/>
    <p:sldId id="294" r:id="rId45"/>
    <p:sldId id="393" r:id="rId46"/>
    <p:sldId id="296" r:id="rId47"/>
    <p:sldId id="449" r:id="rId48"/>
    <p:sldId id="450" r:id="rId49"/>
    <p:sldId id="452" r:id="rId50"/>
    <p:sldId id="453" r:id="rId51"/>
    <p:sldId id="416" r:id="rId52"/>
    <p:sldId id="417" r:id="rId53"/>
    <p:sldId id="299" r:id="rId54"/>
    <p:sldId id="300" r:id="rId55"/>
    <p:sldId id="301" r:id="rId56"/>
    <p:sldId id="405" r:id="rId57"/>
    <p:sldId id="406" r:id="rId58"/>
    <p:sldId id="343" r:id="rId59"/>
    <p:sldId id="339" r:id="rId60"/>
    <p:sldId id="340" r:id="rId61"/>
    <p:sldId id="344" r:id="rId62"/>
    <p:sldId id="347" r:id="rId63"/>
    <p:sldId id="350" r:id="rId64"/>
    <p:sldId id="352" r:id="rId65"/>
    <p:sldId id="351" r:id="rId66"/>
    <p:sldId id="333" r:id="rId67"/>
    <p:sldId id="370" r:id="rId68"/>
    <p:sldId id="371" r:id="rId69"/>
    <p:sldId id="414" r:id="rId70"/>
    <p:sldId id="413" r:id="rId71"/>
    <p:sldId id="415" r:id="rId72"/>
    <p:sldId id="373" r:id="rId73"/>
    <p:sldId id="386" r:id="rId74"/>
    <p:sldId id="374" r:id="rId75"/>
    <p:sldId id="380" r:id="rId76"/>
    <p:sldId id="395" r:id="rId77"/>
    <p:sldId id="387" r:id="rId78"/>
    <p:sldId id="389" r:id="rId79"/>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1" i="0" u="none" kern="1200" baseline="0">
        <a:solidFill>
          <a:schemeClr val="tx1"/>
        </a:solidFill>
        <a:latin typeface="Arial" panose="020B0604020202020204" pitchFamily="34" charset="0"/>
        <a:ea typeface="宋体" panose="02010600030101010101" pitchFamily="2" charset="-122"/>
        <a:cs typeface="+mn-cs"/>
      </a:defRPr>
    </a:lvl9pPr>
  </p:defaultTextStyle>
  <p:extLst>
    <p:ext uri="{521415D9-36F7-43E2-AB2F-B90AF26B5E84}">
      <p14:sectionLst xmlns:p14="http://schemas.microsoft.com/office/powerpoint/2010/main" xmlns="">
        <p14:section name="默认节" id="{bb0d7c33-b3dd-4069-a594-3b8079a2a863}">
          <p14:sldIdLst>
            <p14:sldId id="256"/>
            <p14:sldId id="457"/>
            <p14:sldId id="458"/>
            <p14:sldId id="293"/>
            <p14:sldId id="407"/>
            <p14:sldId id="408"/>
            <p14:sldId id="409"/>
            <p14:sldId id="410"/>
            <p14:sldId id="411"/>
            <p14:sldId id="412"/>
            <p14:sldId id="446"/>
            <p14:sldId id="447"/>
            <p14:sldId id="448"/>
            <p14:sldId id="456"/>
            <p14:sldId id="459"/>
            <p14:sldId id="460"/>
            <p14:sldId id="461"/>
            <p14:sldId id="462"/>
            <p14:sldId id="464"/>
            <p14:sldId id="463"/>
            <p14:sldId id="465"/>
            <p14:sldId id="466"/>
            <p14:sldId id="467"/>
            <p14:sldId id="468"/>
            <p14:sldId id="469"/>
            <p14:sldId id="470"/>
            <p14:sldId id="471"/>
            <p14:sldId id="472"/>
            <p14:sldId id="473"/>
            <p14:sldId id="476"/>
            <p14:sldId id="477"/>
            <p14:sldId id="478"/>
            <p14:sldId id="479"/>
            <p14:sldId id="474"/>
            <p14:sldId id="486"/>
            <p14:sldId id="487"/>
            <p14:sldId id="475"/>
            <p14:sldId id="535"/>
            <p14:sldId id="534"/>
            <p14:sldId id="480"/>
            <p14:sldId id="481"/>
            <p14:sldId id="484"/>
            <p14:sldId id="485"/>
            <p14:sldId id="294"/>
            <p14:sldId id="393"/>
            <p14:sldId id="296"/>
            <p14:sldId id="449"/>
            <p14:sldId id="450"/>
            <p14:sldId id="533"/>
            <p14:sldId id="452"/>
            <p14:sldId id="453"/>
            <p14:sldId id="416"/>
            <p14:sldId id="417"/>
            <p14:sldId id="299"/>
            <p14:sldId id="300"/>
            <p14:sldId id="301"/>
            <p14:sldId id="405"/>
            <p14:sldId id="406"/>
            <p14:sldId id="343"/>
            <p14:sldId id="339"/>
            <p14:sldId id="340"/>
            <p14:sldId id="344"/>
            <p14:sldId id="347"/>
            <p14:sldId id="350"/>
            <p14:sldId id="352"/>
            <p14:sldId id="351"/>
            <p14:sldId id="333"/>
            <p14:sldId id="370"/>
            <p14:sldId id="371"/>
            <p14:sldId id="414"/>
            <p14:sldId id="413"/>
            <p14:sldId id="415"/>
            <p14:sldId id="373"/>
            <p14:sldId id="386"/>
            <p14:sldId id="374"/>
            <p14:sldId id="380"/>
            <p14:sldId id="395"/>
            <p14:sldId id="387"/>
            <p14:sldId id="389"/>
          </p14:sldIdLst>
        </p14:section>
        <p14:section name="无标题节" id="{707317f3-c274-4a0f-a241-ae83c40492a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0066"/>
    <a:srgbClr val="10D1F8"/>
    <a:srgbClr val="4F96FF"/>
    <a:srgbClr val="F672E3"/>
    <a:srgbClr val="F6A898"/>
    <a:srgbClr val="EF6D53"/>
    <a:srgbClr val="FCFEA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1280"/>
  </p:normalViewPr>
  <p:slideViewPr>
    <p:cSldViewPr showGuides="1">
      <p:cViewPr varScale="1">
        <p:scale>
          <a:sx n="64" d="100"/>
          <a:sy n="64" d="100"/>
        </p:scale>
        <p:origin x="-1566" y="-102"/>
      </p:cViewPr>
      <p:guideLst>
        <p:guide orient="horz" pos="2147"/>
        <p:guide pos="2922"/>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551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eaLnBrk="1" hangingPunct="1"/>
            <a:fld id="{9A0DB2DC-4C9A-4742-B13C-FB6460FD3503}" type="slidenum">
              <a:rPr lang="zh-CN" altLang="en-US" sz="1200" dirty="0"/>
              <a:pPr lvl="0" algn="r" eaLnBrk="1" hangingPunct="1"/>
              <a:t>‹#›</a:t>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blipFill rotWithShape="0">
          <a:blip r:embed="rId2" cstate="print"/>
          <a:stretch>
            <a:fillRect/>
          </a:stretch>
        </a:blipFill>
        <a:effectLst/>
      </p:bgPr>
    </p:bg>
    <p:spTree>
      <p:nvGrpSpPr>
        <p:cNvPr id="1" name=""/>
        <p:cNvGrpSpPr/>
        <p:nvPr/>
      </p:nvGrpSpPr>
      <p:grpSpPr>
        <a:xfrm>
          <a:off x="0" y="0"/>
          <a:ext cx="0" cy="0"/>
          <a:chOff x="0" y="0"/>
          <a:chExt cx="0" cy="0"/>
        </a:xfrm>
      </p:grpSpPr>
      <p:pic>
        <p:nvPicPr>
          <p:cNvPr id="2050" name="Picture 7" descr="D:\工作学习\PPT\PPT素材\1213.jpg"/>
          <p:cNvPicPr>
            <a:picLocks noChangeAspect="1"/>
          </p:cNvPicPr>
          <p:nvPr userDrawn="1"/>
        </p:nvPicPr>
        <p:blipFill>
          <a:blip r:embed="rId3" cstate="print"/>
          <a:stretch>
            <a:fillRect/>
          </a:stretch>
        </p:blipFill>
        <p:spPr>
          <a:xfrm>
            <a:off x="-142875" y="0"/>
            <a:ext cx="9286875" cy="6858000"/>
          </a:xfrm>
          <a:prstGeom prst="rect">
            <a:avLst/>
          </a:prstGeom>
          <a:noFill/>
          <a:ln w="9525">
            <a:noFill/>
          </a:ln>
        </p:spPr>
      </p:pic>
      <p:sp>
        <p:nvSpPr>
          <p:cNvPr id="8"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sz="1400" b="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lgn="ctr">
              <a:defRPr sz="1400" b="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p>
            <a:pPr algn="r"/>
            <a:fld id="{9A0DB2DC-4C9A-4742-B13C-FB6460FD3503}" type="slidenum">
              <a:rPr lang="en-US" altLang="zh-CN" dirty="0"/>
              <a:pPr algn="r"/>
              <a:t>‹#›</a:t>
            </a:fld>
            <a:endParaRPr lang="en-US" altLang="zh-CN"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&lt;</a:t>
            </a: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a:t>
            </a: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页</a:t>
            </a: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&gt;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9413" y="115888"/>
            <a:ext cx="2090737" cy="60102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15888"/>
            <a:ext cx="6119813" cy="60102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&lt;</a:t>
            </a: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a:t>
            </a: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页</a:t>
            </a: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&gt;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2" name="灯片编号占位符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&lt;</a:t>
            </a: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a:t>
            </a: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页</a:t>
            </a: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&gt;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&lt;</a:t>
            </a: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a:t>
            </a: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页</a:t>
            </a: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&gt;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&lt;</a:t>
            </a: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a:t>
            </a: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页</a:t>
            </a: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&gt;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&lt;</a:t>
            </a: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a:t>
            </a: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页</a:t>
            </a: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&gt;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&lt;</a:t>
            </a: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a:t>
            </a: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页</a:t>
            </a: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&gt;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&lt;</a:t>
            </a: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a:t>
            </a: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页</a:t>
            </a: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&gt;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&lt;</a:t>
            </a: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a:t>
            </a: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页</a:t>
            </a: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&gt;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1" i="0" u="none" strike="noStrike" kern="0" cap="none" spc="0" normalizeH="0" baseline="0" noProof="0" smtClean="0">
              <a:ln>
                <a:noFill/>
              </a:ln>
              <a:solidFill>
                <a:schemeClr val="tx2"/>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&lt;</a:t>
            </a: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a:t>
            </a: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页</a:t>
            </a: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&gt;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cstate="print"/>
          <a:stretch>
            <a:fillRect/>
          </a:stretch>
        </a:blipFill>
        <a:effectLst/>
      </p:bgPr>
    </p:bg>
    <p:spTree>
      <p:nvGrpSpPr>
        <p:cNvPr id="1" name=""/>
        <p:cNvGrpSpPr/>
        <p:nvPr/>
      </p:nvGrpSpPr>
      <p:grpSpPr>
        <a:xfrm>
          <a:off x="0" y="0"/>
          <a:ext cx="0" cy="0"/>
          <a:chOff x="0" y="0"/>
          <a:chExt cx="0" cy="0"/>
        </a:xfrm>
      </p:grpSpPr>
      <p:sp>
        <p:nvSpPr>
          <p:cNvPr id="1026" name="Rectangle 3"/>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30" name="Rectangle 6"/>
          <p:cNvSpPr>
            <a:spLocks noGrp="1" noChangeArrowheads="1"/>
          </p:cNvSpPr>
          <p:nvPr>
            <p:ph type="sldNum" sz="quarter" idx="4"/>
          </p:nvPr>
        </p:nvSpPr>
        <p:spPr bwMode="auto">
          <a:xfrm>
            <a:off x="2987675" y="6165850"/>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b="0"/>
            </a:lvl1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&lt;</a:t>
            </a: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a:t>
            </a: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页</a:t>
            </a:r>
            <a:r>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&gt;</a:t>
            </a:r>
          </a:p>
        </p:txBody>
      </p:sp>
      <p:sp>
        <p:nvSpPr>
          <p:cNvPr id="302082" name="Rectangle 2" descr="未命名"/>
          <p:cNvSpPr>
            <a:spLocks noChangeArrowheads="1"/>
          </p:cNvSpPr>
          <p:nvPr/>
        </p:nvSpPr>
        <p:spPr bwMode="auto">
          <a:xfrm>
            <a:off x="900113" y="115888"/>
            <a:ext cx="7993063" cy="873125"/>
          </a:xfrm>
          <a:prstGeom prst="rect">
            <a:avLst/>
          </a:prstGeom>
          <a:blipFill dpi="0" rotWithShape="0">
            <a:blip r:embed="rId14" cstate="print"/>
            <a:srcRect/>
            <a:stretch>
              <a:fillRect/>
            </a:stretch>
          </a:blipFill>
          <a:ln w="9525">
            <a:noFill/>
            <a:miter lim="800000"/>
          </a:ln>
        </p:spPr>
        <p:txBody>
          <a:bodyPr anchor="ct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zh-CN" sz="3200" b="1"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mn-cs"/>
            </a:endParaRPr>
          </a:p>
        </p:txBody>
      </p:sp>
      <p:sp>
        <p:nvSpPr>
          <p:cNvPr id="1029" name="Rectangle 23"/>
          <p:cNvSpPr>
            <a:spLocks noGrp="1"/>
          </p:cNvSpPr>
          <p:nvPr>
            <p:ph type="title"/>
          </p:nvPr>
        </p:nvSpPr>
        <p:spPr>
          <a:xfrm>
            <a:off x="539750" y="115888"/>
            <a:ext cx="8280400" cy="911225"/>
          </a:xfrm>
          <a:prstGeom prst="rect">
            <a:avLst/>
          </a:prstGeom>
          <a:noFill/>
          <a:ln w="9525">
            <a:noFill/>
          </a:ln>
        </p:spPr>
        <p:txBody>
          <a:bodyPr anchor="ctr"/>
          <a:lstStyle/>
          <a:p>
            <a:pPr lvl="0"/>
            <a:r>
              <a:rPr lang="zh-CN" altLang="en-US" dirty="0"/>
              <a:t>单击此处编辑母版标题样式</a:t>
            </a:r>
          </a:p>
        </p:txBody>
      </p:sp>
      <p:pic>
        <p:nvPicPr>
          <p:cNvPr id="2" name="Picture 24" descr="D:\工作学习\PPT\PPT素材\图片34.jpg"/>
          <p:cNvPicPr>
            <a:picLocks noChangeAspect="1"/>
          </p:cNvPicPr>
          <p:nvPr userDrawn="1"/>
        </p:nvPicPr>
        <p:blipFill>
          <a:blip r:embed="rId15" cstate="print"/>
          <a:stretch>
            <a:fillRect/>
          </a:stretch>
        </p:blipFill>
        <p:spPr>
          <a:xfrm>
            <a:off x="0" y="0"/>
            <a:ext cx="9144000" cy="68707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02082"/>
                                        </p:tgtEl>
                                        <p:attrNameLst>
                                          <p:attrName>style.visibility</p:attrName>
                                        </p:attrNameLst>
                                      </p:cBhvr>
                                      <p:to>
                                        <p:strVal val="visible"/>
                                      </p:to>
                                    </p:set>
                                    <p:animEffect transition="in" filter="box(in)">
                                      <p:cBhvr>
                                        <p:cTn id="7" dur="500"/>
                                        <p:tgtEl>
                                          <p:spTgt spid="302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2" grpId="0" animBg="1"/>
    </p:bldLst>
  </p:timing>
  <p:hf sldNum="0" hdr="0" ftr="0" dt="0"/>
  <p:txStyles>
    <p:titleStyle>
      <a:lvl1pPr algn="r" rtl="0" eaLnBrk="0" fontAlgn="base" hangingPunct="0">
        <a:spcBef>
          <a:spcPct val="0"/>
        </a:spcBef>
        <a:spcAft>
          <a:spcPct val="0"/>
        </a:spcAft>
        <a:defRPr sz="3200" b="1">
          <a:solidFill>
            <a:schemeClr val="bg1"/>
          </a:solidFill>
          <a:latin typeface="+mj-lt"/>
          <a:ea typeface="+mj-ea"/>
          <a:cs typeface="+mj-cs"/>
        </a:defRPr>
      </a:lvl1pPr>
      <a:lvl2pPr algn="r" rtl="0" eaLnBrk="0" fontAlgn="base" hangingPunct="0">
        <a:spcBef>
          <a:spcPct val="0"/>
        </a:spcBef>
        <a:spcAft>
          <a:spcPct val="0"/>
        </a:spcAft>
        <a:defRPr sz="3200" b="1">
          <a:solidFill>
            <a:schemeClr val="bg1"/>
          </a:solidFill>
          <a:latin typeface="Arial" panose="020B0604020202020204" pitchFamily="34" charset="0"/>
          <a:ea typeface="微软雅黑" panose="020B0503020204020204" pitchFamily="34" charset="-122"/>
        </a:defRPr>
      </a:lvl2pPr>
      <a:lvl3pPr algn="r" rtl="0" eaLnBrk="0" fontAlgn="base" hangingPunct="0">
        <a:spcBef>
          <a:spcPct val="0"/>
        </a:spcBef>
        <a:spcAft>
          <a:spcPct val="0"/>
        </a:spcAft>
        <a:defRPr sz="3200" b="1">
          <a:solidFill>
            <a:schemeClr val="bg1"/>
          </a:solidFill>
          <a:latin typeface="Arial" panose="020B0604020202020204" pitchFamily="34" charset="0"/>
          <a:ea typeface="微软雅黑" panose="020B0503020204020204" pitchFamily="34" charset="-122"/>
        </a:defRPr>
      </a:lvl3pPr>
      <a:lvl4pPr algn="r" rtl="0" eaLnBrk="0" fontAlgn="base" hangingPunct="0">
        <a:spcBef>
          <a:spcPct val="0"/>
        </a:spcBef>
        <a:spcAft>
          <a:spcPct val="0"/>
        </a:spcAft>
        <a:defRPr sz="3200" b="1">
          <a:solidFill>
            <a:schemeClr val="bg1"/>
          </a:solidFill>
          <a:latin typeface="Arial" panose="020B0604020202020204" pitchFamily="34" charset="0"/>
          <a:ea typeface="微软雅黑" panose="020B0503020204020204" pitchFamily="34" charset="-122"/>
        </a:defRPr>
      </a:lvl4pPr>
      <a:lvl5pPr algn="r" rtl="0" eaLnBrk="0" fontAlgn="base" hangingPunct="0">
        <a:spcBef>
          <a:spcPct val="0"/>
        </a:spcBef>
        <a:spcAft>
          <a:spcPct val="0"/>
        </a:spcAft>
        <a:defRPr sz="3200" b="1">
          <a:solidFill>
            <a:schemeClr val="bg1"/>
          </a:solidFill>
          <a:latin typeface="Arial" panose="020B0604020202020204" pitchFamily="34" charset="0"/>
          <a:ea typeface="微软雅黑" panose="020B0503020204020204" pitchFamily="34" charset="-122"/>
        </a:defRPr>
      </a:lvl5pPr>
      <a:lvl6pPr marL="457200" algn="r" rtl="0" fontAlgn="base">
        <a:spcBef>
          <a:spcPct val="0"/>
        </a:spcBef>
        <a:spcAft>
          <a:spcPct val="0"/>
        </a:spcAft>
        <a:defRPr sz="3200" b="1">
          <a:solidFill>
            <a:schemeClr val="bg1"/>
          </a:solidFill>
          <a:latin typeface="Arial" panose="020B0604020202020204" pitchFamily="34" charset="0"/>
          <a:ea typeface="微软雅黑" panose="020B0503020204020204" pitchFamily="34" charset="-122"/>
        </a:defRPr>
      </a:lvl6pPr>
      <a:lvl7pPr marL="914400" algn="r" rtl="0" fontAlgn="base">
        <a:spcBef>
          <a:spcPct val="0"/>
        </a:spcBef>
        <a:spcAft>
          <a:spcPct val="0"/>
        </a:spcAft>
        <a:defRPr sz="3200" b="1">
          <a:solidFill>
            <a:schemeClr val="bg1"/>
          </a:solidFill>
          <a:latin typeface="Arial" panose="020B0604020202020204" pitchFamily="34" charset="0"/>
          <a:ea typeface="微软雅黑" panose="020B0503020204020204" pitchFamily="34" charset="-122"/>
        </a:defRPr>
      </a:lvl7pPr>
      <a:lvl8pPr marL="1371600" algn="r" rtl="0" fontAlgn="base">
        <a:spcBef>
          <a:spcPct val="0"/>
        </a:spcBef>
        <a:spcAft>
          <a:spcPct val="0"/>
        </a:spcAft>
        <a:defRPr sz="3200" b="1">
          <a:solidFill>
            <a:schemeClr val="bg1"/>
          </a:solidFill>
          <a:latin typeface="Arial" panose="020B0604020202020204" pitchFamily="34" charset="0"/>
          <a:ea typeface="微软雅黑" panose="020B0503020204020204" pitchFamily="34" charset="-122"/>
        </a:defRPr>
      </a:lvl8pPr>
      <a:lvl9pPr marL="1828800" algn="r" rtl="0" fontAlgn="base">
        <a:spcBef>
          <a:spcPct val="0"/>
        </a:spcBef>
        <a:spcAft>
          <a:spcPct val="0"/>
        </a:spcAft>
        <a:defRPr sz="3200" b="1">
          <a:solidFill>
            <a:schemeClr val="bg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3200" b="1">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ea typeface="+mn-ea"/>
        </a:defRPr>
      </a:lvl2pPr>
      <a:lvl3pPr marL="1143000" indent="-228600" algn="l" rtl="0" eaLnBrk="0" fontAlgn="base" hangingPunct="0">
        <a:spcBef>
          <a:spcPct val="20000"/>
        </a:spcBef>
        <a:spcAft>
          <a:spcPct val="0"/>
        </a:spcAft>
        <a:buChar char="•"/>
        <a:defRPr sz="2400" b="1">
          <a:solidFill>
            <a:schemeClr val="tx2"/>
          </a:solidFill>
          <a:latin typeface="+mn-lt"/>
          <a:ea typeface="+mn-ea"/>
        </a:defRPr>
      </a:lvl3pPr>
      <a:lvl4pPr marL="1600200" indent="-228600" algn="l" rtl="0" eaLnBrk="0" fontAlgn="base" hangingPunct="0">
        <a:spcBef>
          <a:spcPct val="20000"/>
        </a:spcBef>
        <a:spcAft>
          <a:spcPct val="0"/>
        </a:spcAft>
        <a:buChar char="–"/>
        <a:defRPr sz="2000" b="1">
          <a:solidFill>
            <a:schemeClr val="tx2"/>
          </a:solidFill>
          <a:latin typeface="+mn-lt"/>
          <a:ea typeface="+mn-ea"/>
        </a:defRPr>
      </a:lvl4pPr>
      <a:lvl5pPr marL="2057400" indent="-228600" algn="l" rtl="0" eaLnBrk="0" fontAlgn="base" hangingPunct="0">
        <a:spcBef>
          <a:spcPct val="20000"/>
        </a:spcBef>
        <a:spcAft>
          <a:spcPct val="0"/>
        </a:spcAft>
        <a:buChar char="»"/>
        <a:defRPr sz="2000" b="1">
          <a:solidFill>
            <a:schemeClr val="tx2"/>
          </a:solidFill>
          <a:latin typeface="+mn-lt"/>
          <a:ea typeface="+mn-ea"/>
        </a:defRPr>
      </a:lvl5pPr>
      <a:lvl6pPr marL="2514600" indent="-228600" algn="l" rtl="0" fontAlgn="base">
        <a:spcBef>
          <a:spcPct val="20000"/>
        </a:spcBef>
        <a:spcAft>
          <a:spcPct val="0"/>
        </a:spcAft>
        <a:buChar char="»"/>
        <a:defRPr sz="2000" b="1">
          <a:solidFill>
            <a:schemeClr val="tx2"/>
          </a:solidFill>
          <a:latin typeface="+mn-lt"/>
          <a:ea typeface="+mn-ea"/>
        </a:defRPr>
      </a:lvl6pPr>
      <a:lvl7pPr marL="2971800" indent="-228600" algn="l" rtl="0" fontAlgn="base">
        <a:spcBef>
          <a:spcPct val="20000"/>
        </a:spcBef>
        <a:spcAft>
          <a:spcPct val="0"/>
        </a:spcAft>
        <a:buChar char="»"/>
        <a:defRPr sz="2000" b="1">
          <a:solidFill>
            <a:schemeClr val="tx2"/>
          </a:solidFill>
          <a:latin typeface="+mn-lt"/>
          <a:ea typeface="+mn-ea"/>
        </a:defRPr>
      </a:lvl7pPr>
      <a:lvl8pPr marL="3429000" indent="-228600" algn="l" rtl="0" fontAlgn="base">
        <a:spcBef>
          <a:spcPct val="20000"/>
        </a:spcBef>
        <a:spcAft>
          <a:spcPct val="0"/>
        </a:spcAft>
        <a:buChar char="»"/>
        <a:defRPr sz="2000" b="1">
          <a:solidFill>
            <a:schemeClr val="tx2"/>
          </a:solidFill>
          <a:latin typeface="+mn-lt"/>
          <a:ea typeface="+mn-ea"/>
        </a:defRPr>
      </a:lvl8pPr>
      <a:lvl9pPr marL="3886200" indent="-228600" algn="l" rtl="0" fontAlgn="base">
        <a:spcBef>
          <a:spcPct val="20000"/>
        </a:spcBef>
        <a:spcAft>
          <a:spcPct val="0"/>
        </a:spcAft>
        <a:buChar char="»"/>
        <a:defRPr sz="2000" b="1">
          <a:solidFill>
            <a:schemeClr val="tx2"/>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www.dabaoku.com/gif/ziran/017/web/026az.htm"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www.dabaoku.com/gif/ziran/017/web/026az.htm"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www.dabaoku.com/gif/ziran/017/web/026az.htm"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www.dabaoku.com/gif/ziran/017/web/026az.htm"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www.dabaoku.com/gif/ziran/017/web/026az.ht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www.dabaoku.com/gif/ziran/017/web/026az.htm"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www.dabaoku.com/gif/ziran/017/web/026az.htm"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www.dabaoku.com/gif/ziran/017/web/026az.htm"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www.dabaoku.com/gif/ziran/017/web/026az.htm"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www.dabaoku.com/gif/ziran/017/web/026az.htm"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4.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slide" Target="slide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23398;&#29983;&#36164;&#21161;&#20013;&#24515;-2015&#24180;&#29983;&#28304;&#22320;&#20449;&#29992;&#21161;&#23398;&#36151;&#27454;&#21150;&#29702;&#25351;&#21335;&#65288;&#23492;&#36865;&#26032;&#29983;4150&#25240;&#39029;&#65289;.doc"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23433;&#24509;&#31185;&#25216;&#23398;&#38498;&#22269;&#23478;&#22870;&#23398;&#37329;&#33719;&#24471;&#32773;&#20107;&#36857;&#26448;&#26009;-&#39135;&#21697;&#29066;&#36229;.docx" TargetMode="External"/><Relationship Id="rId2" Type="http://schemas.openxmlformats.org/officeDocument/2006/relationships/hyperlink" Target="&#22269;&#23478;&#22870;&#23398;&#37329;&#30003;&#35831;&#23457;&#25209;&#34920;&#26679;&#34920;.doc" TargetMode="Externa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ctrTitle"/>
          </p:nvPr>
        </p:nvSpPr>
        <p:spPr>
          <a:xfrm>
            <a:off x="191135" y="812165"/>
            <a:ext cx="8053273" cy="2192020"/>
          </a:xfrm>
        </p:spPr>
        <p:txBody>
          <a:bodyPr vert="horz" wrap="square" lIns="91440" tIns="45720" rIns="91440" bIns="45720" anchor="ctr"/>
          <a:lstStyle>
            <a:lvl1pPr lvl="0">
              <a:defRPr/>
            </a:lvl1pPr>
          </a:lstStyle>
          <a:p>
            <a:pPr lvl="0" algn="ctr" eaLnBrk="1" hangingPunct="1"/>
            <a:r>
              <a:rPr lang="zh-CN" altLang="en-US" sz="4000" dirty="0">
                <a:latin typeface="新宋体" panose="02010609030101010101" charset="-122"/>
                <a:ea typeface="新宋体" panose="02010609030101010101" charset="-122"/>
                <a:cs typeface="新宋体" panose="02010609030101010101" charset="-122"/>
                <a:sym typeface="+mn-ea"/>
              </a:rPr>
              <a:t>晋</a:t>
            </a:r>
            <a:r>
              <a:rPr lang="zh-CN" altLang="en-US" sz="4000" dirty="0" smtClean="0">
                <a:latin typeface="新宋体" panose="02010609030101010101" charset="-122"/>
                <a:ea typeface="新宋体" panose="02010609030101010101" charset="-122"/>
                <a:cs typeface="新宋体" panose="02010609030101010101" charset="-122"/>
                <a:sym typeface="+mn-ea"/>
              </a:rPr>
              <a:t>城职</a:t>
            </a:r>
            <a:r>
              <a:rPr lang="zh-CN" altLang="en-US" sz="4000" dirty="0">
                <a:latin typeface="新宋体" panose="02010609030101010101" charset="-122"/>
                <a:ea typeface="新宋体" panose="02010609030101010101" charset="-122"/>
                <a:cs typeface="新宋体" panose="02010609030101010101" charset="-122"/>
                <a:sym typeface="+mn-ea"/>
              </a:rPr>
              <a:t>业技术学</a:t>
            </a:r>
            <a:r>
              <a:rPr lang="zh-CN" altLang="en-US" sz="4000" dirty="0" smtClean="0">
                <a:latin typeface="新宋体" panose="02010609030101010101" charset="-122"/>
                <a:ea typeface="新宋体" panose="02010609030101010101" charset="-122"/>
                <a:cs typeface="新宋体" panose="02010609030101010101" charset="-122"/>
                <a:sym typeface="+mn-ea"/>
              </a:rPr>
              <a:t>院</a:t>
            </a:r>
            <a:r>
              <a:rPr lang="en-US" altLang="zh-CN" sz="4000" dirty="0" smtClean="0">
                <a:latin typeface="新宋体" panose="02010609030101010101" charset="-122"/>
                <a:ea typeface="新宋体" panose="02010609030101010101" charset="-122"/>
                <a:cs typeface="新宋体" panose="02010609030101010101" charset="-122"/>
                <a:sym typeface="+mn-ea"/>
              </a:rPr>
              <a:t/>
            </a:r>
            <a:br>
              <a:rPr lang="en-US" altLang="zh-CN" sz="4000" dirty="0" smtClean="0">
                <a:latin typeface="新宋体" panose="02010609030101010101" charset="-122"/>
                <a:ea typeface="新宋体" panose="02010609030101010101" charset="-122"/>
                <a:cs typeface="新宋体" panose="02010609030101010101" charset="-122"/>
                <a:sym typeface="+mn-ea"/>
              </a:rPr>
            </a:br>
            <a:r>
              <a:rPr lang="zh-CN" altLang="en-US" sz="5000" dirty="0" smtClean="0">
                <a:latin typeface="宋体" panose="02010600030101010101" pitchFamily="2" charset="-122"/>
                <a:sym typeface="+mn-ea"/>
              </a:rPr>
              <a:t>资助政策及</a:t>
            </a:r>
            <a:r>
              <a:rPr lang="zh-CN" altLang="en-US" sz="5000" dirty="0" smtClean="0">
                <a:latin typeface="宋体" panose="02010600030101010101" pitchFamily="2" charset="-122"/>
                <a:sym typeface="+mn-ea"/>
              </a:rPr>
              <a:t>校规校纪教育</a:t>
            </a:r>
            <a:endParaRPr lang="zh-CN" altLang="en-US" sz="5000" dirty="0">
              <a:latin typeface="宋体" panose="02010600030101010101" pitchFamily="2" charset="-122"/>
              <a:sym typeface="+mn-ea"/>
            </a:endParaRPr>
          </a:p>
        </p:txBody>
      </p:sp>
      <p:sp>
        <p:nvSpPr>
          <p:cNvPr id="2" name="Rectangle 2"/>
          <p:cNvSpPr>
            <a:spLocks noGrp="1"/>
          </p:cNvSpPr>
          <p:nvPr/>
        </p:nvSpPr>
        <p:spPr>
          <a:xfrm>
            <a:off x="1449705" y="4838065"/>
            <a:ext cx="7228840" cy="1766570"/>
          </a:xfrm>
          <a:prstGeom prst="rect">
            <a:avLst/>
          </a:prstGeom>
          <a:noFill/>
          <a:ln w="9525">
            <a:noFill/>
          </a:ln>
        </p:spPr>
        <p:txBody>
          <a:bodyPr vert="horz" wrap="square" lIns="91440" tIns="45720" rIns="91440" bIns="45720" anchor="ctr"/>
          <a:lstStyle>
            <a:lvl1pPr lvl="0">
              <a:defRPr/>
            </a:lvl1pPr>
          </a:lstStyle>
          <a:p>
            <a:pPr lvl="0" algn="ctr" eaLnBrk="1" hangingPunct="1"/>
            <a:r>
              <a:rPr lang="zh-CN" altLang="en-US" sz="3600" dirty="0">
                <a:latin typeface="楷体_GB2312" panose="02010609030101010101" charset="-122"/>
                <a:ea typeface="楷体_GB2312" panose="02010609030101010101" charset="-122"/>
                <a:cs typeface="楷体_GB2312" panose="02010609030101010101" charset="-122"/>
                <a:sym typeface="+mn-ea"/>
              </a:rPr>
              <a:t>学生处（学生工作部） 岳利梅</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692696"/>
            <a:ext cx="8229600" cy="5433467"/>
          </a:xfrm>
        </p:spPr>
        <p:txBody>
          <a:bodyPr/>
          <a:lstStyle/>
          <a:p>
            <a:r>
              <a:rPr lang="zh-CN" altLang="en-US" sz="4000" dirty="0" smtClean="0">
                <a:solidFill>
                  <a:srgbClr val="FF0000"/>
                </a:solidFill>
              </a:rPr>
              <a:t>常规工作</a:t>
            </a:r>
            <a:endParaRPr lang="en-US" altLang="zh-CN" sz="4000" dirty="0" smtClean="0">
              <a:solidFill>
                <a:srgbClr val="FF0000"/>
              </a:solidFill>
            </a:endParaRPr>
          </a:p>
          <a:p>
            <a:endParaRPr lang="en-US" altLang="zh-CN" sz="4000" dirty="0" smtClean="0">
              <a:solidFill>
                <a:srgbClr val="FF0000"/>
              </a:solidFill>
            </a:endParaRPr>
          </a:p>
          <a:p>
            <a:r>
              <a:rPr lang="zh-CN" altLang="zh-CN" dirty="0" smtClean="0"/>
              <a:t>学籍变更</a:t>
            </a:r>
            <a:r>
              <a:rPr lang="en-US" altLang="zh-CN" dirty="0" smtClean="0"/>
              <a:t>	</a:t>
            </a:r>
          </a:p>
          <a:p>
            <a:r>
              <a:rPr lang="en-US" altLang="zh-CN" dirty="0" smtClean="0"/>
              <a:t>        </a:t>
            </a:r>
            <a:r>
              <a:rPr lang="zh-CN" altLang="zh-CN" dirty="0" smtClean="0"/>
              <a:t>休学、复学、退学、转学、转专业</a:t>
            </a:r>
          </a:p>
          <a:p>
            <a:r>
              <a:rPr lang="zh-CN" altLang="zh-CN" dirty="0" smtClean="0"/>
              <a:t>学生请假审批</a:t>
            </a:r>
          </a:p>
          <a:p>
            <a:r>
              <a:rPr lang="zh-CN" altLang="zh-CN" dirty="0" smtClean="0"/>
              <a:t>家校联系卡</a:t>
            </a:r>
          </a:p>
          <a:p>
            <a:r>
              <a:rPr lang="zh-CN" altLang="zh-CN" dirty="0" smtClean="0"/>
              <a:t>学生证注册、补办</a:t>
            </a:r>
          </a:p>
          <a:p>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9217"/>
          <p:cNvSpPr>
            <a:spLocks noGrp="1"/>
          </p:cNvSpPr>
          <p:nvPr>
            <p:ph type="title" idx="4294967295"/>
          </p:nvPr>
        </p:nvSpPr>
        <p:spPr>
          <a:xfrm>
            <a:off x="1619250" y="404813"/>
            <a:ext cx="4968875" cy="1143000"/>
          </a:xfrm>
        </p:spPr>
        <p:txBody>
          <a:bodyPr anchor="ctr"/>
          <a:lstStyle/>
          <a:p>
            <a:r>
              <a:rPr lang="zh-CN" altLang="en-US" sz="6000">
                <a:solidFill>
                  <a:schemeClr val="hlink"/>
                </a:solidFill>
                <a:ea typeface="华文行楷" panose="02010800040101010101" pitchFamily="2" charset="-122"/>
              </a:rPr>
              <a:t>强调两点</a:t>
            </a:r>
          </a:p>
        </p:txBody>
      </p:sp>
      <p:grpSp>
        <p:nvGrpSpPr>
          <p:cNvPr id="11267" name="组合 11266"/>
          <p:cNvGrpSpPr/>
          <p:nvPr/>
        </p:nvGrpSpPr>
        <p:grpSpPr>
          <a:xfrm>
            <a:off x="539750" y="1557338"/>
            <a:ext cx="8137525" cy="4895850"/>
            <a:chOff x="0" y="0"/>
            <a:chExt cx="5126" cy="3084"/>
          </a:xfrm>
        </p:grpSpPr>
        <p:sp>
          <p:nvSpPr>
            <p:cNvPr id="11268" name="矩形 9219"/>
            <p:cNvSpPr/>
            <p:nvPr/>
          </p:nvSpPr>
          <p:spPr>
            <a:xfrm>
              <a:off x="0" y="0"/>
              <a:ext cx="5126" cy="3084"/>
            </a:xfrm>
            <a:prstGeom prst="rect">
              <a:avLst/>
            </a:prstGeom>
            <a:noFill/>
            <a:ln w="9525" cap="rnd" cmpd="sng">
              <a:solidFill>
                <a:schemeClr val="hlink"/>
              </a:solidFill>
              <a:prstDash val="sysDot"/>
              <a:miter/>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11269" name="直接连接符 9220"/>
            <p:cNvSpPr/>
            <p:nvPr/>
          </p:nvSpPr>
          <p:spPr>
            <a:xfrm>
              <a:off x="136" y="544"/>
              <a:ext cx="4491" cy="0"/>
            </a:xfrm>
            <a:prstGeom prst="line">
              <a:avLst/>
            </a:prstGeom>
            <a:ln w="38100" cap="rnd" cmpd="dbl">
              <a:solidFill>
                <a:schemeClr val="hlink"/>
              </a:solidFill>
              <a:prstDash val="sysDot"/>
              <a:bevel/>
              <a:headEnd type="none" w="med" len="med"/>
              <a:tailEnd type="none" w="med" len="med"/>
            </a:ln>
          </p:spPr>
        </p:sp>
      </p:grpSp>
      <p:sp>
        <p:nvSpPr>
          <p:cNvPr id="11270" name="矩形 9221"/>
          <p:cNvSpPr/>
          <p:nvPr/>
        </p:nvSpPr>
        <p:spPr>
          <a:xfrm>
            <a:off x="436563" y="2838450"/>
            <a:ext cx="7761287" cy="2560638"/>
          </a:xfrm>
          <a:prstGeom prst="rect">
            <a:avLst/>
          </a:prstGeom>
          <a:noFill/>
          <a:ln w="9525">
            <a:noFill/>
          </a:ln>
        </p:spPr>
        <p:txBody>
          <a:bodyPr wrap="none" anchor="t">
            <a:spAutoFit/>
          </a:bodyPr>
          <a:lstStyle/>
          <a:p>
            <a:r>
              <a:rPr lang="zh-CN" altLang="en-US" sz="5400" b="1" dirty="0">
                <a:solidFill>
                  <a:srgbClr val="0000FF"/>
                </a:solidFill>
                <a:latin typeface="Arial" panose="020B0604020202020204" pitchFamily="34" charset="0"/>
                <a:ea typeface="宋体" panose="02010600030101010101" pitchFamily="2" charset="-122"/>
              </a:rPr>
              <a:t>一是：重视入学教育</a:t>
            </a:r>
          </a:p>
          <a:p>
            <a:endParaRPr lang="zh-CN" altLang="en-US" sz="5400" b="1" dirty="0">
              <a:solidFill>
                <a:srgbClr val="0000FF"/>
              </a:solidFill>
              <a:latin typeface="Arial" panose="020B0604020202020204" pitchFamily="34" charset="0"/>
              <a:ea typeface="宋体" panose="02010600030101010101" pitchFamily="2" charset="-122"/>
            </a:endParaRPr>
          </a:p>
          <a:p>
            <a:r>
              <a:rPr lang="zh-CN" altLang="en-US" sz="5400" b="1" dirty="0">
                <a:solidFill>
                  <a:srgbClr val="0000FF"/>
                </a:solidFill>
                <a:latin typeface="Arial" panose="020B0604020202020204" pitchFamily="34" charset="0"/>
                <a:ea typeface="宋体" panose="02010600030101010101" pitchFamily="2" charset="-122"/>
              </a:rPr>
              <a:t>二是：做到心中有“戒”</a:t>
            </a:r>
          </a:p>
        </p:txBody>
      </p:sp>
    </p:spTree>
  </p:cSld>
  <p:clrMapOvr>
    <a:masterClrMapping/>
  </p:clrMapOvr>
  <p:transition>
    <p:comb/>
    <p:sndAc>
      <p:stSnd>
        <p:snd r:embed="rId2" name="coin.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strVal val="#ppt_w*0.05"/>
                                          </p:val>
                                        </p:tav>
                                        <p:tav tm="100000">
                                          <p:val>
                                            <p:strVal val="#ppt_w"/>
                                          </p:val>
                                        </p:tav>
                                      </p:tavLst>
                                    </p:anim>
                                    <p:anim calcmode="lin" valueType="num">
                                      <p:cBhvr>
                                        <p:cTn id="8" dur="500" fill="hold"/>
                                        <p:tgtEl>
                                          <p:spTgt spid="11266"/>
                                        </p:tgtEl>
                                        <p:attrNameLst>
                                          <p:attrName>ppt_h</p:attrName>
                                        </p:attrNameLst>
                                      </p:cBhvr>
                                      <p:tavLst>
                                        <p:tav tm="0">
                                          <p:val>
                                            <p:strVal val="#ppt_h"/>
                                          </p:val>
                                        </p:tav>
                                        <p:tav tm="100000">
                                          <p:val>
                                            <p:strVal val="#ppt_h"/>
                                          </p:val>
                                        </p:tav>
                                      </p:tavLst>
                                    </p:anim>
                                    <p:anim calcmode="lin" valueType="num">
                                      <p:cBhvr>
                                        <p:cTn id="9" dur="500" fill="hold"/>
                                        <p:tgtEl>
                                          <p:spTgt spid="11266"/>
                                        </p:tgtEl>
                                        <p:attrNameLst>
                                          <p:attrName>ppt_x</p:attrName>
                                        </p:attrNameLst>
                                      </p:cBhvr>
                                      <p:tavLst>
                                        <p:tav tm="0">
                                          <p:val>
                                            <p:strVal val="#ppt_x-.2"/>
                                          </p:val>
                                        </p:tav>
                                        <p:tav tm="100000">
                                          <p:val>
                                            <p:strVal val="#ppt_x"/>
                                          </p:val>
                                        </p:tav>
                                      </p:tavLst>
                                    </p:anim>
                                    <p:anim calcmode="lin" valueType="num">
                                      <p:cBhvr>
                                        <p:cTn id="10" dur="500" fill="hold"/>
                                        <p:tgtEl>
                                          <p:spTgt spid="11266"/>
                                        </p:tgtEl>
                                        <p:attrNameLst>
                                          <p:attrName>ppt_y</p:attrName>
                                        </p:attrNameLst>
                                      </p:cBhvr>
                                      <p:tavLst>
                                        <p:tav tm="0">
                                          <p:val>
                                            <p:strVal val="#ppt_y"/>
                                          </p:val>
                                        </p:tav>
                                        <p:tav tm="100000">
                                          <p:val>
                                            <p:strVal val="#ppt_y"/>
                                          </p:val>
                                        </p:tav>
                                      </p:tavLst>
                                    </p:anim>
                                    <p:animEffect transition="in" filter="fade">
                                      <p:cBhvr>
                                        <p:cTn id="11" dur="500"/>
                                        <p:tgtEl>
                                          <p:spTgt spid="11266"/>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nodeType="clickEffect">
                                  <p:stCondLst>
                                    <p:cond delay="0"/>
                                  </p:stCondLst>
                                  <p:childTnLst>
                                    <p:set>
                                      <p:cBhvr>
                                        <p:cTn id="15" dur="1" fill="hold">
                                          <p:stCondLst>
                                            <p:cond delay="0"/>
                                          </p:stCondLst>
                                        </p:cTn>
                                        <p:tgtEl>
                                          <p:spTgt spid="11267"/>
                                        </p:tgtEl>
                                        <p:attrNameLst>
                                          <p:attrName>style.visibility</p:attrName>
                                        </p:attrNameLst>
                                      </p:cBhvr>
                                      <p:to>
                                        <p:strVal val="visible"/>
                                      </p:to>
                                    </p:set>
                                    <p:anim calcmode="lin" valueType="num">
                                      <p:cBhvr>
                                        <p:cTn id="16" dur="500" fill="hold"/>
                                        <p:tgtEl>
                                          <p:spTgt spid="11267"/>
                                        </p:tgtEl>
                                        <p:attrNameLst>
                                          <p:attrName>ppt_w</p:attrName>
                                        </p:attrNameLst>
                                      </p:cBhvr>
                                      <p:tavLst>
                                        <p:tav tm="0">
                                          <p:val>
                                            <p:fltVal val="0"/>
                                          </p:val>
                                        </p:tav>
                                        <p:tav tm="100000">
                                          <p:val>
                                            <p:strVal val="#ppt_w"/>
                                          </p:val>
                                        </p:tav>
                                      </p:tavLst>
                                    </p:anim>
                                    <p:anim calcmode="lin" valueType="num">
                                      <p:cBhvr>
                                        <p:cTn id="17" dur="500" fill="hold"/>
                                        <p:tgtEl>
                                          <p:spTgt spid="11267"/>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1270"/>
                                        </p:tgtEl>
                                        <p:attrNameLst>
                                          <p:attrName>style.visibility</p:attrName>
                                        </p:attrNameLst>
                                      </p:cBhvr>
                                      <p:to>
                                        <p:strVal val="visible"/>
                                      </p:to>
                                    </p:set>
                                    <p:anim calcmode="lin" valueType="num">
                                      <p:cBhvr>
                                        <p:cTn id="22" dur="500" fill="hold"/>
                                        <p:tgtEl>
                                          <p:spTgt spid="11270"/>
                                        </p:tgtEl>
                                        <p:attrNameLst>
                                          <p:attrName>ppt_w</p:attrName>
                                        </p:attrNameLst>
                                      </p:cBhvr>
                                      <p:tavLst>
                                        <p:tav tm="0">
                                          <p:val>
                                            <p:fltVal val="0"/>
                                          </p:val>
                                        </p:tav>
                                        <p:tav tm="100000">
                                          <p:val>
                                            <p:strVal val="#ppt_w"/>
                                          </p:val>
                                        </p:tav>
                                      </p:tavLst>
                                    </p:anim>
                                    <p:anim calcmode="lin" valueType="num">
                                      <p:cBhvr>
                                        <p:cTn id="23" dur="500" fill="hold"/>
                                        <p:tgtEl>
                                          <p:spTgt spid="112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611505" y="525780"/>
            <a:ext cx="3836670" cy="1143000"/>
          </a:xfrm>
        </p:spPr>
        <p:txBody>
          <a:bodyPr anchor="ctr"/>
          <a:lstStyle/>
          <a:p>
            <a:r>
              <a:rPr lang="zh-CN" altLang="en-US" b="1">
                <a:solidFill>
                  <a:schemeClr val="tx1"/>
                </a:solidFill>
                <a:effectLst>
                  <a:outerShdw blurRad="38100" dist="19050" dir="2700000" algn="tl" rotWithShape="0">
                    <a:schemeClr val="dk1">
                      <a:alpha val="40000"/>
                    </a:schemeClr>
                  </a:outerShdw>
                </a:effectLst>
              </a:rPr>
              <a:t>一、重视入学教育</a:t>
            </a:r>
          </a:p>
        </p:txBody>
      </p:sp>
      <p:sp>
        <p:nvSpPr>
          <p:cNvPr id="2" name="标题 1"/>
          <p:cNvSpPr>
            <a:spLocks noGrp="1"/>
          </p:cNvSpPr>
          <p:nvPr/>
        </p:nvSpPr>
        <p:spPr>
          <a:xfrm>
            <a:off x="939800" y="1668780"/>
            <a:ext cx="7299960" cy="3846830"/>
          </a:xfrm>
          <a:prstGeom prst="rect">
            <a:avLst/>
          </a:prstGeom>
          <a:noFill/>
          <a:ln w="9525">
            <a:noFill/>
          </a:ln>
        </p:spPr>
        <p:txBody>
          <a:bodyPr anchor="ctr"/>
          <a:lstStyle>
            <a:lvl1pPr algn="r" rtl="0" eaLnBrk="0" fontAlgn="base" hangingPunct="0">
              <a:spcBef>
                <a:spcPct val="0"/>
              </a:spcBef>
              <a:spcAft>
                <a:spcPct val="0"/>
              </a:spcAft>
              <a:defRPr sz="3200" b="1">
                <a:solidFill>
                  <a:schemeClr val="bg1"/>
                </a:solidFill>
                <a:latin typeface="+mj-lt"/>
                <a:ea typeface="+mj-ea"/>
                <a:cs typeface="+mj-cs"/>
              </a:defRPr>
            </a:lvl1pPr>
            <a:lvl2pPr algn="r" rtl="0" eaLnBrk="0" fontAlgn="base" hangingPunct="0">
              <a:spcBef>
                <a:spcPct val="0"/>
              </a:spcBef>
              <a:spcAft>
                <a:spcPct val="0"/>
              </a:spcAft>
              <a:defRPr sz="3200" b="1">
                <a:solidFill>
                  <a:schemeClr val="bg1"/>
                </a:solidFill>
                <a:latin typeface="Arial" panose="020B0604020202020204" pitchFamily="34" charset="0"/>
                <a:ea typeface="微软雅黑" panose="020B0503020204020204" pitchFamily="34" charset="-122"/>
              </a:defRPr>
            </a:lvl2pPr>
            <a:lvl3pPr algn="r" rtl="0" eaLnBrk="0" fontAlgn="base" hangingPunct="0">
              <a:spcBef>
                <a:spcPct val="0"/>
              </a:spcBef>
              <a:spcAft>
                <a:spcPct val="0"/>
              </a:spcAft>
              <a:defRPr sz="3200" b="1">
                <a:solidFill>
                  <a:schemeClr val="bg1"/>
                </a:solidFill>
                <a:latin typeface="Arial" panose="020B0604020202020204" pitchFamily="34" charset="0"/>
                <a:ea typeface="微软雅黑" panose="020B0503020204020204" pitchFamily="34" charset="-122"/>
              </a:defRPr>
            </a:lvl3pPr>
            <a:lvl4pPr algn="r" rtl="0" eaLnBrk="0" fontAlgn="base" hangingPunct="0">
              <a:spcBef>
                <a:spcPct val="0"/>
              </a:spcBef>
              <a:spcAft>
                <a:spcPct val="0"/>
              </a:spcAft>
              <a:defRPr sz="3200" b="1">
                <a:solidFill>
                  <a:schemeClr val="bg1"/>
                </a:solidFill>
                <a:latin typeface="Arial" panose="020B0604020202020204" pitchFamily="34" charset="0"/>
                <a:ea typeface="微软雅黑" panose="020B0503020204020204" pitchFamily="34" charset="-122"/>
              </a:defRPr>
            </a:lvl4pPr>
            <a:lvl5pPr algn="r" rtl="0" eaLnBrk="0" fontAlgn="base" hangingPunct="0">
              <a:spcBef>
                <a:spcPct val="0"/>
              </a:spcBef>
              <a:spcAft>
                <a:spcPct val="0"/>
              </a:spcAft>
              <a:defRPr sz="3200" b="1">
                <a:solidFill>
                  <a:schemeClr val="bg1"/>
                </a:solidFill>
                <a:latin typeface="Arial" panose="020B0604020202020204" pitchFamily="34" charset="0"/>
                <a:ea typeface="微软雅黑" panose="020B0503020204020204" pitchFamily="34" charset="-122"/>
              </a:defRPr>
            </a:lvl5pPr>
            <a:lvl6pPr marL="457200" algn="r" rtl="0" fontAlgn="base">
              <a:spcBef>
                <a:spcPct val="0"/>
              </a:spcBef>
              <a:spcAft>
                <a:spcPct val="0"/>
              </a:spcAft>
              <a:defRPr sz="3200" b="1">
                <a:solidFill>
                  <a:schemeClr val="bg1"/>
                </a:solidFill>
                <a:latin typeface="Arial" panose="020B0604020202020204" pitchFamily="34" charset="0"/>
                <a:ea typeface="微软雅黑" panose="020B0503020204020204" pitchFamily="34" charset="-122"/>
              </a:defRPr>
            </a:lvl6pPr>
            <a:lvl7pPr marL="914400" algn="r" rtl="0" fontAlgn="base">
              <a:spcBef>
                <a:spcPct val="0"/>
              </a:spcBef>
              <a:spcAft>
                <a:spcPct val="0"/>
              </a:spcAft>
              <a:defRPr sz="3200" b="1">
                <a:solidFill>
                  <a:schemeClr val="bg1"/>
                </a:solidFill>
                <a:latin typeface="Arial" panose="020B0604020202020204" pitchFamily="34" charset="0"/>
                <a:ea typeface="微软雅黑" panose="020B0503020204020204" pitchFamily="34" charset="-122"/>
              </a:defRPr>
            </a:lvl7pPr>
            <a:lvl8pPr marL="1371600" algn="r" rtl="0" fontAlgn="base">
              <a:spcBef>
                <a:spcPct val="0"/>
              </a:spcBef>
              <a:spcAft>
                <a:spcPct val="0"/>
              </a:spcAft>
              <a:defRPr sz="3200" b="1">
                <a:solidFill>
                  <a:schemeClr val="bg1"/>
                </a:solidFill>
                <a:latin typeface="Arial" panose="020B0604020202020204" pitchFamily="34" charset="0"/>
                <a:ea typeface="微软雅黑" panose="020B0503020204020204" pitchFamily="34" charset="-122"/>
              </a:defRPr>
            </a:lvl8pPr>
            <a:lvl9pPr marL="1828800" algn="r" rtl="0" fontAlgn="base">
              <a:spcBef>
                <a:spcPct val="0"/>
              </a:spcBef>
              <a:spcAft>
                <a:spcPct val="0"/>
              </a:spcAft>
              <a:defRPr sz="3200" b="1">
                <a:solidFill>
                  <a:schemeClr val="bg1"/>
                </a:solidFill>
                <a:latin typeface="Arial" panose="020B0604020202020204" pitchFamily="34" charset="0"/>
                <a:ea typeface="微软雅黑" panose="020B0503020204020204" pitchFamily="34" charset="-122"/>
              </a:defRPr>
            </a:lvl9pPr>
          </a:lstStyle>
          <a:p>
            <a:pPr algn="l"/>
            <a:r>
              <a:rPr lang="en-US" altLang="zh-CN" sz="2800" b="1">
                <a:solidFill>
                  <a:schemeClr val="accent1"/>
                </a:solidFill>
                <a:effectLst>
                  <a:outerShdw blurRad="38100" dist="25400" dir="5400000" algn="ctr" rotWithShape="0">
                    <a:srgbClr val="6E747A">
                      <a:alpha val="43000"/>
                    </a:srgbClr>
                  </a:outerShdw>
                </a:effectLst>
              </a:rPr>
              <a:t>        </a:t>
            </a:r>
            <a:r>
              <a:rPr lang="zh-CN" altLang="en-US" sz="2800" b="1">
                <a:solidFill>
                  <a:schemeClr val="accent1"/>
                </a:solidFill>
                <a:effectLst>
                  <a:outerShdw blurRad="38100" dist="25400" dir="5400000" algn="ctr" rotWithShape="0">
                    <a:srgbClr val="6E747A">
                      <a:alpha val="43000"/>
                    </a:srgbClr>
                  </a:outerShdw>
                </a:effectLst>
              </a:rPr>
              <a:t>我们开展新生入学教育就是为了大家能尽快的适应大学生活、大学的管理，才能更快地融入大学生活。希望同学认真对待入学教育，做好笔记，随后我们将对入学教育的内容进行考试，收取每位同学的入学教育笔记，随同个人军训成绩计入学生个人档案，并作为今年</a:t>
            </a:r>
            <a:r>
              <a:rPr lang="zh-CN" altLang="en-US" sz="2800" i="1">
                <a:solidFill>
                  <a:schemeClr val="tx1"/>
                </a:solidFill>
                <a:effectLst>
                  <a:outerShdw blurRad="38100" dist="19050" dir="2700000" algn="tl" rotWithShape="0">
                    <a:schemeClr val="dk1">
                      <a:alpha val="40000"/>
                    </a:schemeClr>
                  </a:outerShdw>
                </a:effectLst>
              </a:rPr>
              <a:t>国家助学金</a:t>
            </a:r>
            <a:r>
              <a:rPr lang="zh-CN" altLang="en-US" sz="2800" b="1">
                <a:solidFill>
                  <a:schemeClr val="accent1"/>
                </a:solidFill>
                <a:effectLst>
                  <a:outerShdw blurRad="38100" dist="25400" dir="5400000" algn="ctr" rotWithShape="0">
                    <a:srgbClr val="6E747A">
                      <a:alpha val="43000"/>
                    </a:srgbClr>
                  </a:outerShdw>
                </a:effectLst>
              </a:rPr>
              <a:t>的评定依据。</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9217"/>
          <p:cNvSpPr>
            <a:spLocks noGrp="1"/>
          </p:cNvSpPr>
          <p:nvPr>
            <p:ph type="title" idx="4294967295"/>
          </p:nvPr>
        </p:nvSpPr>
        <p:spPr>
          <a:xfrm>
            <a:off x="755015" y="405130"/>
            <a:ext cx="7129780" cy="1143000"/>
          </a:xfrm>
        </p:spPr>
        <p:txBody>
          <a:bodyPr anchor="ctr"/>
          <a:lstStyle/>
          <a:p>
            <a:pPr algn="l"/>
            <a:r>
              <a:rPr lang="zh-CN" altLang="en-US" dirty="0">
                <a:solidFill>
                  <a:schemeClr val="tx1"/>
                </a:solidFill>
                <a:latin typeface="+mn-ea"/>
                <a:ea typeface="+mn-ea"/>
                <a:cs typeface="+mn-ea"/>
                <a:sym typeface="+mn-ea"/>
              </a:rPr>
              <a:t>二是</a:t>
            </a:r>
            <a:r>
              <a:rPr lang="zh-CN" altLang="en-US">
                <a:solidFill>
                  <a:schemeClr val="tx1"/>
                </a:solidFill>
                <a:effectLst>
                  <a:outerShdw blurRad="38100" dist="19050" dir="2700000" algn="tl" rotWithShape="0">
                    <a:schemeClr val="dk1">
                      <a:alpha val="40000"/>
                    </a:schemeClr>
                  </a:outerShdw>
                </a:effectLst>
                <a:latin typeface="+mn-ea"/>
                <a:ea typeface="+mn-ea"/>
                <a:cs typeface="+mn-ea"/>
                <a:sym typeface="+mn-ea"/>
              </a:rPr>
              <a:t>：</a:t>
            </a:r>
            <a:r>
              <a:rPr lang="zh-CN" altLang="en-US" dirty="0">
                <a:solidFill>
                  <a:schemeClr val="tx1"/>
                </a:solidFill>
                <a:latin typeface="+mn-ea"/>
                <a:ea typeface="+mn-ea"/>
                <a:cs typeface="+mn-ea"/>
                <a:sym typeface="+mn-ea"/>
              </a:rPr>
              <a:t>做到心中有“戒”</a:t>
            </a:r>
          </a:p>
        </p:txBody>
      </p:sp>
      <p:grpSp>
        <p:nvGrpSpPr>
          <p:cNvPr id="11267" name="组合 11266"/>
          <p:cNvGrpSpPr/>
          <p:nvPr/>
        </p:nvGrpSpPr>
        <p:grpSpPr>
          <a:xfrm>
            <a:off x="539750" y="1557338"/>
            <a:ext cx="8137525" cy="4895850"/>
            <a:chOff x="0" y="0"/>
            <a:chExt cx="5126" cy="3084"/>
          </a:xfrm>
        </p:grpSpPr>
        <p:sp>
          <p:nvSpPr>
            <p:cNvPr id="11268" name="矩形 9219"/>
            <p:cNvSpPr/>
            <p:nvPr/>
          </p:nvSpPr>
          <p:spPr>
            <a:xfrm>
              <a:off x="0" y="0"/>
              <a:ext cx="5126" cy="3084"/>
            </a:xfrm>
            <a:prstGeom prst="rect">
              <a:avLst/>
            </a:prstGeom>
            <a:noFill/>
            <a:ln w="9525" cap="rnd" cmpd="sng">
              <a:solidFill>
                <a:schemeClr val="hlink"/>
              </a:solidFill>
              <a:prstDash val="sysDot"/>
              <a:miter/>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11269" name="直接连接符 9220"/>
            <p:cNvSpPr/>
            <p:nvPr/>
          </p:nvSpPr>
          <p:spPr>
            <a:xfrm>
              <a:off x="136" y="544"/>
              <a:ext cx="4491" cy="0"/>
            </a:xfrm>
            <a:prstGeom prst="line">
              <a:avLst/>
            </a:prstGeom>
            <a:ln w="38100" cap="rnd" cmpd="dbl">
              <a:solidFill>
                <a:schemeClr val="hlink"/>
              </a:solidFill>
              <a:prstDash val="sysDot"/>
              <a:bevel/>
              <a:headEnd type="none" w="med" len="med"/>
              <a:tailEnd type="none" w="med" len="med"/>
            </a:ln>
          </p:spPr>
        </p:sp>
      </p:grpSp>
      <p:sp>
        <p:nvSpPr>
          <p:cNvPr id="11270" name="矩形 9221"/>
          <p:cNvSpPr/>
          <p:nvPr/>
        </p:nvSpPr>
        <p:spPr>
          <a:xfrm>
            <a:off x="755015" y="1916430"/>
            <a:ext cx="7439025" cy="2245360"/>
          </a:xfrm>
          <a:prstGeom prst="rect">
            <a:avLst/>
          </a:prstGeom>
          <a:noFill/>
          <a:ln w="9525">
            <a:noFill/>
          </a:ln>
        </p:spPr>
        <p:txBody>
          <a:bodyPr wrap="square" anchor="t">
            <a:spAutoFit/>
          </a:bodyPr>
          <a:lstStyle/>
          <a:p>
            <a:pPr algn="l"/>
            <a:r>
              <a:rPr lang="en-US" altLang="zh-CN" sz="2800" b="1" dirty="0">
                <a:solidFill>
                  <a:srgbClr val="0000FF"/>
                </a:solidFill>
                <a:latin typeface="Arial" panose="020B0604020202020204" pitchFamily="34" charset="0"/>
                <a:ea typeface="宋体" panose="02010600030101010101" pitchFamily="2" charset="-122"/>
              </a:rPr>
              <a:t>      </a:t>
            </a:r>
            <a:r>
              <a:rPr lang="zh-CN" altLang="en-US" sz="2800" b="1" dirty="0">
                <a:solidFill>
                  <a:srgbClr val="0000FF"/>
                </a:solidFill>
                <a:latin typeface="Arial" panose="020B0604020202020204" pitchFamily="34" charset="0"/>
                <a:ea typeface="宋体" panose="02010600030101010101" pitchFamily="2" charset="-122"/>
              </a:rPr>
              <a:t>没有规矩不能成方圆，我们将从学生综合素质考评做起，对每天的考勤、宿舍内务整理、旷课、抽烟等行为进行重点检查。对夜不归宿、打架等恶劣行为者进行严肃处理。</a:t>
            </a:r>
          </a:p>
          <a:p>
            <a:pPr algn="l"/>
            <a:endParaRPr lang="zh-CN" altLang="en-US" sz="2800" b="1" dirty="0">
              <a:solidFill>
                <a:srgbClr val="0000FF"/>
              </a:solidFill>
              <a:latin typeface="Arial" panose="020B0604020202020204" pitchFamily="34" charset="0"/>
              <a:ea typeface="宋体" panose="02010600030101010101" pitchFamily="2" charset="-122"/>
            </a:endParaRPr>
          </a:p>
        </p:txBody>
      </p:sp>
    </p:spTree>
  </p:cSld>
  <p:clrMapOvr>
    <a:masterClrMapping/>
  </p:clrMapOvr>
  <p:transition>
    <p:comb/>
    <p:sndAc>
      <p:stSnd>
        <p:snd r:embed="rId2" name="coin.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strVal val="#ppt_w*0.05"/>
                                          </p:val>
                                        </p:tav>
                                        <p:tav tm="100000">
                                          <p:val>
                                            <p:strVal val="#ppt_w"/>
                                          </p:val>
                                        </p:tav>
                                      </p:tavLst>
                                    </p:anim>
                                    <p:anim calcmode="lin" valueType="num">
                                      <p:cBhvr>
                                        <p:cTn id="8" dur="500" fill="hold"/>
                                        <p:tgtEl>
                                          <p:spTgt spid="11266"/>
                                        </p:tgtEl>
                                        <p:attrNameLst>
                                          <p:attrName>ppt_h</p:attrName>
                                        </p:attrNameLst>
                                      </p:cBhvr>
                                      <p:tavLst>
                                        <p:tav tm="0">
                                          <p:val>
                                            <p:strVal val="#ppt_h"/>
                                          </p:val>
                                        </p:tav>
                                        <p:tav tm="100000">
                                          <p:val>
                                            <p:strVal val="#ppt_h"/>
                                          </p:val>
                                        </p:tav>
                                      </p:tavLst>
                                    </p:anim>
                                    <p:anim calcmode="lin" valueType="num">
                                      <p:cBhvr>
                                        <p:cTn id="9" dur="500" fill="hold"/>
                                        <p:tgtEl>
                                          <p:spTgt spid="11266"/>
                                        </p:tgtEl>
                                        <p:attrNameLst>
                                          <p:attrName>ppt_x</p:attrName>
                                        </p:attrNameLst>
                                      </p:cBhvr>
                                      <p:tavLst>
                                        <p:tav tm="0">
                                          <p:val>
                                            <p:strVal val="#ppt_x-.2"/>
                                          </p:val>
                                        </p:tav>
                                        <p:tav tm="100000">
                                          <p:val>
                                            <p:strVal val="#ppt_x"/>
                                          </p:val>
                                        </p:tav>
                                      </p:tavLst>
                                    </p:anim>
                                    <p:anim calcmode="lin" valueType="num">
                                      <p:cBhvr>
                                        <p:cTn id="10" dur="500" fill="hold"/>
                                        <p:tgtEl>
                                          <p:spTgt spid="11266"/>
                                        </p:tgtEl>
                                        <p:attrNameLst>
                                          <p:attrName>ppt_y</p:attrName>
                                        </p:attrNameLst>
                                      </p:cBhvr>
                                      <p:tavLst>
                                        <p:tav tm="0">
                                          <p:val>
                                            <p:strVal val="#ppt_y"/>
                                          </p:val>
                                        </p:tav>
                                        <p:tav tm="100000">
                                          <p:val>
                                            <p:strVal val="#ppt_y"/>
                                          </p:val>
                                        </p:tav>
                                      </p:tavLst>
                                    </p:anim>
                                    <p:animEffect transition="in" filter="fade">
                                      <p:cBhvr>
                                        <p:cTn id="11" dur="500"/>
                                        <p:tgtEl>
                                          <p:spTgt spid="11266"/>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nodeType="clickEffect">
                                  <p:stCondLst>
                                    <p:cond delay="0"/>
                                  </p:stCondLst>
                                  <p:childTnLst>
                                    <p:set>
                                      <p:cBhvr>
                                        <p:cTn id="15" dur="1" fill="hold">
                                          <p:stCondLst>
                                            <p:cond delay="0"/>
                                          </p:stCondLst>
                                        </p:cTn>
                                        <p:tgtEl>
                                          <p:spTgt spid="11267"/>
                                        </p:tgtEl>
                                        <p:attrNameLst>
                                          <p:attrName>style.visibility</p:attrName>
                                        </p:attrNameLst>
                                      </p:cBhvr>
                                      <p:to>
                                        <p:strVal val="visible"/>
                                      </p:to>
                                    </p:set>
                                    <p:anim calcmode="lin" valueType="num">
                                      <p:cBhvr>
                                        <p:cTn id="16" dur="500" fill="hold"/>
                                        <p:tgtEl>
                                          <p:spTgt spid="11267"/>
                                        </p:tgtEl>
                                        <p:attrNameLst>
                                          <p:attrName>ppt_w</p:attrName>
                                        </p:attrNameLst>
                                      </p:cBhvr>
                                      <p:tavLst>
                                        <p:tav tm="0">
                                          <p:val>
                                            <p:fltVal val="0"/>
                                          </p:val>
                                        </p:tav>
                                        <p:tav tm="100000">
                                          <p:val>
                                            <p:strVal val="#ppt_w"/>
                                          </p:val>
                                        </p:tav>
                                      </p:tavLst>
                                    </p:anim>
                                    <p:anim calcmode="lin" valueType="num">
                                      <p:cBhvr>
                                        <p:cTn id="17" dur="500" fill="hold"/>
                                        <p:tgtEl>
                                          <p:spTgt spid="11267"/>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1270"/>
                                        </p:tgtEl>
                                        <p:attrNameLst>
                                          <p:attrName>style.visibility</p:attrName>
                                        </p:attrNameLst>
                                      </p:cBhvr>
                                      <p:to>
                                        <p:strVal val="visible"/>
                                      </p:to>
                                    </p:set>
                                    <p:anim calcmode="lin" valueType="num">
                                      <p:cBhvr>
                                        <p:cTn id="22" dur="500" fill="hold"/>
                                        <p:tgtEl>
                                          <p:spTgt spid="11270"/>
                                        </p:tgtEl>
                                        <p:attrNameLst>
                                          <p:attrName>ppt_w</p:attrName>
                                        </p:attrNameLst>
                                      </p:cBhvr>
                                      <p:tavLst>
                                        <p:tav tm="0">
                                          <p:val>
                                            <p:fltVal val="0"/>
                                          </p:val>
                                        </p:tav>
                                        <p:tav tm="100000">
                                          <p:val>
                                            <p:strVal val="#ppt_w"/>
                                          </p:val>
                                        </p:tav>
                                      </p:tavLst>
                                    </p:anim>
                                    <p:anim calcmode="lin" valueType="num">
                                      <p:cBhvr>
                                        <p:cTn id="23" dur="500" fill="hold"/>
                                        <p:tgtEl>
                                          <p:spTgt spid="112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25601"/>
          <p:cNvSpPr>
            <a:spLocks noGrp="1"/>
          </p:cNvSpPr>
          <p:nvPr>
            <p:ph type="title" idx="4294967295"/>
          </p:nvPr>
        </p:nvSpPr>
        <p:spPr>
          <a:xfrm>
            <a:off x="344170" y="383540"/>
            <a:ext cx="7564755" cy="1143000"/>
          </a:xfrm>
        </p:spPr>
        <p:txBody>
          <a:bodyPr anchor="ctr">
            <a:scene3d>
              <a:camera prst="orthographicFront"/>
              <a:lightRig rig="threePt" dir="t"/>
            </a:scene3d>
          </a:bodyPr>
          <a:lstStyle/>
          <a:p>
            <a:pPr algn="l"/>
            <a:r>
              <a:rPr lang="zh-CN" altLang="en-US" sz="4000" b="1">
                <a:solidFill>
                  <a:schemeClr val="tx1"/>
                </a:solidFill>
                <a:effectLst>
                  <a:outerShdw blurRad="38100" dist="19050" dir="2700000" algn="tl" rotWithShape="0">
                    <a:schemeClr val="dk1">
                      <a:alpha val="40000"/>
                    </a:schemeClr>
                  </a:outerShdw>
                </a:effectLst>
              </a:rPr>
              <a:t>一、遵守学院各项规章制度</a:t>
            </a:r>
          </a:p>
        </p:txBody>
      </p:sp>
      <p:pic>
        <p:nvPicPr>
          <p:cNvPr id="28675" name="图片 25602" descr="u=1246533533,2567963625&amp;gp=24"/>
          <p:cNvPicPr>
            <a:picLocks noChangeAspect="1"/>
          </p:cNvPicPr>
          <p:nvPr/>
        </p:nvPicPr>
        <p:blipFill>
          <a:blip r:embed="rId2" cstate="print"/>
          <a:stretch>
            <a:fillRect/>
          </a:stretch>
        </p:blipFill>
        <p:spPr>
          <a:xfrm>
            <a:off x="-26987" y="3184525"/>
            <a:ext cx="2944812" cy="3673475"/>
          </a:xfrm>
          <a:prstGeom prst="rect">
            <a:avLst/>
          </a:prstGeom>
          <a:noFill/>
          <a:ln w="9525">
            <a:noFill/>
          </a:ln>
        </p:spPr>
      </p:pic>
      <p:pic>
        <p:nvPicPr>
          <p:cNvPr id="28676" name="图片 25603" descr="著书立作"/>
          <p:cNvPicPr>
            <a:picLocks noChangeAspect="1"/>
          </p:cNvPicPr>
          <p:nvPr/>
        </p:nvPicPr>
        <p:blipFill>
          <a:blip r:embed="rId3" cstate="print"/>
          <a:stretch>
            <a:fillRect/>
          </a:stretch>
        </p:blipFill>
        <p:spPr>
          <a:xfrm>
            <a:off x="3032125" y="2077720"/>
            <a:ext cx="6111875" cy="47799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blinds(horizontal)">
                                      <p:cBhvr>
                                        <p:cTn id="7"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25601"/>
          <p:cNvSpPr>
            <a:spLocks noGrp="1"/>
          </p:cNvSpPr>
          <p:nvPr>
            <p:ph type="title" idx="4294967295"/>
          </p:nvPr>
        </p:nvSpPr>
        <p:spPr>
          <a:xfrm>
            <a:off x="344805" y="452755"/>
            <a:ext cx="3801110" cy="1143000"/>
          </a:xfrm>
        </p:spPr>
        <p:txBody>
          <a:bodyPr anchor="ctr"/>
          <a:lstStyle/>
          <a:p>
            <a:pPr algn="l"/>
            <a:r>
              <a:rPr lang="zh-CN" altLang="en-US" b="1">
                <a:solidFill>
                  <a:schemeClr val="tx1"/>
                </a:solidFill>
                <a:effectLst>
                  <a:outerShdw blurRad="38100" dist="19050" dir="2700000" algn="tl" rotWithShape="0">
                    <a:schemeClr val="dk1">
                      <a:alpha val="40000"/>
                    </a:schemeClr>
                  </a:outerShdw>
                </a:effectLst>
              </a:rPr>
              <a:t>（一）纪律的概念</a:t>
            </a:r>
          </a:p>
        </p:txBody>
      </p:sp>
      <p:sp>
        <p:nvSpPr>
          <p:cNvPr id="2" name="文本框 1"/>
          <p:cNvSpPr txBox="1"/>
          <p:nvPr/>
        </p:nvSpPr>
        <p:spPr>
          <a:xfrm>
            <a:off x="1085850" y="2829560"/>
            <a:ext cx="6539865" cy="1568450"/>
          </a:xfrm>
          <a:prstGeom prst="rect">
            <a:avLst/>
          </a:prstGeom>
          <a:noFill/>
        </p:spPr>
        <p:txBody>
          <a:bodyPr wrap="square" rtlCol="0" anchor="t">
            <a:spAutoFit/>
          </a:bodyPr>
          <a:lstStyle/>
          <a:p>
            <a:r>
              <a:rPr lang="en-US" altLang="zh-CN" sz="2800"/>
              <a:t>    </a:t>
            </a:r>
            <a:r>
              <a:rPr lang="zh-CN" altLang="en-US" sz="3200"/>
              <a:t>纪律，指为维护</a:t>
            </a:r>
            <a:r>
              <a:rPr lang="zh-CN" altLang="en-US" sz="3200">
                <a:solidFill>
                  <a:schemeClr val="accent1"/>
                </a:solidFill>
                <a:effectLst>
                  <a:outerShdw blurRad="38100" dist="25400" dir="5400000" algn="ctr" rotWithShape="0">
                    <a:srgbClr val="6E747A">
                      <a:alpha val="43000"/>
                    </a:srgbClr>
                  </a:outerShdw>
                </a:effectLst>
              </a:rPr>
              <a:t>集体利益</a:t>
            </a:r>
            <a:r>
              <a:rPr lang="zh-CN" altLang="en-US" sz="3200"/>
              <a:t>并保证工作进行而要求成员必须遵守的规章、条文。</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2" descr="f875631dd74899b5e1fe0b24"/>
          <p:cNvPicPr>
            <a:picLocks noChangeAspect="1"/>
          </p:cNvPicPr>
          <p:nvPr/>
        </p:nvPicPr>
        <p:blipFill>
          <a:blip r:embed="rId2" cstate="print"/>
          <a:stretch>
            <a:fillRect/>
          </a:stretch>
        </p:blipFill>
        <p:spPr>
          <a:xfrm>
            <a:off x="0" y="0"/>
            <a:ext cx="9144000" cy="6858000"/>
          </a:xfrm>
          <a:prstGeom prst="rect">
            <a:avLst/>
          </a:prstGeom>
          <a:noFill/>
          <a:ln w="9525">
            <a:noFill/>
          </a:ln>
        </p:spPr>
      </p:pic>
      <p:sp>
        <p:nvSpPr>
          <p:cNvPr id="30723" name="Text Box 21"/>
          <p:cNvSpPr txBox="1"/>
          <p:nvPr/>
        </p:nvSpPr>
        <p:spPr>
          <a:xfrm>
            <a:off x="1042988" y="1341438"/>
            <a:ext cx="7127875" cy="1971675"/>
          </a:xfrm>
          <a:prstGeom prst="rect">
            <a:avLst/>
          </a:prstGeom>
          <a:noFill/>
          <a:ln w="9525">
            <a:noFill/>
          </a:ln>
        </p:spPr>
        <p:txBody>
          <a:bodyPr anchor="t">
            <a:spAutoFit/>
          </a:bodyPr>
          <a:lstStyle/>
          <a:p>
            <a:pPr defTabSz="914400">
              <a:spcBef>
                <a:spcPct val="50000"/>
              </a:spcBef>
            </a:pPr>
            <a:r>
              <a:rPr lang="zh-CN" altLang="en-US" sz="4800" b="1" dirty="0">
                <a:solidFill>
                  <a:srgbClr val="000000"/>
                </a:solidFill>
                <a:effectLst>
                  <a:outerShdw blurRad="38100" dist="38100" dir="2700000">
                    <a:srgbClr val="FFFFFF"/>
                  </a:outerShdw>
                </a:effectLst>
                <a:latin typeface="Tahoma" panose="020B0604030504040204" pitchFamily="2" charset="0"/>
                <a:ea typeface="微软雅黑" panose="020B0503020204020204" pitchFamily="34" charset="-122"/>
              </a:rPr>
              <a:t>纪律</a:t>
            </a:r>
          </a:p>
          <a:p>
            <a:pPr defTabSz="914400">
              <a:spcBef>
                <a:spcPct val="50000"/>
              </a:spcBef>
            </a:pPr>
            <a:r>
              <a:rPr lang="en-US" altLang="zh-CN" sz="4800" b="1" dirty="0">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rPr>
              <a:t>———</a:t>
            </a:r>
            <a:r>
              <a:rPr lang="zh-CN" altLang="en-US" sz="4800" b="1" dirty="0">
                <a:solidFill>
                  <a:srgbClr val="000000"/>
                </a:solidFill>
                <a:effectLst>
                  <a:outerShdw blurRad="38100" dist="38100" dir="2700000">
                    <a:srgbClr val="FFFFFF"/>
                  </a:outerShdw>
                </a:effectLst>
                <a:latin typeface="微软雅黑" panose="020B0503020204020204" pitchFamily="34" charset="-122"/>
                <a:ea typeface="微软雅黑" panose="020B0503020204020204" pitchFamily="34" charset="-122"/>
              </a:rPr>
              <a:t>管理的</a:t>
            </a:r>
            <a:r>
              <a:rPr lang="zh-CN" altLang="en-US" sz="4800" b="1" dirty="0">
                <a:solidFill>
                  <a:srgbClr val="000000"/>
                </a:solidFill>
                <a:effectLst>
                  <a:outerShdw blurRad="38100" dist="38100" dir="2700000">
                    <a:srgbClr val="FFFFFF"/>
                  </a:outerShdw>
                </a:effectLst>
                <a:latin typeface="Tahoma" panose="020B0604030504040204" pitchFamily="2" charset="0"/>
                <a:ea typeface="微软雅黑" panose="020B0503020204020204" pitchFamily="34" charset="-122"/>
              </a:rPr>
              <a:t>保障</a:t>
            </a:r>
          </a:p>
        </p:txBody>
      </p:sp>
    </p:spTree>
  </p:cSld>
  <p:clrMapOvr>
    <a:masterClrMapping/>
  </p:clrMapOvr>
  <p:transition spd="slow">
    <p:blind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图片 4" descr="0e69143f2ab0f1d355e72302.jpg"/>
          <p:cNvPicPr>
            <a:picLocks noChangeAspect="1"/>
          </p:cNvPicPr>
          <p:nvPr/>
        </p:nvPicPr>
        <p:blipFill>
          <a:blip r:embed="rId2" cstate="print"/>
          <a:stretch>
            <a:fillRect/>
          </a:stretch>
        </p:blipFill>
        <p:spPr>
          <a:xfrm>
            <a:off x="65088" y="-361950"/>
            <a:ext cx="9013825" cy="6856413"/>
          </a:xfrm>
          <a:prstGeom prst="rect">
            <a:avLst/>
          </a:prstGeom>
          <a:noFill/>
          <a:ln w="9525">
            <a:noFill/>
          </a:ln>
        </p:spPr>
      </p:pic>
      <p:pic>
        <p:nvPicPr>
          <p:cNvPr id="35843" name="内容占位符 3" descr="20090905122754612.jpg"/>
          <p:cNvPicPr>
            <a:picLocks noGrp="1" noChangeAspect="1"/>
          </p:cNvPicPr>
          <p:nvPr>
            <p:ph idx="4294967295"/>
          </p:nvPr>
        </p:nvPicPr>
        <p:blipFill>
          <a:blip r:embed="rId3" cstate="print"/>
          <a:stretch>
            <a:fillRect/>
          </a:stretch>
        </p:blipFill>
        <p:spPr>
          <a:xfrm>
            <a:off x="4375150" y="0"/>
            <a:ext cx="4768850" cy="6880225"/>
          </a:xfrm>
        </p:spPr>
      </p:pic>
      <p:sp>
        <p:nvSpPr>
          <p:cNvPr id="35844" name="TextBox 5"/>
          <p:cNvSpPr txBox="1"/>
          <p:nvPr/>
        </p:nvSpPr>
        <p:spPr>
          <a:xfrm>
            <a:off x="2946400" y="325438"/>
            <a:ext cx="792163" cy="5770562"/>
          </a:xfrm>
          <a:prstGeom prst="rect">
            <a:avLst/>
          </a:prstGeom>
          <a:noFill/>
          <a:ln w="9525">
            <a:noFill/>
          </a:ln>
        </p:spPr>
        <p:txBody>
          <a:bodyPr vert="eaVert" wrap="square" anchor="t">
            <a:spAutoFit/>
          </a:bodyPr>
          <a:lstStyle/>
          <a:p>
            <a:r>
              <a:rPr lang="zh-CN" altLang="en-US" sz="4000" b="1" dirty="0">
                <a:solidFill>
                  <a:schemeClr val="bg2"/>
                </a:solidFill>
                <a:latin typeface="Arial" panose="020B0604020202020204" pitchFamily="34" charset="0"/>
                <a:ea typeface="宋体" panose="02010600030101010101" pitchFamily="2" charset="-122"/>
              </a:rPr>
              <a:t>“纪律严明”的中国军人！</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2000"/>
                                        <p:tgtEl>
                                          <p:spTgt spid="35843"/>
                                        </p:tgtEl>
                                      </p:cBhvr>
                                    </p:animEffect>
                                    <p:anim calcmode="lin" valueType="num">
                                      <p:cBhvr>
                                        <p:cTn id="8" dur="2000" fill="hold"/>
                                        <p:tgtEl>
                                          <p:spTgt spid="35843"/>
                                        </p:tgtEl>
                                        <p:attrNameLst>
                                          <p:attrName>style.rotation</p:attrName>
                                        </p:attrNameLst>
                                      </p:cBhvr>
                                      <p:tavLst>
                                        <p:tav tm="0">
                                          <p:val>
                                            <p:fltVal val="720"/>
                                          </p:val>
                                        </p:tav>
                                        <p:tav tm="100000">
                                          <p:val>
                                            <p:fltVal val="0"/>
                                          </p:val>
                                        </p:tav>
                                      </p:tavLst>
                                    </p:anim>
                                    <p:anim calcmode="lin" valueType="num">
                                      <p:cBhvr>
                                        <p:cTn id="9" dur="2000" fill="hold"/>
                                        <p:tgtEl>
                                          <p:spTgt spid="35843"/>
                                        </p:tgtEl>
                                        <p:attrNameLst>
                                          <p:attrName>ppt_h</p:attrName>
                                        </p:attrNameLst>
                                      </p:cBhvr>
                                      <p:tavLst>
                                        <p:tav tm="0">
                                          <p:val>
                                            <p:fltVal val="0"/>
                                          </p:val>
                                        </p:tav>
                                        <p:tav tm="100000">
                                          <p:val>
                                            <p:strVal val="#ppt_h"/>
                                          </p:val>
                                        </p:tav>
                                      </p:tavLst>
                                    </p:anim>
                                    <p:anim calcmode="lin" valueType="num">
                                      <p:cBhvr>
                                        <p:cTn id="10" dur="2000" fill="hold"/>
                                        <p:tgtEl>
                                          <p:spTgt spid="3584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idx="4294967295"/>
          </p:nvPr>
        </p:nvSpPr>
        <p:spPr/>
        <p:txBody>
          <a:bodyPr wrap="square" anchor="ctr"/>
          <a:lstStyle/>
          <a:p>
            <a:endParaRPr>
              <a:ea typeface="华文新魏" panose="02010800040101010101" pitchFamily="2" charset="-122"/>
            </a:endParaRPr>
          </a:p>
        </p:txBody>
      </p:sp>
      <p:pic>
        <p:nvPicPr>
          <p:cNvPr id="37891" name="内容占位符 3" descr="09f0606f8da808ba431694d2.jpg"/>
          <p:cNvPicPr>
            <a:picLocks noGrp="1" noChangeAspect="1"/>
          </p:cNvPicPr>
          <p:nvPr>
            <p:ph idx="4294967295"/>
          </p:nvPr>
        </p:nvPicPr>
        <p:blipFill>
          <a:blip r:embed="rId2" cstate="print"/>
          <a:stretch>
            <a:fillRect/>
          </a:stretch>
        </p:blipFill>
        <p:spPr>
          <a:xfrm>
            <a:off x="0" y="0"/>
            <a:ext cx="9144000" cy="6858000"/>
          </a:xfr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7891"/>
                                        </p:tgtEl>
                                        <p:attrNameLst>
                                          <p:attrName>style.visibility</p:attrName>
                                        </p:attrNameLst>
                                      </p:cBhvr>
                                      <p:to>
                                        <p:strVal val="visible"/>
                                      </p:to>
                                    </p:set>
                                    <p:anim calcmode="lin" valueType="num">
                                      <p:cBhvr>
                                        <p:cTn id="7" dur="1000" fill="hold"/>
                                        <p:tgtEl>
                                          <p:spTgt spid="37891"/>
                                        </p:tgtEl>
                                        <p:attrNameLst>
                                          <p:attrName>ppt_w</p:attrName>
                                        </p:attrNameLst>
                                      </p:cBhvr>
                                      <p:tavLst>
                                        <p:tav tm="0">
                                          <p:val>
                                            <p:fltVal val="0"/>
                                          </p:val>
                                        </p:tav>
                                        <p:tav tm="100000">
                                          <p:val>
                                            <p:strVal val="#ppt_w"/>
                                          </p:val>
                                        </p:tav>
                                      </p:tavLst>
                                    </p:anim>
                                    <p:anim calcmode="lin" valueType="num">
                                      <p:cBhvr>
                                        <p:cTn id="8" dur="1000" fill="hold"/>
                                        <p:tgtEl>
                                          <p:spTgt spid="37891"/>
                                        </p:tgtEl>
                                        <p:attrNameLst>
                                          <p:attrName>ppt_h</p:attrName>
                                        </p:attrNameLst>
                                      </p:cBhvr>
                                      <p:tavLst>
                                        <p:tav tm="0">
                                          <p:val>
                                            <p:fltVal val="0"/>
                                          </p:val>
                                        </p:tav>
                                        <p:tav tm="100000">
                                          <p:val>
                                            <p:strVal val="#ppt_h"/>
                                          </p:val>
                                        </p:tav>
                                      </p:tavLst>
                                    </p:anim>
                                    <p:anim calcmode="lin" valueType="num">
                                      <p:cBhvr>
                                        <p:cTn id="9" dur="1000" fill="hold"/>
                                        <p:tgtEl>
                                          <p:spTgt spid="37891"/>
                                        </p:tgtEl>
                                        <p:attrNameLst>
                                          <p:attrName>style.rotation</p:attrName>
                                        </p:attrNameLst>
                                      </p:cBhvr>
                                      <p:tavLst>
                                        <p:tav tm="0">
                                          <p:val>
                                            <p:fltVal val="90"/>
                                          </p:val>
                                        </p:tav>
                                        <p:tav tm="100000">
                                          <p:val>
                                            <p:fltVal val="0"/>
                                          </p:val>
                                        </p:tav>
                                      </p:tavLst>
                                    </p:anim>
                                    <p:animEffect transition="in" filter="fade">
                                      <p:cBhvr>
                                        <p:cTn id="10" dur="10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内容占位符 3" descr="1e84a1fc4889704fd8f9fdae.jpg"/>
          <p:cNvPicPr>
            <a:picLocks noGrp="1" noChangeAspect="1"/>
          </p:cNvPicPr>
          <p:nvPr>
            <p:ph idx="4294967295"/>
          </p:nvPr>
        </p:nvPicPr>
        <p:blipFill>
          <a:blip r:embed="rId2" cstate="print"/>
          <a:stretch>
            <a:fillRect/>
          </a:stretch>
        </p:blipFill>
        <p:spPr>
          <a:xfrm>
            <a:off x="0" y="0"/>
            <a:ext cx="9144000" cy="6858000"/>
          </a:xfrm>
        </p:spPr>
      </p:pic>
    </p:spTree>
  </p:cSld>
  <p:clrMapOvr>
    <a:masterClrMapping/>
  </p:clrMapOvr>
  <p:transition>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7169"/>
          <p:cNvSpPr>
            <a:spLocks noGrp="1"/>
          </p:cNvSpPr>
          <p:nvPr>
            <p:ph type="title" idx="4294967295"/>
          </p:nvPr>
        </p:nvSpPr>
        <p:spPr>
          <a:xfrm>
            <a:off x="1619250" y="404813"/>
            <a:ext cx="4968875" cy="1143000"/>
          </a:xfrm>
        </p:spPr>
        <p:txBody>
          <a:bodyPr anchor="ctr"/>
          <a:lstStyle/>
          <a:p>
            <a:r>
              <a:rPr lang="zh-CN" altLang="en-US" sz="6000">
                <a:solidFill>
                  <a:schemeClr val="hlink"/>
                </a:solidFill>
                <a:ea typeface="华文行楷" panose="02010800040101010101" pitchFamily="2" charset="-122"/>
              </a:rPr>
              <a:t>上大学学什么</a:t>
            </a:r>
          </a:p>
        </p:txBody>
      </p:sp>
      <p:grpSp>
        <p:nvGrpSpPr>
          <p:cNvPr id="9219" name="组合 9218"/>
          <p:cNvGrpSpPr/>
          <p:nvPr/>
        </p:nvGrpSpPr>
        <p:grpSpPr>
          <a:xfrm>
            <a:off x="539750" y="1557338"/>
            <a:ext cx="8137525" cy="4895850"/>
            <a:chOff x="0" y="0"/>
            <a:chExt cx="5126" cy="3084"/>
          </a:xfrm>
        </p:grpSpPr>
        <p:sp>
          <p:nvSpPr>
            <p:cNvPr id="9220" name="矩形 7171"/>
            <p:cNvSpPr/>
            <p:nvPr/>
          </p:nvSpPr>
          <p:spPr>
            <a:xfrm>
              <a:off x="0" y="0"/>
              <a:ext cx="5126" cy="3084"/>
            </a:xfrm>
            <a:prstGeom prst="rect">
              <a:avLst/>
            </a:prstGeom>
            <a:noFill/>
            <a:ln w="9525" cap="rnd" cmpd="sng">
              <a:solidFill>
                <a:schemeClr val="hlink"/>
              </a:solidFill>
              <a:prstDash val="sysDot"/>
              <a:miter/>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9221" name="直接连接符 7172"/>
            <p:cNvSpPr/>
            <p:nvPr/>
          </p:nvSpPr>
          <p:spPr>
            <a:xfrm>
              <a:off x="136" y="544"/>
              <a:ext cx="4491" cy="0"/>
            </a:xfrm>
            <a:prstGeom prst="line">
              <a:avLst/>
            </a:prstGeom>
            <a:ln w="38100" cap="rnd" cmpd="dbl">
              <a:solidFill>
                <a:schemeClr val="hlink"/>
              </a:solidFill>
              <a:prstDash val="sysDot"/>
              <a:bevel/>
              <a:headEnd type="none" w="med" len="med"/>
              <a:tailEnd type="none" w="med" len="med"/>
            </a:ln>
          </p:spPr>
        </p:sp>
      </p:grpSp>
      <p:sp>
        <p:nvSpPr>
          <p:cNvPr id="9222" name="矩形 7173"/>
          <p:cNvSpPr/>
          <p:nvPr/>
        </p:nvSpPr>
        <p:spPr>
          <a:xfrm>
            <a:off x="605790" y="1700530"/>
            <a:ext cx="6849745" cy="583565"/>
          </a:xfrm>
          <a:prstGeom prst="rect">
            <a:avLst/>
          </a:prstGeom>
          <a:noFill/>
          <a:ln w="9525">
            <a:noFill/>
          </a:ln>
        </p:spPr>
        <p:txBody>
          <a:bodyPr wrap="square" anchor="t">
            <a:spAutoFit/>
          </a:bodyPr>
          <a:lstStyle/>
          <a:p>
            <a:pPr algn="l"/>
            <a:r>
              <a:rPr lang="zh-CN" altLang="en-US" sz="3200" dirty="0">
                <a:solidFill>
                  <a:srgbClr val="006666"/>
                </a:solidFill>
                <a:latin typeface="楷体_GB2312" panose="02010609030101010101" charset="-122"/>
                <a:ea typeface="楷体_GB2312" panose="02010609030101010101" charset="-122"/>
                <a:sym typeface="+mn-ea"/>
              </a:rPr>
              <a:t>北大校长送给大学新生的十句话</a:t>
            </a:r>
            <a:r>
              <a:rPr lang="zh-CN" altLang="en-US" sz="3200" b="1" dirty="0">
                <a:solidFill>
                  <a:srgbClr val="0000FF"/>
                </a:solidFill>
                <a:latin typeface="Arial" panose="020B0604020202020204" pitchFamily="34" charset="0"/>
                <a:ea typeface="宋体" panose="02010600030101010101" pitchFamily="2" charset="-122"/>
              </a:rPr>
              <a:t>：</a:t>
            </a:r>
          </a:p>
        </p:txBody>
      </p:sp>
      <p:sp>
        <p:nvSpPr>
          <p:cNvPr id="9223" name="矩形 7174"/>
          <p:cNvSpPr/>
          <p:nvPr/>
        </p:nvSpPr>
        <p:spPr>
          <a:xfrm>
            <a:off x="790893" y="2493010"/>
            <a:ext cx="7561262" cy="4246245"/>
          </a:xfrm>
          <a:prstGeom prst="rect">
            <a:avLst/>
          </a:prstGeom>
          <a:noFill/>
          <a:ln w="9525">
            <a:noFill/>
          </a:ln>
        </p:spPr>
        <p:txBody>
          <a:bodyPr anchor="t">
            <a:spAutoFit/>
          </a:bodyPr>
          <a:lstStyle/>
          <a:p>
            <a:r>
              <a:rPr lang="zh-CN" altLang="en-US" sz="1800" b="1" dirty="0">
                <a:solidFill>
                  <a:srgbClr val="006666"/>
                </a:solidFill>
                <a:latin typeface="楷体_GB2312" panose="02010609030101010101" charset="-122"/>
                <a:ea typeface="楷体_GB2312" panose="02010609030101010101" charset="-122"/>
              </a:rPr>
              <a:t>第一句话：结交“两个朋友”：一个是图书馆，一个是运动场。到运动场锻炼身体， 强健体魄。到图书馆博览群书，不断的“充电”、“蓄电”、“放电”。</a:t>
            </a:r>
          </a:p>
          <a:p>
            <a:r>
              <a:rPr lang="zh-CN" altLang="en-US" sz="1800" b="1" dirty="0">
                <a:solidFill>
                  <a:srgbClr val="006666"/>
                </a:solidFill>
                <a:latin typeface="楷体_GB2312" panose="02010609030101010101" charset="-122"/>
                <a:ea typeface="楷体_GB2312" panose="02010609030101010101" charset="-122"/>
              </a:rPr>
              <a:t>第二句话：培养“两种功夫”：一个是本分，一个是本事。做人靠本分，做事靠本事。靠“两本”起家靠得住。</a:t>
            </a:r>
          </a:p>
          <a:p>
            <a:r>
              <a:rPr lang="zh-CN" altLang="en-US" sz="1800" b="1" dirty="0">
                <a:solidFill>
                  <a:srgbClr val="006666"/>
                </a:solidFill>
                <a:latin typeface="楷体_GB2312" panose="02010609030101010101" charset="-122"/>
                <a:ea typeface="楷体_GB2312" panose="02010609030101010101" charset="-122"/>
              </a:rPr>
              <a:t>第三句话：乐于吃“两样东西”：一个是吃亏，一个是吃苦。做人不怕吃亏， 做事不怕吃苦。吃亏是福，吃苦是福。</a:t>
            </a:r>
          </a:p>
          <a:p>
            <a:r>
              <a:rPr lang="zh-CN" altLang="en-US" sz="1800" b="1" dirty="0">
                <a:solidFill>
                  <a:srgbClr val="006666"/>
                </a:solidFill>
                <a:latin typeface="楷体_GB2312" panose="02010609030101010101" charset="-122"/>
                <a:ea typeface="楷体_GB2312" panose="02010609030101010101" charset="-122"/>
              </a:rPr>
              <a:t>• 第四句话：具备“两种力量”：一种是思想的力量，一种是利剑的力量。思想的力量往往战胜利剑的力量，这是拿破仑的名言。一个人的思想走多远，他就有可能走多远。</a:t>
            </a:r>
          </a:p>
          <a:p>
            <a:r>
              <a:rPr lang="zh-CN" altLang="en-US" sz="1800" b="1" dirty="0">
                <a:solidFill>
                  <a:srgbClr val="006666"/>
                </a:solidFill>
                <a:latin typeface="楷体_GB2312" panose="02010609030101010101" charset="-122"/>
                <a:ea typeface="楷体_GB2312" panose="02010609030101010101" charset="-122"/>
              </a:rPr>
              <a:t>• 第五句话：追求“两个一致”：一个是兴趣与事业一致，一个是爱情与婚姻一致。兴趣与事业一致，就能使你的潜力最大限度地得以发挥。恩格斯说，婚姻要以爱情为基础。没有爱情的婚姻是不道德的婚姻。也不会是牢固的婚姻。</a:t>
            </a:r>
          </a:p>
          <a:p>
            <a:endParaRPr lang="zh-CN" altLang="en-US" sz="1800" b="1" dirty="0">
              <a:solidFill>
                <a:srgbClr val="006666"/>
              </a:solidFill>
              <a:latin typeface="楷体_GB2312" panose="02010609030101010101" charset="-122"/>
              <a:ea typeface="楷体_GB2312" panose="02010609030101010101" charset="-122"/>
            </a:endParaRPr>
          </a:p>
        </p:txBody>
      </p:sp>
    </p:spTree>
  </p:cSld>
  <p:clrMapOvr>
    <a:masterClrMapping/>
  </p:clrMapOvr>
  <p:transition>
    <p:comb/>
    <p:sndAc>
      <p:stSnd>
        <p:snd r:embed="rId2" name="coin.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strVal val="#ppt_w*0.05"/>
                                          </p:val>
                                        </p:tav>
                                        <p:tav tm="100000">
                                          <p:val>
                                            <p:strVal val="#ppt_w"/>
                                          </p:val>
                                        </p:tav>
                                      </p:tavLst>
                                    </p:anim>
                                    <p:anim calcmode="lin" valueType="num">
                                      <p:cBhvr>
                                        <p:cTn id="8" dur="500" fill="hold"/>
                                        <p:tgtEl>
                                          <p:spTgt spid="9218"/>
                                        </p:tgtEl>
                                        <p:attrNameLst>
                                          <p:attrName>ppt_h</p:attrName>
                                        </p:attrNameLst>
                                      </p:cBhvr>
                                      <p:tavLst>
                                        <p:tav tm="0">
                                          <p:val>
                                            <p:strVal val="#ppt_h"/>
                                          </p:val>
                                        </p:tav>
                                        <p:tav tm="100000">
                                          <p:val>
                                            <p:strVal val="#ppt_h"/>
                                          </p:val>
                                        </p:tav>
                                      </p:tavLst>
                                    </p:anim>
                                    <p:anim calcmode="lin" valueType="num">
                                      <p:cBhvr>
                                        <p:cTn id="9" dur="500" fill="hold"/>
                                        <p:tgtEl>
                                          <p:spTgt spid="9218"/>
                                        </p:tgtEl>
                                        <p:attrNameLst>
                                          <p:attrName>ppt_x</p:attrName>
                                        </p:attrNameLst>
                                      </p:cBhvr>
                                      <p:tavLst>
                                        <p:tav tm="0">
                                          <p:val>
                                            <p:strVal val="#ppt_x-.2"/>
                                          </p:val>
                                        </p:tav>
                                        <p:tav tm="100000">
                                          <p:val>
                                            <p:strVal val="#ppt_x"/>
                                          </p:val>
                                        </p:tav>
                                      </p:tavLst>
                                    </p:anim>
                                    <p:anim calcmode="lin" valueType="num">
                                      <p:cBhvr>
                                        <p:cTn id="10" dur="500" fill="hold"/>
                                        <p:tgtEl>
                                          <p:spTgt spid="9218"/>
                                        </p:tgtEl>
                                        <p:attrNameLst>
                                          <p:attrName>ppt_y</p:attrName>
                                        </p:attrNameLst>
                                      </p:cBhvr>
                                      <p:tavLst>
                                        <p:tav tm="0">
                                          <p:val>
                                            <p:strVal val="#ppt_y"/>
                                          </p:val>
                                        </p:tav>
                                        <p:tav tm="100000">
                                          <p:val>
                                            <p:strVal val="#ppt_y"/>
                                          </p:val>
                                        </p:tav>
                                      </p:tavLst>
                                    </p:anim>
                                    <p:animEffect transition="in" filter="fade">
                                      <p:cBhvr>
                                        <p:cTn id="11" dur="500"/>
                                        <p:tgtEl>
                                          <p:spTgt spid="9218"/>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nodeType="clickEffect">
                                  <p:stCondLst>
                                    <p:cond delay="0"/>
                                  </p:stCondLst>
                                  <p:childTnLst>
                                    <p:set>
                                      <p:cBhvr>
                                        <p:cTn id="15" dur="1" fill="hold">
                                          <p:stCondLst>
                                            <p:cond delay="0"/>
                                          </p:stCondLst>
                                        </p:cTn>
                                        <p:tgtEl>
                                          <p:spTgt spid="9219"/>
                                        </p:tgtEl>
                                        <p:attrNameLst>
                                          <p:attrName>style.visibility</p:attrName>
                                        </p:attrNameLst>
                                      </p:cBhvr>
                                      <p:to>
                                        <p:strVal val="visible"/>
                                      </p:to>
                                    </p:set>
                                    <p:anim calcmode="lin" valueType="num">
                                      <p:cBhvr>
                                        <p:cTn id="16" dur="500" fill="hold"/>
                                        <p:tgtEl>
                                          <p:spTgt spid="9219"/>
                                        </p:tgtEl>
                                        <p:attrNameLst>
                                          <p:attrName>ppt_w</p:attrName>
                                        </p:attrNameLst>
                                      </p:cBhvr>
                                      <p:tavLst>
                                        <p:tav tm="0">
                                          <p:val>
                                            <p:fltVal val="0"/>
                                          </p:val>
                                        </p:tav>
                                        <p:tav tm="100000">
                                          <p:val>
                                            <p:strVal val="#ppt_w"/>
                                          </p:val>
                                        </p:tav>
                                      </p:tavLst>
                                    </p:anim>
                                    <p:anim calcmode="lin" valueType="num">
                                      <p:cBhvr>
                                        <p:cTn id="17" dur="500" fill="hold"/>
                                        <p:tgtEl>
                                          <p:spTgt spid="9219"/>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9222"/>
                                        </p:tgtEl>
                                        <p:attrNameLst>
                                          <p:attrName>style.visibility</p:attrName>
                                        </p:attrNameLst>
                                      </p:cBhvr>
                                      <p:to>
                                        <p:strVal val="visible"/>
                                      </p:to>
                                    </p:set>
                                    <p:anim calcmode="lin" valueType="num">
                                      <p:cBhvr>
                                        <p:cTn id="22" dur="500" fill="hold"/>
                                        <p:tgtEl>
                                          <p:spTgt spid="9222"/>
                                        </p:tgtEl>
                                        <p:attrNameLst>
                                          <p:attrName>ppt_w</p:attrName>
                                        </p:attrNameLst>
                                      </p:cBhvr>
                                      <p:tavLst>
                                        <p:tav tm="0">
                                          <p:val>
                                            <p:fltVal val="0"/>
                                          </p:val>
                                        </p:tav>
                                        <p:tav tm="100000">
                                          <p:val>
                                            <p:strVal val="#ppt_w"/>
                                          </p:val>
                                        </p:tav>
                                      </p:tavLst>
                                    </p:anim>
                                    <p:anim calcmode="lin" valueType="num">
                                      <p:cBhvr>
                                        <p:cTn id="23" dur="500" fill="hold"/>
                                        <p:tgtEl>
                                          <p:spTgt spid="9222"/>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9223"/>
                                        </p:tgtEl>
                                        <p:attrNameLst>
                                          <p:attrName>style.visibility</p:attrName>
                                        </p:attrNameLst>
                                      </p:cBhvr>
                                      <p:to>
                                        <p:strVal val="visible"/>
                                      </p:to>
                                    </p:set>
                                    <p:anim calcmode="lin" valueType="num">
                                      <p:cBhvr>
                                        <p:cTn id="28" dur="500" fill="hold"/>
                                        <p:tgtEl>
                                          <p:spTgt spid="9223"/>
                                        </p:tgtEl>
                                        <p:attrNameLst>
                                          <p:attrName>ppt_w</p:attrName>
                                        </p:attrNameLst>
                                      </p:cBhvr>
                                      <p:tavLst>
                                        <p:tav tm="0">
                                          <p:val>
                                            <p:fltVal val="0"/>
                                          </p:val>
                                        </p:tav>
                                        <p:tav tm="100000">
                                          <p:val>
                                            <p:strVal val="#ppt_w"/>
                                          </p:val>
                                        </p:tav>
                                      </p:tavLst>
                                    </p:anim>
                                    <p:anim calcmode="lin" valueType="num">
                                      <p:cBhvr>
                                        <p:cTn id="29" dur="500" fill="hold"/>
                                        <p:tgtEl>
                                          <p:spTgt spid="92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22" grpId="0"/>
      <p:bldP spid="92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内容占位符 3" descr="2e94fb11eace6852cb80c415.jpg"/>
          <p:cNvPicPr>
            <a:picLocks noGrp="1" noChangeAspect="1"/>
          </p:cNvPicPr>
          <p:nvPr>
            <p:ph idx="4294967295"/>
          </p:nvPr>
        </p:nvPicPr>
        <p:blipFill>
          <a:blip r:embed="rId2" cstate="print"/>
          <a:stretch>
            <a:fillRect/>
          </a:stretch>
        </p:blipFill>
        <p:spPr>
          <a:xfrm>
            <a:off x="0" y="0"/>
            <a:ext cx="9144000" cy="6858000"/>
          </a:xfrm>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ppt_w</p:attrName>
                                        </p:attrNameLst>
                                      </p:cBhvr>
                                      <p:tavLst>
                                        <p:tav tm="0">
                                          <p:val>
                                            <p:fltVal val="0"/>
                                          </p:val>
                                        </p:tav>
                                        <p:tav tm="100000">
                                          <p:val>
                                            <p:strVal val="#ppt_w"/>
                                          </p:val>
                                        </p:tav>
                                      </p:tavLst>
                                    </p:anim>
                                    <p:anim calcmode="lin" valueType="num">
                                      <p:cBhvr>
                                        <p:cTn id="8" dur="500" fill="hold"/>
                                        <p:tgtEl>
                                          <p:spTgt spid="389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43009" descr="28ba6335feacb40e0a55a999"/>
          <p:cNvPicPr>
            <a:picLocks noChangeAspect="1"/>
          </p:cNvPicPr>
          <p:nvPr/>
        </p:nvPicPr>
        <p:blipFill>
          <a:blip r:embed="rId2" cstate="print"/>
          <a:stretch>
            <a:fillRect/>
          </a:stretch>
        </p:blipFill>
        <p:spPr>
          <a:xfrm>
            <a:off x="0" y="0"/>
            <a:ext cx="9144000" cy="6858000"/>
          </a:xfrm>
          <a:prstGeom prst="rect">
            <a:avLst/>
          </a:prstGeom>
          <a:noFill/>
          <a:ln w="9525">
            <a:noFill/>
          </a:ln>
        </p:spPr>
      </p:pic>
      <p:sp>
        <p:nvSpPr>
          <p:cNvPr id="41987" name="文本框 43010"/>
          <p:cNvSpPr txBox="1"/>
          <p:nvPr/>
        </p:nvSpPr>
        <p:spPr>
          <a:xfrm>
            <a:off x="250825" y="1412875"/>
            <a:ext cx="8066088" cy="2041525"/>
          </a:xfrm>
          <a:prstGeom prst="rect">
            <a:avLst/>
          </a:prstGeom>
          <a:noFill/>
          <a:ln w="9525">
            <a:noFill/>
          </a:ln>
        </p:spPr>
        <p:txBody>
          <a:bodyPr anchor="t">
            <a:spAutoFit/>
          </a:bodyPr>
          <a:lstStyle/>
          <a:p>
            <a:pPr algn="ctr">
              <a:spcBef>
                <a:spcPct val="50000"/>
              </a:spcBef>
            </a:pPr>
            <a:r>
              <a:rPr lang="zh-CN" altLang="en-US" sz="3200" b="1" dirty="0">
                <a:solidFill>
                  <a:srgbClr val="33CC33"/>
                </a:solidFill>
                <a:latin typeface="Arial" panose="020B0604020202020204" pitchFamily="34" charset="0"/>
                <a:ea typeface="宋体" panose="02010600030101010101" pitchFamily="2" charset="-122"/>
              </a:rPr>
              <a:t>外国媒体高度赞扬了这次大阅兵，尤其是</a:t>
            </a:r>
          </a:p>
          <a:p>
            <a:pPr algn="ctr">
              <a:spcBef>
                <a:spcPct val="50000"/>
              </a:spcBef>
            </a:pPr>
            <a:r>
              <a:rPr lang="zh-CN" altLang="en-US" sz="3200" b="1" dirty="0">
                <a:solidFill>
                  <a:srgbClr val="33CC33"/>
                </a:solidFill>
                <a:latin typeface="Arial" panose="020B0604020202020204" pitchFamily="34" charset="0"/>
                <a:ea typeface="宋体" panose="02010600030101010101" pitchFamily="2" charset="-122"/>
              </a:rPr>
              <a:t>人民解放军徒步方队，他们的整齐，威武，</a:t>
            </a:r>
          </a:p>
          <a:p>
            <a:pPr algn="ctr">
              <a:spcBef>
                <a:spcPct val="50000"/>
              </a:spcBef>
            </a:pPr>
            <a:r>
              <a:rPr lang="zh-CN" altLang="en-US" sz="3200" b="1" dirty="0">
                <a:solidFill>
                  <a:srgbClr val="33CC33"/>
                </a:solidFill>
                <a:latin typeface="Arial" panose="020B0604020202020204" pitchFamily="34" charset="0"/>
                <a:ea typeface="宋体" panose="02010600030101010101" pitchFamily="2" charset="-122"/>
              </a:rPr>
              <a:t>让世界看到了作为一个大国的风范</a:t>
            </a:r>
            <a:r>
              <a:rPr lang="zh-CN" altLang="en-US" sz="3200" b="1" dirty="0">
                <a:solidFill>
                  <a:srgbClr val="FF0000"/>
                </a:solidFill>
                <a:latin typeface="Arial" panose="020B0604020202020204" pitchFamily="34" charset="0"/>
                <a:ea typeface="宋体" panose="02010600030101010101" pitchFamily="2" charset="-122"/>
              </a:rPr>
              <a:t>。</a:t>
            </a:r>
          </a:p>
        </p:txBody>
      </p:sp>
      <p:sp>
        <p:nvSpPr>
          <p:cNvPr id="41988" name="文本框 43011"/>
          <p:cNvSpPr txBox="1"/>
          <p:nvPr/>
        </p:nvSpPr>
        <p:spPr>
          <a:xfrm>
            <a:off x="468313" y="5949950"/>
            <a:ext cx="7705725" cy="579438"/>
          </a:xfrm>
          <a:prstGeom prst="rect">
            <a:avLst/>
          </a:prstGeom>
          <a:noFill/>
          <a:ln w="9525">
            <a:noFill/>
          </a:ln>
        </p:spPr>
        <p:txBody>
          <a:bodyPr anchor="t">
            <a:spAutoFit/>
          </a:bodyPr>
          <a:lstStyle/>
          <a:p>
            <a:pPr algn="ctr">
              <a:spcBef>
                <a:spcPct val="50000"/>
              </a:spcBef>
            </a:pPr>
            <a:r>
              <a:rPr lang="zh-CN" altLang="en-US" sz="3200" b="1" dirty="0">
                <a:solidFill>
                  <a:srgbClr val="33CC33"/>
                </a:solidFill>
                <a:latin typeface="Arial" panose="020B0604020202020204" pitchFamily="34" charset="0"/>
                <a:ea typeface="宋体" panose="02010600030101010101" pitchFamily="2" charset="-122"/>
              </a:rPr>
              <a:t>是什么保证了他们奇迹般的完成任务？</a:t>
            </a:r>
          </a:p>
        </p:txBody>
      </p:sp>
      <p:sp>
        <p:nvSpPr>
          <p:cNvPr id="41989" name="矩形 43012"/>
          <p:cNvSpPr/>
          <p:nvPr/>
        </p:nvSpPr>
        <p:spPr>
          <a:xfrm>
            <a:off x="539750" y="4724400"/>
            <a:ext cx="1371600" cy="1028700"/>
          </a:xfrm>
          <a:prstGeom prst="rect">
            <a:avLst/>
          </a:prstGeom>
        </p:spPr>
        <p:txBody>
          <a:bodyPr wrap="none" fromWordArt="1">
            <a:prstTxWarp prst="textSlantUp">
              <a:avLst>
                <a:gd name="adj" fmla="val 55556"/>
              </a:avLst>
            </a:prstTxWarp>
            <a:normAutofit/>
          </a:bodyPr>
          <a:lstStyle/>
          <a:p>
            <a:pPr algn="ctr"/>
            <a:r>
              <a:rPr lang="zh-CN" altLang="en-US" sz="3600">
                <a:ln w="25400" cap="flat" cmpd="sng">
                  <a:solidFill>
                    <a:srgbClr val="FF00FF"/>
                  </a:solidFill>
                  <a:prstDash val="solid"/>
                  <a:bevel/>
                  <a:headEnd type="none" w="med" len="med"/>
                  <a:tailEnd type="none" w="med" len="med"/>
                </a:ln>
                <a:solidFill>
                  <a:srgbClr val="FF00FF"/>
                </a:solidFill>
                <a:latin typeface="宋体" panose="02010600030101010101" pitchFamily="2" charset="-122"/>
                <a:ea typeface="宋体" panose="02010600030101010101" pitchFamily="2" charset="-122"/>
              </a:rPr>
              <a:t>思考？</a:t>
            </a:r>
          </a:p>
        </p:txBody>
      </p:sp>
      <p:sp>
        <p:nvSpPr>
          <p:cNvPr id="41990" name="矩形 43013"/>
          <p:cNvSpPr/>
          <p:nvPr/>
        </p:nvSpPr>
        <p:spPr>
          <a:xfrm>
            <a:off x="5867400" y="4149725"/>
            <a:ext cx="2057400" cy="1028700"/>
          </a:xfrm>
          <a:prstGeom prst="rect">
            <a:avLst/>
          </a:prstGeom>
        </p:spPr>
        <p:txBody>
          <a:bodyPr wrap="none" fromWordArt="1">
            <a:prstTxWarp prst="textSlantUp">
              <a:avLst>
                <a:gd name="adj" fmla="val 32056"/>
              </a:avLst>
            </a:prstTxWarp>
            <a:normAutofit/>
          </a:bodyPr>
          <a:lstStyle/>
          <a:p>
            <a:pPr algn="ctr"/>
            <a:r>
              <a:rPr lang="zh-CN" altLang="en-US" sz="3600">
                <a:ln w="38100" cap="flat" cmpd="sng">
                  <a:solidFill>
                    <a:srgbClr val="FF6600"/>
                  </a:solidFill>
                  <a:prstDash val="solid"/>
                  <a:bevel/>
                  <a:headEnd type="none" w="med" len="med"/>
                  <a:tailEnd type="none" w="med" len="med"/>
                </a:ln>
                <a:solidFill>
                  <a:srgbClr val="FF00FF"/>
                </a:solidFill>
                <a:effectLst>
                  <a:outerShdw dist="53882" dir="2699999" algn="ctr" rotWithShape="0">
                    <a:srgbClr val="9999FF">
                      <a:alpha val="78999"/>
                    </a:srgbClr>
                  </a:outerShdw>
                </a:effectLst>
                <a:latin typeface="宋体" panose="02010600030101010101" pitchFamily="2" charset="-122"/>
                <a:ea typeface="宋体" panose="02010600030101010101" pitchFamily="2" charset="-122"/>
              </a:rPr>
              <a:t>­——纪律</a:t>
            </a: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checkerboard(across)">
                                      <p:cBhvr>
                                        <p:cTn id="7" dur="500"/>
                                        <p:tgtEl>
                                          <p:spTgt spid="4198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989"/>
                                        </p:tgtEl>
                                        <p:attrNameLst>
                                          <p:attrName>style.visibility</p:attrName>
                                        </p:attrNameLst>
                                      </p:cBhvr>
                                      <p:to>
                                        <p:strVal val="visible"/>
                                      </p:to>
                                    </p:set>
                                    <p:anim calcmode="lin" valueType="num">
                                      <p:cBhvr>
                                        <p:cTn id="12" dur="500" fill="hold"/>
                                        <p:tgtEl>
                                          <p:spTgt spid="41989"/>
                                        </p:tgtEl>
                                        <p:attrNameLst>
                                          <p:attrName>ppt_x</p:attrName>
                                        </p:attrNameLst>
                                      </p:cBhvr>
                                      <p:tavLst>
                                        <p:tav tm="0">
                                          <p:val>
                                            <p:strVal val="#ppt_x"/>
                                          </p:val>
                                        </p:tav>
                                        <p:tav tm="100000">
                                          <p:val>
                                            <p:strVal val="#ppt_x"/>
                                          </p:val>
                                        </p:tav>
                                      </p:tavLst>
                                    </p:anim>
                                    <p:anim calcmode="lin" valueType="num">
                                      <p:cBhvr>
                                        <p:cTn id="13" dur="500" fill="hold"/>
                                        <p:tgtEl>
                                          <p:spTgt spid="4198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1988"/>
                                        </p:tgtEl>
                                        <p:attrNameLst>
                                          <p:attrName>style.visibility</p:attrName>
                                        </p:attrNameLst>
                                      </p:cBhvr>
                                      <p:to>
                                        <p:strVal val="visible"/>
                                      </p:to>
                                    </p:set>
                                    <p:animEffect transition="in" filter="diamond(in)">
                                      <p:cBhvr>
                                        <p:cTn id="18" dur="2000"/>
                                        <p:tgtEl>
                                          <p:spTgt spid="4198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1990"/>
                                        </p:tgtEl>
                                        <p:attrNameLst>
                                          <p:attrName>style.visibility</p:attrName>
                                        </p:attrNameLst>
                                      </p:cBhvr>
                                      <p:to>
                                        <p:strVal val="visible"/>
                                      </p:to>
                                    </p:set>
                                    <p:anim calcmode="lin" valueType="num">
                                      <p:cBhvr>
                                        <p:cTn id="23" dur="500" fill="hold"/>
                                        <p:tgtEl>
                                          <p:spTgt spid="41990"/>
                                        </p:tgtEl>
                                        <p:attrNameLst>
                                          <p:attrName>ppt_x</p:attrName>
                                        </p:attrNameLst>
                                      </p:cBhvr>
                                      <p:tavLst>
                                        <p:tav tm="0">
                                          <p:val>
                                            <p:strVal val="#ppt_x"/>
                                          </p:val>
                                        </p:tav>
                                        <p:tav tm="100000">
                                          <p:val>
                                            <p:strVal val="#ppt_x"/>
                                          </p:val>
                                        </p:tav>
                                      </p:tavLst>
                                    </p:anim>
                                    <p:anim calcmode="lin" valueType="num">
                                      <p:cBhvr>
                                        <p:cTn id="24" dur="500" fill="hold"/>
                                        <p:tgtEl>
                                          <p:spTgt spid="419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4198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内容占位符 3" descr="403bf00e3981aa156159f355.jpg"/>
          <p:cNvPicPr>
            <a:picLocks noGrp="1" noChangeAspect="1"/>
          </p:cNvPicPr>
          <p:nvPr>
            <p:ph idx="4294967295"/>
          </p:nvPr>
        </p:nvPicPr>
        <p:blipFill>
          <a:blip r:embed="rId2" cstate="print"/>
          <a:stretch>
            <a:fillRect/>
          </a:stretch>
        </p:blipFill>
        <p:spPr>
          <a:xfrm>
            <a:off x="0" y="0"/>
            <a:ext cx="9144000" cy="6858000"/>
          </a:xfrm>
        </p:spPr>
      </p:pic>
      <p:sp>
        <p:nvSpPr>
          <p:cNvPr id="43011" name="TextBox 4"/>
          <p:cNvSpPr txBox="1"/>
          <p:nvPr/>
        </p:nvSpPr>
        <p:spPr>
          <a:xfrm>
            <a:off x="1981200" y="304800"/>
            <a:ext cx="5181600" cy="5262563"/>
          </a:xfrm>
          <a:prstGeom prst="rect">
            <a:avLst/>
          </a:prstGeom>
          <a:noFill/>
          <a:ln w="9525">
            <a:noFill/>
          </a:ln>
        </p:spPr>
        <p:txBody>
          <a:bodyPr anchor="t">
            <a:spAutoFit/>
          </a:bodyPr>
          <a:lstStyle/>
          <a:p>
            <a:r>
              <a:rPr lang="zh-CN" altLang="en-US" dirty="0">
                <a:latin typeface="Arial" panose="020B0604020202020204" pitchFamily="34" charset="0"/>
                <a:ea typeface="宋体" panose="02010600030101010101" pitchFamily="2" charset="-122"/>
              </a:rPr>
              <a:t>  </a:t>
            </a:r>
            <a:r>
              <a:rPr lang="zh-CN" altLang="en-US" sz="2800" dirty="0">
                <a:latin typeface="华文行楷" panose="02010800040101010101" pitchFamily="2" charset="-122"/>
                <a:ea typeface="华文行楷" panose="02010800040101010101" pitchFamily="2" charset="-122"/>
              </a:rPr>
              <a:t>      </a:t>
            </a:r>
            <a:r>
              <a:rPr lang="zh-CN" altLang="en-US" sz="2800" dirty="0">
                <a:solidFill>
                  <a:srgbClr val="000000"/>
                </a:solidFill>
                <a:latin typeface="华文行楷" panose="02010800040101010101" pitchFamily="2" charset="-122"/>
                <a:ea typeface="华文行楷" panose="02010800040101010101" pitchFamily="2" charset="-122"/>
              </a:rPr>
              <a:t>人们都说军队是最具有力量的地方，这并不是因为他们有枪有炮，最根本的一条是因为他们有铁的纪律，而且对违反纪律的人决不姑息。</a:t>
            </a:r>
          </a:p>
          <a:p>
            <a:r>
              <a:rPr lang="en-US" altLang="zh-CN" sz="2800" dirty="0">
                <a:solidFill>
                  <a:srgbClr val="000000"/>
                </a:solidFill>
                <a:latin typeface="华文行楷" panose="02010800040101010101" pitchFamily="2" charset="-122"/>
                <a:ea typeface="华文行楷" panose="02010800040101010101" pitchFamily="2" charset="-122"/>
              </a:rPr>
              <a:t>         </a:t>
            </a:r>
            <a:r>
              <a:rPr lang="zh-CN" altLang="en-US" sz="2800" dirty="0">
                <a:solidFill>
                  <a:srgbClr val="000000"/>
                </a:solidFill>
                <a:latin typeface="华文行楷" panose="02010800040101010101" pitchFamily="2" charset="-122"/>
                <a:ea typeface="华文行楷" panose="02010800040101010101" pitchFamily="2" charset="-122"/>
              </a:rPr>
              <a:t>捷克大教育家夸美纽斯说过；“学校没有纪律，便如磨坊没有水。”也有人说</a:t>
            </a:r>
            <a:r>
              <a:rPr lang="en-US" altLang="zh-CN" sz="2800" dirty="0">
                <a:solidFill>
                  <a:srgbClr val="000000"/>
                </a:solidFill>
                <a:latin typeface="华文行楷" panose="02010800040101010101" pitchFamily="2" charset="-122"/>
                <a:ea typeface="华文行楷" panose="02010800040101010101" pitchFamily="2" charset="-122"/>
              </a:rPr>
              <a:t>;”</a:t>
            </a:r>
            <a:r>
              <a:rPr lang="zh-CN" altLang="en-US" sz="2800" dirty="0">
                <a:solidFill>
                  <a:srgbClr val="000000"/>
                </a:solidFill>
                <a:latin typeface="华文行楷" panose="02010800040101010101" pitchFamily="2" charset="-122"/>
                <a:ea typeface="华文行楷" panose="02010800040101010101" pitchFamily="2" charset="-122"/>
              </a:rPr>
              <a:t>一个不遵守纪律的民族，必定是一个没有自由的民族：一个不遵守纪律的学校，到最后，只能是一所最没有自由最没有生机的学校。”</a:t>
            </a:r>
          </a:p>
        </p:txBody>
      </p:sp>
      <p:pic>
        <p:nvPicPr>
          <p:cNvPr id="43012" name="图片 5" descr="200810031402174132-2045688.gif"/>
          <p:cNvPicPr>
            <a:picLocks noChangeAspect="1"/>
          </p:cNvPicPr>
          <p:nvPr/>
        </p:nvPicPr>
        <p:blipFill>
          <a:blip r:embed="rId3" cstate="print"/>
          <a:stretch>
            <a:fillRect/>
          </a:stretch>
        </p:blipFill>
        <p:spPr>
          <a:xfrm rot="14930840">
            <a:off x="7777163" y="5003800"/>
            <a:ext cx="1466850" cy="790575"/>
          </a:xfrm>
          <a:prstGeom prst="rect">
            <a:avLst/>
          </a:prstGeom>
          <a:noFill/>
          <a:ln w="9525">
            <a:noFill/>
          </a:ln>
        </p:spPr>
      </p:pic>
    </p:spTree>
  </p:cSld>
  <p:clrMapOvr>
    <a:masterClrMapping/>
  </p:clrMapOvr>
  <p:transition>
    <p:wheel spokes="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25601"/>
          <p:cNvSpPr>
            <a:spLocks noGrp="1"/>
          </p:cNvSpPr>
          <p:nvPr>
            <p:ph type="title" idx="4294967295"/>
          </p:nvPr>
        </p:nvSpPr>
        <p:spPr>
          <a:xfrm>
            <a:off x="288925" y="1428750"/>
            <a:ext cx="8497888" cy="1143000"/>
          </a:xfrm>
        </p:spPr>
        <p:txBody>
          <a:bodyPr anchor="ctr"/>
          <a:lstStyle/>
          <a:p>
            <a:r>
              <a:rPr lang="zh-CN" altLang="en-US" b="1">
                <a:solidFill>
                  <a:srgbClr val="000000"/>
                </a:solidFill>
              </a:rPr>
              <a:t>（二）遵守纪律从我做起</a:t>
            </a:r>
            <a:endParaRPr lang="zh-CN" altLang="en-US" b="1"/>
          </a:p>
        </p:txBody>
      </p:sp>
      <p:pic>
        <p:nvPicPr>
          <p:cNvPr id="44035" name="图片 25602" descr="u=1246533533,2567963625&amp;gp=24"/>
          <p:cNvPicPr>
            <a:picLocks noChangeAspect="1"/>
          </p:cNvPicPr>
          <p:nvPr/>
        </p:nvPicPr>
        <p:blipFill>
          <a:blip r:embed="rId2" cstate="print"/>
          <a:stretch>
            <a:fillRect/>
          </a:stretch>
        </p:blipFill>
        <p:spPr>
          <a:xfrm>
            <a:off x="-26987" y="3184525"/>
            <a:ext cx="2944812" cy="3673475"/>
          </a:xfrm>
          <a:prstGeom prst="rect">
            <a:avLst/>
          </a:prstGeom>
          <a:noFill/>
          <a:ln w="9525">
            <a:noFill/>
          </a:ln>
        </p:spPr>
      </p:pic>
      <p:pic>
        <p:nvPicPr>
          <p:cNvPr id="44036" name="图片 25603" descr="著书立作"/>
          <p:cNvPicPr>
            <a:picLocks noChangeAspect="1"/>
          </p:cNvPicPr>
          <p:nvPr/>
        </p:nvPicPr>
        <p:blipFill>
          <a:blip r:embed="rId3" cstate="print"/>
          <a:stretch>
            <a:fillRect/>
          </a:stretch>
        </p:blipFill>
        <p:spPr>
          <a:xfrm>
            <a:off x="3025775" y="2752725"/>
            <a:ext cx="6111875" cy="47799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blinds(horizontal)">
                                      <p:cBhvr>
                                        <p:cTn id="7"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p:cNvSpPr>
          <p:nvPr>
            <p:ph type="body" idx="4294967295"/>
          </p:nvPr>
        </p:nvSpPr>
        <p:spPr>
          <a:xfrm>
            <a:off x="1033780" y="1449705"/>
            <a:ext cx="7063105" cy="4183380"/>
          </a:xfrm>
        </p:spPr>
        <p:txBody>
          <a:bodyPr wrap="square" anchor="t"/>
          <a:lstStyle/>
          <a:p>
            <a:pPr>
              <a:spcBef>
                <a:spcPct val="0"/>
              </a:spcBef>
              <a:buNone/>
            </a:pPr>
            <a:r>
              <a:rPr lang="en-US" altLang="zh-CN" sz="3600" dirty="0">
                <a:solidFill>
                  <a:schemeClr val="bg1"/>
                </a:solidFill>
              </a:rPr>
              <a:t> </a:t>
            </a:r>
            <a:r>
              <a:rPr lang="en-US" altLang="zh-CN" sz="3600" dirty="0"/>
              <a:t>        </a:t>
            </a:r>
            <a:r>
              <a:rPr lang="zh-CN" altLang="en-US" sz="3600" dirty="0"/>
              <a:t>自由只有在纪律的框架内，遵守相应的游戏规则才能得到充分的发挥。另外从另一个角度讲，纪律只是约束违反纪律的人和行为，只要不违反纪律每个人都会有充分的自由。</a:t>
            </a:r>
          </a:p>
          <a:p>
            <a:endParaRPr lang="zh-CN" altLang="en-US" dirty="0"/>
          </a:p>
        </p:txBody>
      </p:sp>
      <p:pic>
        <p:nvPicPr>
          <p:cNvPr id="55299" name="图片 47106" descr="026az">
            <a:hlinkClick r:id="rId2"/>
          </p:cNvPr>
          <p:cNvPicPr>
            <a:picLocks noChangeAspect="1"/>
          </p:cNvPicPr>
          <p:nvPr/>
        </p:nvPicPr>
        <p:blipFill>
          <a:blip r:embed="rId3" cstate="print"/>
          <a:stretch>
            <a:fillRect/>
          </a:stretch>
        </p:blipFill>
        <p:spPr>
          <a:xfrm>
            <a:off x="0" y="260350"/>
            <a:ext cx="563563" cy="571500"/>
          </a:xfrm>
          <a:prstGeom prst="rect">
            <a:avLst/>
          </a:prstGeom>
          <a:noFill/>
          <a:ln w="9525">
            <a:noFill/>
          </a:ln>
        </p:spPr>
      </p:pic>
    </p:spTree>
  </p:cSld>
  <p:clrMapOvr>
    <a:masterClrMapping/>
  </p:clrMapOvr>
  <p:transition>
    <p:plus/>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25601"/>
          <p:cNvSpPr>
            <a:spLocks noGrp="1"/>
          </p:cNvSpPr>
          <p:nvPr>
            <p:ph type="title" idx="4294967295"/>
          </p:nvPr>
        </p:nvSpPr>
        <p:spPr>
          <a:xfrm>
            <a:off x="239713" y="1016000"/>
            <a:ext cx="8497887" cy="1143000"/>
          </a:xfrm>
        </p:spPr>
        <p:txBody>
          <a:bodyPr anchor="ctr"/>
          <a:lstStyle/>
          <a:p>
            <a:r>
              <a:rPr lang="zh-CN" altLang="en-US" b="1">
                <a:solidFill>
                  <a:schemeClr val="tx1"/>
                </a:solidFill>
                <a:effectLst>
                  <a:outerShdw blurRad="38100" dist="19050" dir="2700000" algn="tl" rotWithShape="0">
                    <a:schemeClr val="dk1">
                      <a:alpha val="40000"/>
                    </a:schemeClr>
                  </a:outerShdw>
                </a:effectLst>
              </a:rPr>
              <a:t>（三）了解学院的学生管理制度</a:t>
            </a:r>
          </a:p>
        </p:txBody>
      </p:sp>
      <p:pic>
        <p:nvPicPr>
          <p:cNvPr id="56323" name="图片 25602" descr="u=1246533533,2567963625&amp;gp=24"/>
          <p:cNvPicPr>
            <a:picLocks noChangeAspect="1"/>
          </p:cNvPicPr>
          <p:nvPr/>
        </p:nvPicPr>
        <p:blipFill>
          <a:blip r:embed="rId2" cstate="print"/>
          <a:stretch>
            <a:fillRect/>
          </a:stretch>
        </p:blipFill>
        <p:spPr>
          <a:xfrm>
            <a:off x="-26987" y="3184525"/>
            <a:ext cx="2944812" cy="3673475"/>
          </a:xfrm>
          <a:prstGeom prst="rect">
            <a:avLst/>
          </a:prstGeom>
          <a:noFill/>
          <a:ln w="9525">
            <a:noFill/>
          </a:ln>
        </p:spPr>
      </p:pic>
      <p:pic>
        <p:nvPicPr>
          <p:cNvPr id="56324" name="图片 25603" descr="著书立作"/>
          <p:cNvPicPr>
            <a:picLocks noChangeAspect="1"/>
          </p:cNvPicPr>
          <p:nvPr/>
        </p:nvPicPr>
        <p:blipFill>
          <a:blip r:embed="rId3" cstate="print"/>
          <a:stretch>
            <a:fillRect/>
          </a:stretch>
        </p:blipFill>
        <p:spPr>
          <a:xfrm>
            <a:off x="3025775" y="2752725"/>
            <a:ext cx="6111875" cy="47799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blinds(horizontal)">
                                      <p:cBhvr>
                                        <p:cTn id="7"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文本框 48129"/>
          <p:cNvSpPr txBox="1"/>
          <p:nvPr/>
        </p:nvSpPr>
        <p:spPr>
          <a:xfrm>
            <a:off x="832485" y="779780"/>
            <a:ext cx="8187690" cy="4276725"/>
          </a:xfrm>
          <a:prstGeom prst="rect">
            <a:avLst/>
          </a:prstGeom>
          <a:noFill/>
          <a:ln w="9525">
            <a:noFill/>
          </a:ln>
        </p:spPr>
        <p:txBody>
          <a:bodyPr wrap="square" anchor="t">
            <a:spAutoFit/>
          </a:bodyPr>
          <a:lstStyle/>
          <a:p>
            <a:pPr>
              <a:spcBef>
                <a:spcPct val="50000"/>
              </a:spcBef>
            </a:pPr>
            <a:r>
              <a:rPr lang="zh-CN" altLang="en-US" sz="3200" b="1" dirty="0">
                <a:latin typeface="Tahoma" panose="020B0604030504040204" pitchFamily="2" charset="0"/>
                <a:ea typeface="华文隶书" panose="02010800040101010101" pitchFamily="2" charset="-122"/>
              </a:rPr>
              <a:t>我们学院针对学生管理上制度重点有：</a:t>
            </a:r>
          </a:p>
          <a:p>
            <a:pPr>
              <a:spcBef>
                <a:spcPct val="50000"/>
              </a:spcBef>
            </a:pPr>
            <a:r>
              <a:rPr lang="zh-CN" altLang="en-US" sz="3200" b="1" dirty="0">
                <a:latin typeface="Tahoma" panose="020B0604030504040204" pitchFamily="2" charset="0"/>
                <a:ea typeface="华文隶书" panose="02010800040101010101" pitchFamily="2" charset="-122"/>
              </a:rPr>
              <a:t>《学生管理规定》</a:t>
            </a:r>
          </a:p>
          <a:p>
            <a:pPr>
              <a:spcBef>
                <a:spcPct val="50000"/>
              </a:spcBef>
            </a:pPr>
            <a:r>
              <a:rPr lang="zh-CN" altLang="en-US" sz="3200" b="1" dirty="0">
                <a:latin typeface="Tahoma" panose="020B0604030504040204" pitchFamily="2" charset="0"/>
                <a:ea typeface="华文隶书" panose="02010800040101010101" pitchFamily="2" charset="-122"/>
              </a:rPr>
              <a:t>1.学生的权利和义务</a:t>
            </a:r>
          </a:p>
          <a:p>
            <a:pPr>
              <a:spcBef>
                <a:spcPct val="50000"/>
              </a:spcBef>
            </a:pPr>
            <a:r>
              <a:rPr lang="zh-CN" altLang="en-US" sz="3200" b="1" dirty="0">
                <a:latin typeface="Tahoma" panose="020B0604030504040204" pitchFamily="2" charset="0"/>
                <a:ea typeface="华文隶书" panose="02010800040101010101" pitchFamily="2" charset="-122"/>
              </a:rPr>
              <a:t>2.学生请假及成绩考核</a:t>
            </a:r>
          </a:p>
          <a:p>
            <a:pPr>
              <a:spcBef>
                <a:spcPct val="50000"/>
              </a:spcBef>
            </a:pPr>
            <a:r>
              <a:rPr lang="zh-CN" altLang="en-US" sz="3200" b="1" dirty="0">
                <a:latin typeface="Tahoma" panose="020B0604030504040204" pitchFamily="2" charset="0"/>
                <a:ea typeface="华文隶书" panose="02010800040101010101" pitchFamily="2" charset="-122"/>
              </a:rPr>
              <a:t>3.休学和退学</a:t>
            </a:r>
          </a:p>
          <a:p>
            <a:pPr>
              <a:spcBef>
                <a:spcPct val="50000"/>
              </a:spcBef>
            </a:pPr>
            <a:r>
              <a:rPr lang="zh-CN" altLang="en-US" sz="3200" b="1" dirty="0">
                <a:latin typeface="Tahoma" panose="020B0604030504040204" pitchFamily="2" charset="0"/>
                <a:ea typeface="华文隶书" panose="02010800040101010101" pitchFamily="2" charset="-122"/>
              </a:rPr>
              <a:t>4.奖励与处分</a:t>
            </a:r>
          </a:p>
        </p:txBody>
      </p:sp>
      <p:pic>
        <p:nvPicPr>
          <p:cNvPr id="57347" name="图片 48132" descr="026az">
            <a:hlinkClick r:id="rId2"/>
          </p:cNvPr>
          <p:cNvPicPr>
            <a:picLocks noChangeAspect="1"/>
          </p:cNvPicPr>
          <p:nvPr/>
        </p:nvPicPr>
        <p:blipFill>
          <a:blip r:embed="rId3" cstate="print"/>
          <a:stretch>
            <a:fillRect/>
          </a:stretch>
        </p:blipFill>
        <p:spPr>
          <a:xfrm>
            <a:off x="7645400" y="6116638"/>
            <a:ext cx="565150" cy="576262"/>
          </a:xfrm>
          <a:prstGeom prst="rect">
            <a:avLst/>
          </a:prstGeom>
          <a:noFill/>
          <a:ln w="9525">
            <a:noFill/>
          </a:ln>
        </p:spPr>
      </p:pic>
    </p:spTree>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文本框 48129"/>
          <p:cNvSpPr txBox="1"/>
          <p:nvPr/>
        </p:nvSpPr>
        <p:spPr>
          <a:xfrm>
            <a:off x="0" y="629603"/>
            <a:ext cx="8947150" cy="6593205"/>
          </a:xfrm>
          <a:prstGeom prst="rect">
            <a:avLst/>
          </a:prstGeom>
          <a:noFill/>
          <a:ln w="9525">
            <a:noFill/>
          </a:ln>
        </p:spPr>
        <p:txBody>
          <a:bodyPr wrap="square" anchor="t">
            <a:spAutoFit/>
          </a:bodyPr>
          <a:lstStyle/>
          <a:p>
            <a:pPr>
              <a:lnSpc>
                <a:spcPts val="4500"/>
              </a:lnSpc>
            </a:pPr>
            <a:r>
              <a:rPr lang="zh-CN" altLang="en-US" sz="4000" b="1" dirty="0">
                <a:latin typeface="Tahoma" panose="020B0604030504040204" pitchFamily="2" charset="0"/>
                <a:ea typeface="华文隶书" panose="02010800040101010101" pitchFamily="2" charset="-122"/>
              </a:rPr>
              <a:t>《学生违纪处理实施细则》</a:t>
            </a:r>
          </a:p>
          <a:p>
            <a:pPr>
              <a:lnSpc>
                <a:spcPts val="6500"/>
              </a:lnSpc>
            </a:pPr>
            <a:r>
              <a:rPr lang="zh-CN" altLang="en-US" sz="4000" b="1" dirty="0">
                <a:latin typeface="Tahoma" panose="020B0604030504040204" pitchFamily="2" charset="0"/>
                <a:ea typeface="华文隶书" panose="02010800040101010101" pitchFamily="2" charset="-122"/>
              </a:rPr>
              <a:t>      纪律处分</a:t>
            </a:r>
          </a:p>
          <a:p>
            <a:pPr>
              <a:lnSpc>
                <a:spcPts val="6500"/>
              </a:lnSpc>
            </a:pPr>
            <a:r>
              <a:rPr lang="en-US" altLang="zh-CN" sz="4000" b="1" dirty="0">
                <a:latin typeface="Tahoma" panose="020B0604030504040204" pitchFamily="2" charset="0"/>
                <a:ea typeface="华文隶书" panose="02010800040101010101" pitchFamily="2" charset="-122"/>
              </a:rPr>
              <a:t>          1.</a:t>
            </a:r>
            <a:r>
              <a:rPr lang="zh-CN" altLang="en-US" sz="4000" b="1" dirty="0">
                <a:latin typeface="Tahoma" panose="020B0604030504040204" pitchFamily="2" charset="0"/>
                <a:ea typeface="华文隶书" panose="02010800040101010101" pitchFamily="2" charset="-122"/>
              </a:rPr>
              <a:t>警告</a:t>
            </a:r>
          </a:p>
          <a:p>
            <a:pPr>
              <a:lnSpc>
                <a:spcPts val="6500"/>
              </a:lnSpc>
            </a:pPr>
            <a:r>
              <a:rPr lang="en-US" altLang="zh-CN" sz="4000" b="1" dirty="0">
                <a:latin typeface="Tahoma" panose="020B0604030504040204" pitchFamily="2" charset="0"/>
                <a:ea typeface="华文隶书" panose="02010800040101010101" pitchFamily="2" charset="-122"/>
              </a:rPr>
              <a:t>          2.</a:t>
            </a:r>
            <a:r>
              <a:rPr lang="zh-CN" altLang="en-US" sz="4000" b="1" dirty="0">
                <a:latin typeface="Tahoma" panose="020B0604030504040204" pitchFamily="2" charset="0"/>
                <a:ea typeface="华文隶书" panose="02010800040101010101" pitchFamily="2" charset="-122"/>
              </a:rPr>
              <a:t>严重警告</a:t>
            </a:r>
          </a:p>
          <a:p>
            <a:pPr>
              <a:lnSpc>
                <a:spcPts val="6500"/>
              </a:lnSpc>
            </a:pPr>
            <a:r>
              <a:rPr lang="en-US" altLang="zh-CN" sz="4000" b="1" dirty="0">
                <a:latin typeface="Tahoma" panose="020B0604030504040204" pitchFamily="2" charset="0"/>
                <a:ea typeface="华文隶书" panose="02010800040101010101" pitchFamily="2" charset="-122"/>
              </a:rPr>
              <a:t>          3.</a:t>
            </a:r>
            <a:r>
              <a:rPr lang="zh-CN" altLang="en-US" sz="4000" b="1" dirty="0">
                <a:latin typeface="Tahoma" panose="020B0604030504040204" pitchFamily="2" charset="0"/>
                <a:ea typeface="华文隶书" panose="02010800040101010101" pitchFamily="2" charset="-122"/>
              </a:rPr>
              <a:t>记过</a:t>
            </a:r>
          </a:p>
          <a:p>
            <a:pPr>
              <a:lnSpc>
                <a:spcPts val="6500"/>
              </a:lnSpc>
            </a:pPr>
            <a:r>
              <a:rPr lang="en-US" altLang="zh-CN" sz="4000" b="1" dirty="0">
                <a:latin typeface="Tahoma" panose="020B0604030504040204" pitchFamily="2" charset="0"/>
                <a:ea typeface="华文隶书" panose="02010800040101010101" pitchFamily="2" charset="-122"/>
              </a:rPr>
              <a:t>          4.</a:t>
            </a:r>
            <a:r>
              <a:rPr lang="zh-CN" altLang="en-US" sz="4000" b="1" dirty="0">
                <a:latin typeface="Tahoma" panose="020B0604030504040204" pitchFamily="2" charset="0"/>
                <a:ea typeface="华文隶书" panose="02010800040101010101" pitchFamily="2" charset="-122"/>
              </a:rPr>
              <a:t>留校察看</a:t>
            </a:r>
          </a:p>
          <a:p>
            <a:pPr>
              <a:lnSpc>
                <a:spcPts val="6500"/>
              </a:lnSpc>
            </a:pPr>
            <a:r>
              <a:rPr lang="en-US" altLang="zh-CN" sz="4000" b="1" dirty="0">
                <a:latin typeface="Tahoma" panose="020B0604030504040204" pitchFamily="2" charset="0"/>
                <a:ea typeface="华文隶书" panose="02010800040101010101" pitchFamily="2" charset="-122"/>
              </a:rPr>
              <a:t>          5.</a:t>
            </a:r>
            <a:r>
              <a:rPr lang="zh-CN" altLang="en-US" sz="4000" b="1" dirty="0">
                <a:latin typeface="Tahoma" panose="020B0604030504040204" pitchFamily="2" charset="0"/>
                <a:ea typeface="华文隶书" panose="02010800040101010101" pitchFamily="2" charset="-122"/>
              </a:rPr>
              <a:t>开除学籍</a:t>
            </a:r>
          </a:p>
          <a:p>
            <a:pPr>
              <a:lnSpc>
                <a:spcPct val="150000"/>
              </a:lnSpc>
            </a:pPr>
            <a:endParaRPr lang="zh-CN" altLang="en-US" sz="4000" b="1" dirty="0">
              <a:latin typeface="Tahoma" panose="020B0604030504040204" pitchFamily="2" charset="0"/>
              <a:ea typeface="华文隶书" panose="02010800040101010101" pitchFamily="2" charset="-122"/>
            </a:endParaRPr>
          </a:p>
        </p:txBody>
      </p:sp>
      <p:pic>
        <p:nvPicPr>
          <p:cNvPr id="58371" name="图片 48132" descr="026az">
            <a:hlinkClick r:id="rId2"/>
          </p:cNvPr>
          <p:cNvPicPr>
            <a:picLocks noChangeAspect="1"/>
          </p:cNvPicPr>
          <p:nvPr/>
        </p:nvPicPr>
        <p:blipFill>
          <a:blip r:embed="rId3" cstate="print"/>
          <a:stretch>
            <a:fillRect/>
          </a:stretch>
        </p:blipFill>
        <p:spPr>
          <a:xfrm>
            <a:off x="7645400" y="6116638"/>
            <a:ext cx="565150" cy="576262"/>
          </a:xfrm>
          <a:prstGeom prst="rect">
            <a:avLst/>
          </a:prstGeom>
          <a:noFill/>
          <a:ln w="9525">
            <a:noFill/>
          </a:ln>
        </p:spPr>
      </p:pic>
    </p:spTree>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文本框 48129"/>
          <p:cNvSpPr txBox="1"/>
          <p:nvPr/>
        </p:nvSpPr>
        <p:spPr>
          <a:xfrm>
            <a:off x="196850" y="461963"/>
            <a:ext cx="8947150" cy="5654675"/>
          </a:xfrm>
          <a:prstGeom prst="rect">
            <a:avLst/>
          </a:prstGeom>
          <a:noFill/>
          <a:ln w="9525">
            <a:noFill/>
          </a:ln>
        </p:spPr>
        <p:txBody>
          <a:bodyPr wrap="square" anchor="t">
            <a:spAutoFit/>
          </a:bodyPr>
          <a:lstStyle/>
          <a:p>
            <a:pPr>
              <a:lnSpc>
                <a:spcPts val="4500"/>
              </a:lnSpc>
            </a:pPr>
            <a:r>
              <a:rPr lang="en-US" altLang="zh-CN" sz="4400" b="1" dirty="0">
                <a:latin typeface="Tahoma" panose="020B0604030504040204" pitchFamily="2" charset="0"/>
                <a:ea typeface="华文隶书" panose="02010800040101010101" pitchFamily="2" charset="-122"/>
              </a:rPr>
              <a:t>       </a:t>
            </a:r>
            <a:r>
              <a:rPr lang="zh-CN" altLang="en-US" sz="3600" b="1" dirty="0">
                <a:latin typeface="Tahoma" panose="020B0604030504040204" pitchFamily="2" charset="0"/>
                <a:ea typeface="华文隶书" panose="02010800040101010101" pitchFamily="2" charset="-122"/>
              </a:rPr>
              <a:t>违纪行为及处理办法</a:t>
            </a:r>
          </a:p>
          <a:p>
            <a:pPr>
              <a:lnSpc>
                <a:spcPct val="150000"/>
              </a:lnSpc>
            </a:pPr>
            <a:r>
              <a:rPr lang="en-US" altLang="zh-CN" sz="3600" b="1" dirty="0">
                <a:latin typeface="Tahoma" panose="020B0604030504040204" pitchFamily="2" charset="0"/>
                <a:ea typeface="华文隶书" panose="02010800040101010101" pitchFamily="2" charset="-122"/>
              </a:rPr>
              <a:t>1.</a:t>
            </a:r>
            <a:r>
              <a:rPr lang="zh-CN" altLang="en-US" sz="3600" b="1" dirty="0">
                <a:latin typeface="Tahoma" panose="020B0604030504040204" pitchFamily="2" charset="0"/>
                <a:ea typeface="华文隶书" panose="02010800040101010101" pitchFamily="2" charset="-122"/>
              </a:rPr>
              <a:t>打架</a:t>
            </a:r>
            <a:r>
              <a:rPr lang="en-US" altLang="zh-CN" sz="3600" b="1" dirty="0">
                <a:solidFill>
                  <a:srgbClr val="FF0000"/>
                </a:solidFill>
                <a:latin typeface="Tahoma" panose="020B0604030504040204" pitchFamily="2" charset="0"/>
                <a:ea typeface="华文隶书" panose="02010800040101010101" pitchFamily="2" charset="-122"/>
              </a:rPr>
              <a:t>*****</a:t>
            </a:r>
          </a:p>
          <a:p>
            <a:pPr>
              <a:lnSpc>
                <a:spcPct val="150000"/>
              </a:lnSpc>
            </a:pPr>
            <a:r>
              <a:rPr lang="en-US" altLang="zh-CN" sz="3600" b="1" dirty="0">
                <a:latin typeface="Tahoma" panose="020B0604030504040204" pitchFamily="2" charset="0"/>
                <a:ea typeface="华文隶书" panose="02010800040101010101" pitchFamily="2" charset="-122"/>
              </a:rPr>
              <a:t>2.</a:t>
            </a:r>
            <a:r>
              <a:rPr lang="zh-CN" altLang="en-US" sz="3600" b="1" dirty="0">
                <a:latin typeface="Tahoma" panose="020B0604030504040204" pitchFamily="2" charset="0"/>
                <a:ea typeface="华文隶书" panose="02010800040101010101" pitchFamily="2" charset="-122"/>
              </a:rPr>
              <a:t>夜不归宿</a:t>
            </a:r>
            <a:r>
              <a:rPr lang="en-US" altLang="zh-CN" sz="3600" b="1" dirty="0">
                <a:solidFill>
                  <a:srgbClr val="FF0000"/>
                </a:solidFill>
                <a:latin typeface="Tahoma" panose="020B0604030504040204" pitchFamily="2" charset="0"/>
                <a:ea typeface="华文隶书" panose="02010800040101010101" pitchFamily="2" charset="-122"/>
                <a:sym typeface="宋体" panose="02010600030101010101" pitchFamily="2" charset="-122"/>
              </a:rPr>
              <a:t>***</a:t>
            </a:r>
            <a:endParaRPr lang="en-US" altLang="zh-CN" sz="3600" b="1" dirty="0">
              <a:latin typeface="Tahoma" panose="020B0604030504040204" pitchFamily="2" charset="0"/>
              <a:ea typeface="华文隶书" panose="02010800040101010101" pitchFamily="2" charset="-122"/>
            </a:endParaRPr>
          </a:p>
          <a:p>
            <a:pPr>
              <a:lnSpc>
                <a:spcPct val="150000"/>
              </a:lnSpc>
            </a:pPr>
            <a:r>
              <a:rPr lang="en-US" altLang="zh-CN" sz="3600" b="1" dirty="0">
                <a:latin typeface="Tahoma" panose="020B0604030504040204" pitchFamily="2" charset="0"/>
                <a:ea typeface="华文隶书" panose="02010800040101010101" pitchFamily="2" charset="-122"/>
              </a:rPr>
              <a:t>3.</a:t>
            </a:r>
            <a:r>
              <a:rPr lang="zh-CN" altLang="en-US" sz="3600" b="1" dirty="0">
                <a:latin typeface="Tahoma" panose="020B0604030504040204" pitchFamily="2" charset="0"/>
                <a:ea typeface="华文隶书" panose="02010800040101010101" pitchFamily="2" charset="-122"/>
              </a:rPr>
              <a:t>旷课及考试作弊</a:t>
            </a:r>
            <a:r>
              <a:rPr lang="en-US" altLang="zh-CN" sz="3600" b="1" dirty="0">
                <a:solidFill>
                  <a:srgbClr val="FF0000"/>
                </a:solidFill>
                <a:latin typeface="Tahoma" panose="020B0604030504040204" pitchFamily="2" charset="0"/>
                <a:ea typeface="华文隶书" panose="02010800040101010101" pitchFamily="2" charset="-122"/>
                <a:sym typeface="宋体" panose="02010600030101010101" pitchFamily="2" charset="-122"/>
              </a:rPr>
              <a:t>***</a:t>
            </a:r>
            <a:endParaRPr lang="zh-CN" altLang="en-US" sz="3600" b="1" dirty="0">
              <a:latin typeface="Tahoma" panose="020B0604030504040204" pitchFamily="2" charset="0"/>
              <a:ea typeface="华文隶书" panose="02010800040101010101" pitchFamily="2" charset="-122"/>
            </a:endParaRPr>
          </a:p>
          <a:p>
            <a:pPr>
              <a:lnSpc>
                <a:spcPct val="150000"/>
              </a:lnSpc>
            </a:pPr>
            <a:r>
              <a:rPr lang="zh-CN" altLang="en-US" sz="3600" b="1" dirty="0">
                <a:latin typeface="Tahoma" panose="020B0604030504040204" pitchFamily="2" charset="0"/>
                <a:ea typeface="华文隶书" panose="02010800040101010101" pitchFamily="2" charset="-122"/>
              </a:rPr>
              <a:t>       重点强调：学生在校期间，因多次违反学院规定受到各种纪律处分累计三次者，第四次违纪给予开除学籍处分</a:t>
            </a:r>
          </a:p>
        </p:txBody>
      </p:sp>
      <p:pic>
        <p:nvPicPr>
          <p:cNvPr id="59395" name="图片 48132" descr="026az">
            <a:hlinkClick r:id="rId2"/>
          </p:cNvPr>
          <p:cNvPicPr>
            <a:picLocks noChangeAspect="1"/>
          </p:cNvPicPr>
          <p:nvPr/>
        </p:nvPicPr>
        <p:blipFill>
          <a:blip r:embed="rId3" cstate="print"/>
          <a:stretch>
            <a:fillRect/>
          </a:stretch>
        </p:blipFill>
        <p:spPr>
          <a:xfrm>
            <a:off x="7645400" y="6116638"/>
            <a:ext cx="565150" cy="576262"/>
          </a:xfrm>
          <a:prstGeom prst="rect">
            <a:avLst/>
          </a:prstGeom>
          <a:noFill/>
          <a:ln w="9525">
            <a:noFill/>
          </a:ln>
        </p:spPr>
      </p:pic>
    </p:spTree>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文本框 48129"/>
          <p:cNvSpPr txBox="1"/>
          <p:nvPr/>
        </p:nvSpPr>
        <p:spPr>
          <a:xfrm>
            <a:off x="468313" y="677228"/>
            <a:ext cx="8675687" cy="4831080"/>
          </a:xfrm>
          <a:prstGeom prst="rect">
            <a:avLst/>
          </a:prstGeom>
          <a:noFill/>
          <a:ln w="9525">
            <a:noFill/>
          </a:ln>
        </p:spPr>
        <p:txBody>
          <a:bodyPr wrap="square" anchor="t">
            <a:spAutoFit/>
          </a:bodyPr>
          <a:lstStyle/>
          <a:p>
            <a:pPr>
              <a:spcBef>
                <a:spcPct val="50000"/>
              </a:spcBef>
            </a:pPr>
            <a:r>
              <a:rPr lang="zh-CN" altLang="en-US" sz="4400" b="1" dirty="0">
                <a:solidFill>
                  <a:schemeClr val="accent1"/>
                </a:solidFill>
                <a:effectLst>
                  <a:outerShdw blurRad="38100" dist="25400" dir="5400000" algn="ctr" rotWithShape="0">
                    <a:srgbClr val="6E747A">
                      <a:alpha val="43000"/>
                    </a:srgbClr>
                  </a:outerShdw>
                </a:effectLst>
                <a:latin typeface="Tahoma" panose="020B0604030504040204" pitchFamily="2" charset="0"/>
                <a:ea typeface="华文隶书" panose="02010800040101010101" pitchFamily="2" charset="-122"/>
              </a:rPr>
              <a:t>学院的三级考核制度</a:t>
            </a:r>
          </a:p>
          <a:p>
            <a:pPr>
              <a:spcBef>
                <a:spcPct val="50000"/>
              </a:spcBef>
            </a:pPr>
            <a:r>
              <a:rPr lang="zh-CN" altLang="en-US" sz="4400" b="1" dirty="0">
                <a:latin typeface="Tahoma" panose="020B0604030504040204" pitchFamily="2" charset="0"/>
                <a:ea typeface="华文隶书" panose="02010800040101010101" pitchFamily="2" charset="-122"/>
              </a:rPr>
              <a:t>1.学生综合素质测评</a:t>
            </a:r>
          </a:p>
          <a:p>
            <a:pPr>
              <a:spcBef>
                <a:spcPct val="50000"/>
              </a:spcBef>
            </a:pPr>
            <a:r>
              <a:rPr lang="zh-CN" altLang="en-US" sz="4400" b="1" dirty="0">
                <a:latin typeface="Tahoma" panose="020B0604030504040204" pitchFamily="2" charset="0"/>
                <a:ea typeface="华文隶书" panose="02010800040101010101" pitchFamily="2" charset="-122"/>
              </a:rPr>
              <a:t>2.班级管理量化考核</a:t>
            </a:r>
          </a:p>
          <a:p>
            <a:pPr>
              <a:spcBef>
                <a:spcPct val="50000"/>
              </a:spcBef>
            </a:pPr>
            <a:r>
              <a:rPr lang="zh-CN" altLang="en-US" sz="4400" b="1" dirty="0">
                <a:latin typeface="Tahoma" panose="020B0604030504040204" pitchFamily="2" charset="0"/>
                <a:ea typeface="华文隶书" panose="02010800040101010101" pitchFamily="2" charset="-122"/>
              </a:rPr>
              <a:t>3.各系学生日常管理工作量化考核</a:t>
            </a:r>
          </a:p>
          <a:p>
            <a:pPr>
              <a:spcBef>
                <a:spcPct val="50000"/>
              </a:spcBef>
            </a:pPr>
            <a:endParaRPr lang="zh-CN" altLang="en-US" sz="4400" b="1" dirty="0">
              <a:latin typeface="Tahoma" panose="020B0604030504040204" pitchFamily="2" charset="0"/>
              <a:ea typeface="华文隶书" panose="02010800040101010101" pitchFamily="2" charset="-122"/>
            </a:endParaRPr>
          </a:p>
        </p:txBody>
      </p:sp>
      <p:pic>
        <p:nvPicPr>
          <p:cNvPr id="60419" name="图片 48130" descr="026az">
            <a:hlinkClick r:id="rId2"/>
          </p:cNvPr>
          <p:cNvPicPr>
            <a:picLocks noChangeAspect="1"/>
          </p:cNvPicPr>
          <p:nvPr/>
        </p:nvPicPr>
        <p:blipFill>
          <a:blip r:embed="rId3" cstate="print"/>
          <a:stretch>
            <a:fillRect/>
          </a:stretch>
        </p:blipFill>
        <p:spPr>
          <a:xfrm>
            <a:off x="468313" y="195263"/>
            <a:ext cx="565150" cy="576262"/>
          </a:xfrm>
          <a:prstGeom prst="rect">
            <a:avLst/>
          </a:prstGeom>
          <a:noFill/>
          <a:ln w="9525">
            <a:noFill/>
          </a:ln>
        </p:spPr>
      </p:pic>
      <p:pic>
        <p:nvPicPr>
          <p:cNvPr id="60420" name="图片 48131" descr="026az">
            <a:hlinkClick r:id="rId2"/>
          </p:cNvPr>
          <p:cNvPicPr>
            <a:picLocks noChangeAspect="1"/>
          </p:cNvPicPr>
          <p:nvPr/>
        </p:nvPicPr>
        <p:blipFill>
          <a:blip r:embed="rId3" cstate="print"/>
          <a:stretch>
            <a:fillRect/>
          </a:stretch>
        </p:blipFill>
        <p:spPr>
          <a:xfrm>
            <a:off x="7731125" y="3516313"/>
            <a:ext cx="565150" cy="576262"/>
          </a:xfrm>
          <a:prstGeom prst="rect">
            <a:avLst/>
          </a:prstGeom>
          <a:noFill/>
          <a:ln w="9525">
            <a:noFill/>
          </a:ln>
        </p:spPr>
      </p:pic>
      <p:pic>
        <p:nvPicPr>
          <p:cNvPr id="60421" name="图片 48132" descr="026az">
            <a:hlinkClick r:id="rId2"/>
          </p:cNvPr>
          <p:cNvPicPr>
            <a:picLocks noChangeAspect="1"/>
          </p:cNvPicPr>
          <p:nvPr/>
        </p:nvPicPr>
        <p:blipFill>
          <a:blip r:embed="rId3" cstate="print"/>
          <a:stretch>
            <a:fillRect/>
          </a:stretch>
        </p:blipFill>
        <p:spPr>
          <a:xfrm>
            <a:off x="7165975" y="6018213"/>
            <a:ext cx="565150" cy="576262"/>
          </a:xfrm>
          <a:prstGeom prst="rect">
            <a:avLst/>
          </a:prstGeom>
          <a:noFill/>
          <a:ln w="9525">
            <a:noFill/>
          </a:ln>
        </p:spPr>
      </p:pic>
    </p:spTree>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8193"/>
          <p:cNvSpPr>
            <a:spLocks noGrp="1"/>
          </p:cNvSpPr>
          <p:nvPr>
            <p:ph type="title" idx="4294967295"/>
          </p:nvPr>
        </p:nvSpPr>
        <p:spPr>
          <a:xfrm>
            <a:off x="828675" y="404813"/>
            <a:ext cx="7775575" cy="1143000"/>
          </a:xfrm>
        </p:spPr>
        <p:txBody>
          <a:bodyPr anchor="ctr"/>
          <a:lstStyle/>
          <a:p>
            <a:pPr algn="ctr"/>
            <a:r>
              <a:rPr lang="zh-CN" altLang="en-US" sz="5400">
                <a:solidFill>
                  <a:schemeClr val="hlink"/>
                </a:solidFill>
                <a:ea typeface="华文行楷" panose="02010800040101010101" pitchFamily="2" charset="-122"/>
                <a:sym typeface="+mn-ea"/>
              </a:rPr>
              <a:t>上大学学什么</a:t>
            </a:r>
            <a:endParaRPr lang="zh-CN" altLang="en-US" sz="5400">
              <a:solidFill>
                <a:schemeClr val="hlink"/>
              </a:solidFill>
              <a:ea typeface="华文行楷" panose="02010800040101010101" pitchFamily="2" charset="-122"/>
            </a:endParaRPr>
          </a:p>
        </p:txBody>
      </p:sp>
      <p:grpSp>
        <p:nvGrpSpPr>
          <p:cNvPr id="10243" name="组合 10242"/>
          <p:cNvGrpSpPr/>
          <p:nvPr/>
        </p:nvGrpSpPr>
        <p:grpSpPr>
          <a:xfrm>
            <a:off x="539750" y="1557338"/>
            <a:ext cx="8137525" cy="4895850"/>
            <a:chOff x="0" y="0"/>
            <a:chExt cx="5126" cy="3084"/>
          </a:xfrm>
        </p:grpSpPr>
        <p:sp>
          <p:nvSpPr>
            <p:cNvPr id="10244" name="矩形 8195"/>
            <p:cNvSpPr/>
            <p:nvPr/>
          </p:nvSpPr>
          <p:spPr>
            <a:xfrm>
              <a:off x="0" y="0"/>
              <a:ext cx="5126" cy="3084"/>
            </a:xfrm>
            <a:prstGeom prst="rect">
              <a:avLst/>
            </a:prstGeom>
            <a:noFill/>
            <a:ln w="9525" cap="rnd" cmpd="sng">
              <a:solidFill>
                <a:schemeClr val="hlink"/>
              </a:solidFill>
              <a:prstDash val="sysDot"/>
              <a:miter/>
              <a:headEnd type="none" w="med" len="med"/>
              <a:tailEnd type="none" w="med" len="med"/>
            </a:ln>
          </p:spPr>
          <p:txBody>
            <a:bodyPr anchor="t"/>
            <a:lstStyle/>
            <a:p>
              <a:endParaRPr lang="zh-CN" altLang="en-US" dirty="0">
                <a:latin typeface="Arial" panose="020B0604020202020204" pitchFamily="34" charset="0"/>
                <a:ea typeface="宋体" panose="02010600030101010101" pitchFamily="2" charset="-122"/>
              </a:endParaRPr>
            </a:p>
          </p:txBody>
        </p:sp>
        <p:sp>
          <p:nvSpPr>
            <p:cNvPr id="10245" name="直接连接符 8196"/>
            <p:cNvSpPr/>
            <p:nvPr/>
          </p:nvSpPr>
          <p:spPr>
            <a:xfrm>
              <a:off x="136" y="544"/>
              <a:ext cx="4491" cy="0"/>
            </a:xfrm>
            <a:prstGeom prst="line">
              <a:avLst/>
            </a:prstGeom>
            <a:ln w="38100" cap="rnd" cmpd="dbl">
              <a:solidFill>
                <a:schemeClr val="hlink"/>
              </a:solidFill>
              <a:prstDash val="sysDot"/>
              <a:bevel/>
              <a:headEnd type="none" w="med" len="med"/>
              <a:tailEnd type="none" w="med" len="med"/>
            </a:ln>
          </p:spPr>
        </p:sp>
      </p:grpSp>
      <p:sp>
        <p:nvSpPr>
          <p:cNvPr id="10246" name="矩形 8197"/>
          <p:cNvSpPr/>
          <p:nvPr/>
        </p:nvSpPr>
        <p:spPr>
          <a:xfrm>
            <a:off x="685800" y="1700213"/>
            <a:ext cx="7918450" cy="521970"/>
          </a:xfrm>
          <a:prstGeom prst="rect">
            <a:avLst/>
          </a:prstGeom>
          <a:noFill/>
          <a:ln w="9525">
            <a:noFill/>
          </a:ln>
        </p:spPr>
        <p:txBody>
          <a:bodyPr wrap="square" anchor="t">
            <a:spAutoFit/>
          </a:bodyPr>
          <a:lstStyle/>
          <a:p>
            <a:pPr algn="l"/>
            <a:r>
              <a:rPr lang="zh-CN" altLang="en-US" sz="2800" dirty="0">
                <a:solidFill>
                  <a:srgbClr val="0066FF"/>
                </a:solidFill>
                <a:latin typeface="楷体_GB2312" panose="02010609030101010101" charset="-122"/>
                <a:ea typeface="楷体_GB2312" panose="02010609030101010101" charset="-122"/>
                <a:sym typeface="+mn-ea"/>
              </a:rPr>
              <a:t>北大校长送给大学新生的十句话</a:t>
            </a:r>
            <a:r>
              <a:rPr lang="zh-CN" altLang="en-US" sz="2800" dirty="0">
                <a:solidFill>
                  <a:srgbClr val="0066FF"/>
                </a:solidFill>
                <a:sym typeface="+mn-ea"/>
              </a:rPr>
              <a:t>：</a:t>
            </a:r>
            <a:endParaRPr lang="zh-CN" altLang="en-US" sz="2800" b="1" dirty="0">
              <a:solidFill>
                <a:srgbClr val="0066FF"/>
              </a:solidFill>
              <a:latin typeface="Arial" panose="020B0604020202020204" pitchFamily="34" charset="0"/>
              <a:ea typeface="宋体" panose="02010600030101010101" pitchFamily="2" charset="-122"/>
              <a:sym typeface="+mn-ea"/>
            </a:endParaRPr>
          </a:p>
        </p:txBody>
      </p:sp>
      <p:sp>
        <p:nvSpPr>
          <p:cNvPr id="10247" name="矩形 8198"/>
          <p:cNvSpPr/>
          <p:nvPr/>
        </p:nvSpPr>
        <p:spPr>
          <a:xfrm>
            <a:off x="827088" y="2708275"/>
            <a:ext cx="7561262" cy="517525"/>
          </a:xfrm>
          <a:prstGeom prst="rect">
            <a:avLst/>
          </a:prstGeom>
          <a:noFill/>
          <a:ln w="9525">
            <a:noFill/>
          </a:ln>
        </p:spPr>
        <p:txBody>
          <a:bodyPr anchor="t">
            <a:spAutoFit/>
          </a:bodyPr>
          <a:lstStyle/>
          <a:p>
            <a:endParaRPr lang="zh-CN" altLang="en-US" sz="2800" b="1" dirty="0">
              <a:solidFill>
                <a:srgbClr val="006666"/>
              </a:solidFill>
              <a:latin typeface="楷体_GB2312" panose="02010609030101010101" charset="-122"/>
              <a:ea typeface="楷体_GB2312" panose="02010609030101010101" charset="-122"/>
            </a:endParaRPr>
          </a:p>
        </p:txBody>
      </p:sp>
      <p:sp>
        <p:nvSpPr>
          <p:cNvPr id="10248" name="文本框 8199"/>
          <p:cNvSpPr txBox="1"/>
          <p:nvPr/>
        </p:nvSpPr>
        <p:spPr>
          <a:xfrm>
            <a:off x="827405" y="2619693"/>
            <a:ext cx="7559675" cy="3476625"/>
          </a:xfrm>
          <a:prstGeom prst="rect">
            <a:avLst/>
          </a:prstGeom>
          <a:noFill/>
          <a:ln w="9525">
            <a:noFill/>
          </a:ln>
        </p:spPr>
        <p:txBody>
          <a:bodyPr wrap="square" anchor="t">
            <a:spAutoFit/>
          </a:bodyPr>
          <a:lstStyle/>
          <a:p>
            <a:r>
              <a:rPr lang="zh-CN" altLang="en-US" sz="2000" dirty="0">
                <a:solidFill>
                  <a:srgbClr val="006666"/>
                </a:solidFill>
                <a:latin typeface="楷体_GB2312" panose="02010609030101010101" charset="-122"/>
                <a:ea typeface="楷体_GB2312" panose="02010609030101010101" charset="-122"/>
                <a:sym typeface="+mn-ea"/>
              </a:rPr>
              <a:t>第六句话：插上“两个翅膀”：一个叫理想，一个叫毅力。如果一个人有了这“两个翅膀”，他就能飞得高，飞得远。</a:t>
            </a:r>
            <a:endParaRPr lang="zh-CN" altLang="en-US" sz="2000" b="1" dirty="0">
              <a:solidFill>
                <a:srgbClr val="006666"/>
              </a:solidFill>
              <a:latin typeface="楷体_GB2312" panose="02010609030101010101" charset="-122"/>
              <a:ea typeface="楷体_GB2312" panose="02010609030101010101" charset="-122"/>
            </a:endParaRPr>
          </a:p>
          <a:p>
            <a:r>
              <a:rPr lang="zh-CN" altLang="en-US" sz="2000" dirty="0">
                <a:solidFill>
                  <a:srgbClr val="006666"/>
                </a:solidFill>
                <a:latin typeface="楷体_GB2312" panose="02010609030101010101" charset="-122"/>
                <a:ea typeface="楷体_GB2312" panose="02010609030101010101" charset="-122"/>
                <a:sym typeface="+mn-ea"/>
              </a:rPr>
              <a:t>• 第七句话：构建“两个支柱”：一个是科学，一个是人文。</a:t>
            </a:r>
            <a:endParaRPr lang="zh-CN" altLang="en-US" sz="2000" b="1" dirty="0">
              <a:solidFill>
                <a:srgbClr val="006666"/>
              </a:solidFill>
              <a:latin typeface="楷体_GB2312" panose="02010609030101010101" charset="-122"/>
              <a:ea typeface="楷体_GB2312" panose="02010609030101010101" charset="-122"/>
            </a:endParaRPr>
          </a:p>
          <a:p>
            <a:r>
              <a:rPr lang="zh-CN" altLang="en-US" sz="2000" dirty="0">
                <a:solidFill>
                  <a:srgbClr val="006666"/>
                </a:solidFill>
                <a:latin typeface="楷体_GB2312" panose="02010609030101010101" charset="-122"/>
                <a:ea typeface="楷体_GB2312" panose="02010609030101010101" charset="-122"/>
                <a:sym typeface="+mn-ea"/>
              </a:rPr>
              <a:t>• 第八句话：配备两个“保健医生”：一个叫运动，一个叫乐观。运动使你生理健康，乐观使你心理健康。日行万步路，夜读十页书。</a:t>
            </a:r>
            <a:endParaRPr lang="zh-CN" altLang="en-US" sz="2000" b="1" dirty="0">
              <a:solidFill>
                <a:srgbClr val="006666"/>
              </a:solidFill>
              <a:latin typeface="楷体_GB2312" panose="02010609030101010101" charset="-122"/>
              <a:ea typeface="楷体_GB2312" panose="02010609030101010101" charset="-122"/>
            </a:endParaRPr>
          </a:p>
          <a:p>
            <a:r>
              <a:rPr lang="zh-CN" altLang="en-US" sz="2000" dirty="0">
                <a:solidFill>
                  <a:srgbClr val="006666"/>
                </a:solidFill>
                <a:latin typeface="楷体_GB2312" panose="02010609030101010101" charset="-122"/>
                <a:ea typeface="楷体_GB2312" panose="02010609030101010101" charset="-122"/>
                <a:sym typeface="+mn-ea"/>
              </a:rPr>
              <a:t>• 第九句话：记住“两个秘诀”：健康的秘诀在早上，成功的秘诀在晚上。爱因斯坦说过：“人的差异产生于业余时间。业余时间能成就一个人，也能毁灭一个人。”</a:t>
            </a:r>
            <a:endParaRPr lang="zh-CN" altLang="en-US" sz="2000" b="1" dirty="0">
              <a:solidFill>
                <a:srgbClr val="006666"/>
              </a:solidFill>
              <a:latin typeface="楷体_GB2312" panose="02010609030101010101" charset="-122"/>
              <a:ea typeface="楷体_GB2312" panose="02010609030101010101" charset="-122"/>
            </a:endParaRPr>
          </a:p>
          <a:p>
            <a:r>
              <a:rPr lang="zh-CN" altLang="en-US" sz="2000" dirty="0">
                <a:solidFill>
                  <a:srgbClr val="006666"/>
                </a:solidFill>
                <a:latin typeface="楷体_GB2312" panose="02010609030101010101" charset="-122"/>
                <a:ea typeface="楷体_GB2312" panose="02010609030101010101" charset="-122"/>
                <a:sym typeface="+mn-ea"/>
              </a:rPr>
              <a:t>• 第十句话：追求“两个极致”：一个是把自身的潜力发挥到极致，一个是把自己的寿命健康延长到极致。  </a:t>
            </a:r>
            <a:endParaRPr lang="zh-CN" altLang="en-US" sz="2000" b="1" dirty="0">
              <a:latin typeface="Arial" panose="020B0604020202020204" pitchFamily="34" charset="0"/>
              <a:ea typeface="宋体" panose="02010600030101010101" pitchFamily="2" charset="-122"/>
            </a:endParaRPr>
          </a:p>
        </p:txBody>
      </p:sp>
    </p:spTree>
  </p:cSld>
  <p:clrMapOvr>
    <a:masterClrMapping/>
  </p:clrMapOvr>
  <p:transition>
    <p:comb/>
    <p:sndAc>
      <p:stSnd>
        <p:snd r:embed="rId2" name="coin.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strVal val="#ppt_w*0.05"/>
                                          </p:val>
                                        </p:tav>
                                        <p:tav tm="100000">
                                          <p:val>
                                            <p:strVal val="#ppt_w"/>
                                          </p:val>
                                        </p:tav>
                                      </p:tavLst>
                                    </p:anim>
                                    <p:anim calcmode="lin" valueType="num">
                                      <p:cBhvr>
                                        <p:cTn id="8" dur="500" fill="hold"/>
                                        <p:tgtEl>
                                          <p:spTgt spid="10242"/>
                                        </p:tgtEl>
                                        <p:attrNameLst>
                                          <p:attrName>ppt_h</p:attrName>
                                        </p:attrNameLst>
                                      </p:cBhvr>
                                      <p:tavLst>
                                        <p:tav tm="0">
                                          <p:val>
                                            <p:strVal val="#ppt_h"/>
                                          </p:val>
                                        </p:tav>
                                        <p:tav tm="100000">
                                          <p:val>
                                            <p:strVal val="#ppt_h"/>
                                          </p:val>
                                        </p:tav>
                                      </p:tavLst>
                                    </p:anim>
                                    <p:anim calcmode="lin" valueType="num">
                                      <p:cBhvr>
                                        <p:cTn id="9" dur="500" fill="hold"/>
                                        <p:tgtEl>
                                          <p:spTgt spid="10242"/>
                                        </p:tgtEl>
                                        <p:attrNameLst>
                                          <p:attrName>ppt_x</p:attrName>
                                        </p:attrNameLst>
                                      </p:cBhvr>
                                      <p:tavLst>
                                        <p:tav tm="0">
                                          <p:val>
                                            <p:strVal val="#ppt_x-.2"/>
                                          </p:val>
                                        </p:tav>
                                        <p:tav tm="100000">
                                          <p:val>
                                            <p:strVal val="#ppt_x"/>
                                          </p:val>
                                        </p:tav>
                                      </p:tavLst>
                                    </p:anim>
                                    <p:anim calcmode="lin" valueType="num">
                                      <p:cBhvr>
                                        <p:cTn id="10" dur="500" fill="hold"/>
                                        <p:tgtEl>
                                          <p:spTgt spid="10242"/>
                                        </p:tgtEl>
                                        <p:attrNameLst>
                                          <p:attrName>ppt_y</p:attrName>
                                        </p:attrNameLst>
                                      </p:cBhvr>
                                      <p:tavLst>
                                        <p:tav tm="0">
                                          <p:val>
                                            <p:strVal val="#ppt_y"/>
                                          </p:val>
                                        </p:tav>
                                        <p:tav tm="100000">
                                          <p:val>
                                            <p:strVal val="#ppt_y"/>
                                          </p:val>
                                        </p:tav>
                                      </p:tavLst>
                                    </p:anim>
                                    <p:animEffect transition="in" filter="fade">
                                      <p:cBhvr>
                                        <p:cTn id="11" dur="500"/>
                                        <p:tgtEl>
                                          <p:spTgt spid="10242"/>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nodeType="clickEffect">
                                  <p:stCondLst>
                                    <p:cond delay="0"/>
                                  </p:stCondLst>
                                  <p:childTnLst>
                                    <p:set>
                                      <p:cBhvr>
                                        <p:cTn id="15" dur="1" fill="hold">
                                          <p:stCondLst>
                                            <p:cond delay="0"/>
                                          </p:stCondLst>
                                        </p:cTn>
                                        <p:tgtEl>
                                          <p:spTgt spid="10243"/>
                                        </p:tgtEl>
                                        <p:attrNameLst>
                                          <p:attrName>style.visibility</p:attrName>
                                        </p:attrNameLst>
                                      </p:cBhvr>
                                      <p:to>
                                        <p:strVal val="visible"/>
                                      </p:to>
                                    </p:set>
                                    <p:anim calcmode="lin" valueType="num">
                                      <p:cBhvr>
                                        <p:cTn id="16" dur="500" fill="hold"/>
                                        <p:tgtEl>
                                          <p:spTgt spid="10243"/>
                                        </p:tgtEl>
                                        <p:attrNameLst>
                                          <p:attrName>ppt_w</p:attrName>
                                        </p:attrNameLst>
                                      </p:cBhvr>
                                      <p:tavLst>
                                        <p:tav tm="0">
                                          <p:val>
                                            <p:fltVal val="0"/>
                                          </p:val>
                                        </p:tav>
                                        <p:tav tm="100000">
                                          <p:val>
                                            <p:strVal val="#ppt_w"/>
                                          </p:val>
                                        </p:tav>
                                      </p:tavLst>
                                    </p:anim>
                                    <p:anim calcmode="lin" valueType="num">
                                      <p:cBhvr>
                                        <p:cTn id="17" dur="500" fill="hold"/>
                                        <p:tgtEl>
                                          <p:spTgt spid="10243"/>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0246"/>
                                        </p:tgtEl>
                                        <p:attrNameLst>
                                          <p:attrName>style.visibility</p:attrName>
                                        </p:attrNameLst>
                                      </p:cBhvr>
                                      <p:to>
                                        <p:strVal val="visible"/>
                                      </p:to>
                                    </p:set>
                                    <p:anim calcmode="lin" valueType="num">
                                      <p:cBhvr>
                                        <p:cTn id="22" dur="500" fill="hold"/>
                                        <p:tgtEl>
                                          <p:spTgt spid="10246"/>
                                        </p:tgtEl>
                                        <p:attrNameLst>
                                          <p:attrName>ppt_w</p:attrName>
                                        </p:attrNameLst>
                                      </p:cBhvr>
                                      <p:tavLst>
                                        <p:tav tm="0">
                                          <p:val>
                                            <p:fltVal val="0"/>
                                          </p:val>
                                        </p:tav>
                                        <p:tav tm="100000">
                                          <p:val>
                                            <p:strVal val="#ppt_w"/>
                                          </p:val>
                                        </p:tav>
                                      </p:tavLst>
                                    </p:anim>
                                    <p:anim calcmode="lin" valueType="num">
                                      <p:cBhvr>
                                        <p:cTn id="23" dur="500" fill="hold"/>
                                        <p:tgtEl>
                                          <p:spTgt spid="10246"/>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10247"/>
                                        </p:tgtEl>
                                        <p:attrNameLst>
                                          <p:attrName>style.visibility</p:attrName>
                                        </p:attrNameLst>
                                      </p:cBhvr>
                                      <p:to>
                                        <p:strVal val="visible"/>
                                      </p:to>
                                    </p:set>
                                    <p:anim calcmode="lin" valueType="num">
                                      <p:cBhvr>
                                        <p:cTn id="28" dur="500" fill="hold"/>
                                        <p:tgtEl>
                                          <p:spTgt spid="10247"/>
                                        </p:tgtEl>
                                        <p:attrNameLst>
                                          <p:attrName>ppt_w</p:attrName>
                                        </p:attrNameLst>
                                      </p:cBhvr>
                                      <p:tavLst>
                                        <p:tav tm="0">
                                          <p:val>
                                            <p:fltVal val="0"/>
                                          </p:val>
                                        </p:tav>
                                        <p:tav tm="100000">
                                          <p:val>
                                            <p:strVal val="#ppt_w"/>
                                          </p:val>
                                        </p:tav>
                                      </p:tavLst>
                                    </p:anim>
                                    <p:anim calcmode="lin" valueType="num">
                                      <p:cBhvr>
                                        <p:cTn id="29" dur="500" fill="hold"/>
                                        <p:tgtEl>
                                          <p:spTgt spid="102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6" grpId="0"/>
      <p:bldP spid="1024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文本框 50177"/>
          <p:cNvSpPr txBox="1"/>
          <p:nvPr/>
        </p:nvSpPr>
        <p:spPr>
          <a:xfrm>
            <a:off x="885825" y="1052513"/>
            <a:ext cx="8110538" cy="3476625"/>
          </a:xfrm>
          <a:prstGeom prst="rect">
            <a:avLst/>
          </a:prstGeom>
          <a:noFill/>
          <a:ln w="9525">
            <a:noFill/>
          </a:ln>
        </p:spPr>
        <p:txBody>
          <a:bodyPr wrap="square" anchor="t">
            <a:spAutoFit/>
          </a:bodyPr>
          <a:lstStyle/>
          <a:p>
            <a:pPr>
              <a:spcBef>
                <a:spcPct val="50000"/>
              </a:spcBef>
            </a:pPr>
            <a:r>
              <a:rPr lang="zh-CN" altLang="en-US" sz="4000" b="1" dirty="0">
                <a:latin typeface="Tahoma" panose="020B0604030504040204" pitchFamily="2" charset="0"/>
                <a:ea typeface="华文隶书" panose="02010800040101010101" pitchFamily="2" charset="-122"/>
              </a:rPr>
              <a:t>案例一：考试违纪处理</a:t>
            </a:r>
          </a:p>
          <a:p>
            <a:pPr>
              <a:spcBef>
                <a:spcPct val="50000"/>
              </a:spcBef>
            </a:pPr>
            <a:r>
              <a:rPr lang="zh-CN" altLang="en-US" sz="4000" b="1" dirty="0">
                <a:latin typeface="Tahoma" panose="020B0604030504040204" pitchFamily="2" charset="0"/>
                <a:ea typeface="华文隶书" panose="02010800040101010101" pitchFamily="2" charset="-122"/>
              </a:rPr>
              <a:t>        对考试作弊的学生进行违纪处理，每学期期末考试期间进行全院公告，考试成绩以0分论处，给予记过处分。</a:t>
            </a:r>
          </a:p>
        </p:txBody>
      </p:sp>
      <p:pic>
        <p:nvPicPr>
          <p:cNvPr id="63491" name="图片 50178" descr="026az">
            <a:hlinkClick r:id="rId2"/>
          </p:cNvPr>
          <p:cNvPicPr>
            <a:picLocks noChangeAspect="1"/>
          </p:cNvPicPr>
          <p:nvPr/>
        </p:nvPicPr>
        <p:blipFill>
          <a:blip r:embed="rId3" cstate="print"/>
          <a:stretch>
            <a:fillRect/>
          </a:stretch>
        </p:blipFill>
        <p:spPr>
          <a:xfrm>
            <a:off x="468313" y="1052513"/>
            <a:ext cx="565150" cy="576262"/>
          </a:xfrm>
          <a:prstGeom prst="rect">
            <a:avLst/>
          </a:prstGeom>
          <a:noFill/>
          <a:ln w="9525">
            <a:noFill/>
          </a:ln>
        </p:spPr>
      </p:pic>
      <p:pic>
        <p:nvPicPr>
          <p:cNvPr id="63492" name="图片 50179" descr="026az">
            <a:hlinkClick r:id="rId2"/>
          </p:cNvPr>
          <p:cNvPicPr>
            <a:picLocks noChangeAspect="1"/>
          </p:cNvPicPr>
          <p:nvPr/>
        </p:nvPicPr>
        <p:blipFill>
          <a:blip r:embed="rId3" cstate="print"/>
          <a:stretch>
            <a:fillRect/>
          </a:stretch>
        </p:blipFill>
        <p:spPr>
          <a:xfrm>
            <a:off x="6956425" y="5589588"/>
            <a:ext cx="565150" cy="576262"/>
          </a:xfrm>
          <a:prstGeom prst="rect">
            <a:avLst/>
          </a:prstGeom>
          <a:noFill/>
          <a:ln w="9525">
            <a:noFill/>
          </a:ln>
        </p:spPr>
      </p:pic>
      <p:pic>
        <p:nvPicPr>
          <p:cNvPr id="63493" name="图片 50180" descr="026az">
            <a:hlinkClick r:id="rId2"/>
          </p:cNvPr>
          <p:cNvPicPr>
            <a:picLocks noChangeAspect="1"/>
          </p:cNvPicPr>
          <p:nvPr/>
        </p:nvPicPr>
        <p:blipFill>
          <a:blip r:embed="rId3" cstate="print"/>
          <a:stretch>
            <a:fillRect/>
          </a:stretch>
        </p:blipFill>
        <p:spPr>
          <a:xfrm>
            <a:off x="1908175" y="5589588"/>
            <a:ext cx="565150" cy="576262"/>
          </a:xfrm>
          <a:prstGeom prst="rect">
            <a:avLst/>
          </a:prstGeom>
          <a:noFill/>
          <a:ln w="9525">
            <a:noFill/>
          </a:ln>
        </p:spPr>
      </p:pic>
    </p:spTree>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文本框 51201"/>
          <p:cNvSpPr txBox="1"/>
          <p:nvPr/>
        </p:nvSpPr>
        <p:spPr>
          <a:xfrm>
            <a:off x="468630" y="684530"/>
            <a:ext cx="7714615" cy="4123055"/>
          </a:xfrm>
          <a:prstGeom prst="rect">
            <a:avLst/>
          </a:prstGeom>
          <a:noFill/>
          <a:ln w="9525">
            <a:noFill/>
          </a:ln>
        </p:spPr>
        <p:txBody>
          <a:bodyPr wrap="square" anchor="t">
            <a:spAutoFit/>
          </a:bodyPr>
          <a:lstStyle/>
          <a:p>
            <a:pPr>
              <a:spcBef>
                <a:spcPct val="50000"/>
              </a:spcBef>
            </a:pPr>
            <a:r>
              <a:rPr lang="zh-CN" altLang="en-US" sz="4000" b="1" dirty="0">
                <a:latin typeface="Tahoma" panose="020B0604030504040204" pitchFamily="2" charset="0"/>
                <a:ea typeface="华文隶书" panose="02010800040101010101" pitchFamily="2" charset="-122"/>
              </a:rPr>
              <a:t>迟到、旷课处理</a:t>
            </a:r>
          </a:p>
          <a:p>
            <a:pPr>
              <a:spcBef>
                <a:spcPct val="50000"/>
              </a:spcBef>
            </a:pPr>
            <a:r>
              <a:rPr lang="zh-CN" altLang="en-US" sz="4000" b="1" dirty="0">
                <a:latin typeface="Tahoma" panose="020B0604030504040204" pitchFamily="2" charset="0"/>
                <a:ea typeface="华文隶书" panose="02010800040101010101" pitchFamily="2" charset="-122"/>
              </a:rPr>
              <a:t>     </a:t>
            </a:r>
            <a:r>
              <a:rPr lang="zh-CN" altLang="en-US" sz="3600" b="1" dirty="0">
                <a:latin typeface="Tahoma" panose="020B0604030504040204" pitchFamily="2" charset="0"/>
                <a:ea typeface="华文隶书" panose="02010800040101010101" pitchFamily="2" charset="-122"/>
              </a:rPr>
              <a:t> </a:t>
            </a:r>
          </a:p>
          <a:p>
            <a:pPr>
              <a:spcBef>
                <a:spcPct val="50000"/>
              </a:spcBef>
            </a:pPr>
            <a:r>
              <a:rPr lang="zh-CN" altLang="en-US" sz="3600" b="1" dirty="0">
                <a:latin typeface="Tahoma" panose="020B0604030504040204" pitchFamily="2" charset="0"/>
                <a:ea typeface="华文隶书" panose="02010800040101010101" pitchFamily="2" charset="-122"/>
              </a:rPr>
              <a:t>        某系学生累计旷课至120学时，根据《晋城职业技术学院学生违纪处理实施细则》第十八条第五款之规定，决定给予该同学自动退学处分。</a:t>
            </a:r>
          </a:p>
        </p:txBody>
      </p:sp>
      <p:pic>
        <p:nvPicPr>
          <p:cNvPr id="64515" name="图片 51202" descr="026az">
            <a:hlinkClick r:id="rId2"/>
          </p:cNvPr>
          <p:cNvPicPr>
            <a:picLocks noChangeAspect="1"/>
          </p:cNvPicPr>
          <p:nvPr/>
        </p:nvPicPr>
        <p:blipFill>
          <a:blip r:embed="rId3" cstate="print"/>
          <a:stretch>
            <a:fillRect/>
          </a:stretch>
        </p:blipFill>
        <p:spPr>
          <a:xfrm>
            <a:off x="468313" y="5011738"/>
            <a:ext cx="565150" cy="576262"/>
          </a:xfrm>
          <a:prstGeom prst="rect">
            <a:avLst/>
          </a:prstGeom>
          <a:noFill/>
          <a:ln w="9525">
            <a:noFill/>
          </a:ln>
        </p:spPr>
      </p:pic>
      <p:pic>
        <p:nvPicPr>
          <p:cNvPr id="64516" name="图片 51203" descr="026az">
            <a:hlinkClick r:id="rId2"/>
          </p:cNvPr>
          <p:cNvPicPr>
            <a:picLocks noChangeAspect="1"/>
          </p:cNvPicPr>
          <p:nvPr/>
        </p:nvPicPr>
        <p:blipFill>
          <a:blip r:embed="rId3" cstate="print"/>
          <a:stretch>
            <a:fillRect/>
          </a:stretch>
        </p:blipFill>
        <p:spPr>
          <a:xfrm>
            <a:off x="1763713" y="3573463"/>
            <a:ext cx="565150" cy="576262"/>
          </a:xfrm>
          <a:prstGeom prst="rect">
            <a:avLst/>
          </a:prstGeom>
          <a:noFill/>
          <a:ln w="9525">
            <a:noFill/>
          </a:ln>
        </p:spPr>
      </p:pic>
      <p:pic>
        <p:nvPicPr>
          <p:cNvPr id="64517" name="图片 51204" descr="026az">
            <a:hlinkClick r:id="rId2"/>
          </p:cNvPr>
          <p:cNvPicPr>
            <a:picLocks noChangeAspect="1"/>
          </p:cNvPicPr>
          <p:nvPr/>
        </p:nvPicPr>
        <p:blipFill>
          <a:blip r:embed="rId3" cstate="print"/>
          <a:stretch>
            <a:fillRect/>
          </a:stretch>
        </p:blipFill>
        <p:spPr>
          <a:xfrm>
            <a:off x="1908175" y="5589588"/>
            <a:ext cx="565150" cy="576262"/>
          </a:xfrm>
          <a:prstGeom prst="rect">
            <a:avLst/>
          </a:prstGeom>
          <a:noFill/>
          <a:ln w="9525">
            <a:noFill/>
          </a:ln>
        </p:spPr>
      </p:pic>
    </p:spTree>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文本框 53249"/>
          <p:cNvSpPr txBox="1"/>
          <p:nvPr/>
        </p:nvSpPr>
        <p:spPr>
          <a:xfrm>
            <a:off x="466408" y="371158"/>
            <a:ext cx="8677275" cy="4892675"/>
          </a:xfrm>
          <a:prstGeom prst="rect">
            <a:avLst/>
          </a:prstGeom>
          <a:noFill/>
          <a:ln w="9525">
            <a:noFill/>
          </a:ln>
        </p:spPr>
        <p:txBody>
          <a:bodyPr wrap="square" anchor="t">
            <a:spAutoFit/>
          </a:bodyPr>
          <a:lstStyle/>
          <a:p>
            <a:pPr>
              <a:lnSpc>
                <a:spcPct val="150000"/>
              </a:lnSpc>
            </a:pPr>
            <a:r>
              <a:rPr lang="zh-CN" altLang="en-US" sz="3200" b="1" dirty="0">
                <a:solidFill>
                  <a:schemeClr val="tx1"/>
                </a:solidFill>
                <a:effectLst>
                  <a:outerShdw blurRad="38100" dist="19050" dir="2700000" algn="tl" rotWithShape="0">
                    <a:schemeClr val="dk1">
                      <a:alpha val="40000"/>
                    </a:schemeClr>
                  </a:outerShdw>
                </a:effectLst>
                <a:latin typeface="Tahoma" panose="020B0604030504040204" pitchFamily="2" charset="0"/>
                <a:ea typeface="华文隶书" panose="02010800040101010101" pitchFamily="2" charset="-122"/>
              </a:rPr>
              <a:t>每年两次违纪学生培训，</a:t>
            </a:r>
            <a:r>
              <a:rPr lang="zh-CN" altLang="en-US" sz="3200" b="1" dirty="0">
                <a:solidFill>
                  <a:schemeClr val="accent1"/>
                </a:solidFill>
                <a:effectLst>
                  <a:outerShdw blurRad="38100" dist="25400" dir="5400000" algn="ctr" rotWithShape="0">
                    <a:srgbClr val="6E747A">
                      <a:alpha val="43000"/>
                    </a:srgbClr>
                  </a:outerShdw>
                </a:effectLst>
                <a:latin typeface="Tahoma" panose="020B0604030504040204" pitchFamily="2" charset="0"/>
                <a:ea typeface="华文隶书" panose="02010800040101010101" pitchFamily="2" charset="-122"/>
              </a:rPr>
              <a:t>记入个人档案</a:t>
            </a:r>
          </a:p>
          <a:p>
            <a:pPr>
              <a:lnSpc>
                <a:spcPct val="150000"/>
              </a:lnSpc>
            </a:pPr>
            <a:endParaRPr lang="zh-CN" altLang="en-US" sz="3200" b="1" dirty="0">
              <a:solidFill>
                <a:schemeClr val="accent1"/>
              </a:solidFill>
              <a:effectLst>
                <a:outerShdw blurRad="38100" dist="25400" dir="5400000" algn="ctr" rotWithShape="0">
                  <a:srgbClr val="6E747A">
                    <a:alpha val="43000"/>
                  </a:srgbClr>
                </a:outerShdw>
              </a:effectLst>
              <a:latin typeface="Tahoma" panose="020B0604030504040204" pitchFamily="2" charset="0"/>
              <a:ea typeface="华文隶书" panose="02010800040101010101" pitchFamily="2" charset="-122"/>
            </a:endParaRPr>
          </a:p>
          <a:p>
            <a:pPr>
              <a:lnSpc>
                <a:spcPct val="150000"/>
              </a:lnSpc>
            </a:pPr>
            <a:r>
              <a:rPr lang="zh-CN" altLang="en-US" sz="3200" b="1" dirty="0">
                <a:latin typeface="Tahoma" panose="020B0604030504040204" pitchFamily="2" charset="0"/>
                <a:ea typeface="华文隶书" panose="02010800040101010101" pitchFamily="2" charset="-122"/>
              </a:rPr>
              <a:t>      </a:t>
            </a:r>
            <a:r>
              <a:rPr lang="zh-CN" altLang="en-US" sz="2800" b="1" dirty="0">
                <a:latin typeface="Tahoma" panose="020B0604030504040204" pitchFamily="2" charset="0"/>
                <a:ea typeface="华文隶书" panose="02010800040101010101" pitchFamily="2" charset="-122"/>
              </a:rPr>
              <a:t> 根据《普通高等学校学生管理规定》</a:t>
            </a:r>
            <a:r>
              <a:rPr lang="en-US" altLang="zh-CN" sz="2800" b="1" dirty="0">
                <a:latin typeface="Tahoma" panose="020B0604030504040204" pitchFamily="2" charset="0"/>
                <a:ea typeface="华文隶书" panose="02010800040101010101" pitchFamily="2" charset="-122"/>
              </a:rPr>
              <a:t>2017</a:t>
            </a:r>
            <a:r>
              <a:rPr lang="zh-CN" altLang="en-US" sz="2800" b="1" dirty="0">
                <a:latin typeface="Tahoma" panose="020B0604030504040204" pitchFamily="2" charset="0"/>
                <a:ea typeface="华文隶书" panose="02010800040101010101" pitchFamily="2" charset="-122"/>
              </a:rPr>
              <a:t>年教育部第</a:t>
            </a:r>
            <a:r>
              <a:rPr lang="en-US" altLang="zh-CN" sz="2800" b="1" dirty="0">
                <a:latin typeface="Tahoma" panose="020B0604030504040204" pitchFamily="2" charset="0"/>
                <a:ea typeface="华文隶书" panose="02010800040101010101" pitchFamily="2" charset="-122"/>
              </a:rPr>
              <a:t>41</a:t>
            </a:r>
            <a:r>
              <a:rPr lang="zh-CN" altLang="en-US" sz="2800" b="1" dirty="0">
                <a:latin typeface="Tahoma" panose="020B0604030504040204" pitchFamily="2" charset="0"/>
                <a:ea typeface="华文隶书" panose="02010800040101010101" pitchFamily="2" charset="-122"/>
              </a:rPr>
              <a:t>号令：第五章第五十八条规定： 对学生的奖励、处理、处分及解除处分材料，学校应当真实完整地</a:t>
            </a:r>
            <a:r>
              <a:rPr lang="zh-CN" altLang="en-US" sz="2800" b="1" dirty="0">
                <a:highlight>
                  <a:srgbClr val="FFFF00"/>
                </a:highlight>
                <a:latin typeface="Tahoma" panose="020B0604030504040204" pitchFamily="2" charset="0"/>
                <a:ea typeface="华文隶书" panose="02010800040101010101" pitchFamily="2" charset="-122"/>
              </a:rPr>
              <a:t>归入学校文书档案和本人档案</a:t>
            </a:r>
            <a:r>
              <a:rPr lang="zh-CN" altLang="en-US" sz="2800" b="1" dirty="0">
                <a:latin typeface="Tahoma" panose="020B0604030504040204" pitchFamily="2" charset="0"/>
                <a:ea typeface="华文隶书" panose="02010800040101010101" pitchFamily="2" charset="-122"/>
              </a:rPr>
              <a:t>。</a:t>
            </a:r>
          </a:p>
          <a:p>
            <a:pPr>
              <a:lnSpc>
                <a:spcPct val="150000"/>
              </a:lnSpc>
            </a:pPr>
            <a:endParaRPr lang="zh-CN" altLang="en-US" sz="2800" b="1" dirty="0">
              <a:latin typeface="Tahoma" panose="020B0604030504040204" pitchFamily="2" charset="0"/>
              <a:ea typeface="华文隶书" panose="02010800040101010101" pitchFamily="2" charset="-122"/>
            </a:endParaRPr>
          </a:p>
        </p:txBody>
      </p:sp>
      <p:pic>
        <p:nvPicPr>
          <p:cNvPr id="66563" name="图片 53250" descr="026az">
            <a:hlinkClick r:id="rId2"/>
          </p:cNvPr>
          <p:cNvPicPr>
            <a:picLocks noChangeAspect="1"/>
          </p:cNvPicPr>
          <p:nvPr/>
        </p:nvPicPr>
        <p:blipFill>
          <a:blip r:embed="rId3" cstate="print"/>
          <a:stretch>
            <a:fillRect/>
          </a:stretch>
        </p:blipFill>
        <p:spPr>
          <a:xfrm>
            <a:off x="-95250" y="1209675"/>
            <a:ext cx="563563" cy="576263"/>
          </a:xfrm>
          <a:prstGeom prst="rect">
            <a:avLst/>
          </a:prstGeom>
          <a:noFill/>
          <a:ln w="9525">
            <a:noFill/>
          </a:ln>
        </p:spPr>
      </p:pic>
      <p:pic>
        <p:nvPicPr>
          <p:cNvPr id="66564" name="图片 53251" descr="026az">
            <a:hlinkClick r:id="rId2"/>
          </p:cNvPr>
          <p:cNvPicPr>
            <a:picLocks noChangeAspect="1"/>
          </p:cNvPicPr>
          <p:nvPr/>
        </p:nvPicPr>
        <p:blipFill>
          <a:blip r:embed="rId3" cstate="print"/>
          <a:stretch>
            <a:fillRect/>
          </a:stretch>
        </p:blipFill>
        <p:spPr>
          <a:xfrm>
            <a:off x="8091488" y="5873433"/>
            <a:ext cx="565150" cy="576262"/>
          </a:xfrm>
          <a:prstGeom prst="rect">
            <a:avLst/>
          </a:prstGeom>
          <a:noFill/>
          <a:ln w="9525">
            <a:noFill/>
          </a:ln>
        </p:spPr>
      </p:pic>
      <p:pic>
        <p:nvPicPr>
          <p:cNvPr id="66565" name="图片 53252" descr="026az">
            <a:hlinkClick r:id="rId2"/>
          </p:cNvPr>
          <p:cNvPicPr>
            <a:picLocks noChangeAspect="1"/>
          </p:cNvPicPr>
          <p:nvPr/>
        </p:nvPicPr>
        <p:blipFill>
          <a:blip r:embed="rId3" cstate="print"/>
          <a:stretch>
            <a:fillRect/>
          </a:stretch>
        </p:blipFill>
        <p:spPr>
          <a:xfrm>
            <a:off x="6758940" y="5728653"/>
            <a:ext cx="565150" cy="576262"/>
          </a:xfrm>
          <a:prstGeom prst="rect">
            <a:avLst/>
          </a:prstGeom>
          <a:noFill/>
          <a:ln w="9525">
            <a:noFill/>
          </a:ln>
        </p:spPr>
      </p:pic>
    </p:spTree>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文本框 53249"/>
          <p:cNvSpPr txBox="1"/>
          <p:nvPr/>
        </p:nvSpPr>
        <p:spPr>
          <a:xfrm>
            <a:off x="466408" y="1102678"/>
            <a:ext cx="8677275" cy="4615815"/>
          </a:xfrm>
          <a:prstGeom prst="rect">
            <a:avLst/>
          </a:prstGeom>
          <a:noFill/>
          <a:ln w="9525">
            <a:noFill/>
          </a:ln>
        </p:spPr>
        <p:txBody>
          <a:bodyPr wrap="square" anchor="t">
            <a:spAutoFit/>
          </a:bodyPr>
          <a:lstStyle/>
          <a:p>
            <a:pPr>
              <a:lnSpc>
                <a:spcPct val="150000"/>
              </a:lnSpc>
            </a:pPr>
            <a:r>
              <a:rPr lang="en-US" altLang="zh-CN" sz="3600" b="1" dirty="0">
                <a:latin typeface="Tahoma" panose="020B0604030504040204" pitchFamily="2" charset="0"/>
                <a:ea typeface="华文隶书" panose="02010800040101010101" pitchFamily="2" charset="-122"/>
              </a:rPr>
              <a:t>      </a:t>
            </a:r>
            <a:r>
              <a:rPr lang="en-US" altLang="zh-CN" sz="3200" b="1" dirty="0">
                <a:latin typeface="Tahoma" panose="020B0604030504040204" pitchFamily="2" charset="0"/>
                <a:ea typeface="华文隶书" panose="02010800040101010101" pitchFamily="2" charset="-122"/>
              </a:rPr>
              <a:t> </a:t>
            </a:r>
            <a:r>
              <a:rPr lang="zh-CN" altLang="en-US" sz="3200" b="1" dirty="0">
                <a:solidFill>
                  <a:schemeClr val="accent1"/>
                </a:solidFill>
                <a:effectLst>
                  <a:outerShdw blurRad="38100" dist="25400" dir="5400000" algn="ctr" rotWithShape="0">
                    <a:srgbClr val="6E747A">
                      <a:alpha val="43000"/>
                    </a:srgbClr>
                  </a:outerShdw>
                </a:effectLst>
                <a:latin typeface="Tahoma" panose="020B0604030504040204" pitchFamily="2" charset="0"/>
                <a:ea typeface="华文隶书" panose="02010800040101010101" pitchFamily="2" charset="-122"/>
              </a:rPr>
              <a:t>不认真参加培训</a:t>
            </a:r>
            <a:r>
              <a:rPr lang="zh-CN" altLang="en-US" sz="3200" b="1" dirty="0">
                <a:latin typeface="Tahoma" panose="020B0604030504040204" pitchFamily="2" charset="0"/>
                <a:ea typeface="华文隶书" panose="02010800040101010101" pitchFamily="2" charset="-122"/>
              </a:rPr>
              <a:t>的学生，将视情况延长处分期限；旷课的学生直接延长处分期限，严重者加重处分。培训结束时，要进行校规校纪等知识的</a:t>
            </a:r>
            <a:r>
              <a:rPr lang="zh-CN" altLang="en-US" sz="3200" b="1" dirty="0">
                <a:highlight>
                  <a:srgbClr val="FFFF00"/>
                </a:highlight>
                <a:latin typeface="Tahoma" panose="020B0604030504040204" pitchFamily="2" charset="0"/>
                <a:ea typeface="华文隶书" panose="02010800040101010101" pitchFamily="2" charset="-122"/>
              </a:rPr>
              <a:t>闭卷考试</a:t>
            </a:r>
            <a:r>
              <a:rPr lang="zh-CN" altLang="en-US" sz="3200" b="1" dirty="0">
                <a:latin typeface="Tahoma" panose="020B0604030504040204" pitchFamily="2" charset="0"/>
                <a:ea typeface="华文隶书" panose="02010800040101010101" pitchFamily="2" charset="-122"/>
              </a:rPr>
              <a:t>，不及格者延期学习，直至考试合格。学生的学习情况，在学习结束后直接反馈给所在系，记入个人档案。</a:t>
            </a:r>
          </a:p>
        </p:txBody>
      </p:sp>
      <p:pic>
        <p:nvPicPr>
          <p:cNvPr id="67587" name="图片 53250" descr="026az">
            <a:hlinkClick r:id="rId2"/>
          </p:cNvPr>
          <p:cNvPicPr>
            <a:picLocks noChangeAspect="1"/>
          </p:cNvPicPr>
          <p:nvPr/>
        </p:nvPicPr>
        <p:blipFill>
          <a:blip r:embed="rId3" cstate="print"/>
          <a:stretch>
            <a:fillRect/>
          </a:stretch>
        </p:blipFill>
        <p:spPr>
          <a:xfrm>
            <a:off x="468313" y="203200"/>
            <a:ext cx="565150" cy="576263"/>
          </a:xfrm>
          <a:prstGeom prst="rect">
            <a:avLst/>
          </a:prstGeom>
          <a:noFill/>
          <a:ln w="9525">
            <a:noFill/>
          </a:ln>
        </p:spPr>
      </p:pic>
      <p:pic>
        <p:nvPicPr>
          <p:cNvPr id="67588" name="图片 53251" descr="026az">
            <a:hlinkClick r:id="rId2"/>
          </p:cNvPr>
          <p:cNvPicPr>
            <a:picLocks noChangeAspect="1"/>
          </p:cNvPicPr>
          <p:nvPr/>
        </p:nvPicPr>
        <p:blipFill>
          <a:blip r:embed="rId3" cstate="print"/>
          <a:stretch>
            <a:fillRect/>
          </a:stretch>
        </p:blipFill>
        <p:spPr>
          <a:xfrm>
            <a:off x="4376738" y="5589588"/>
            <a:ext cx="565150" cy="576262"/>
          </a:xfrm>
          <a:prstGeom prst="rect">
            <a:avLst/>
          </a:prstGeom>
          <a:noFill/>
          <a:ln w="9525">
            <a:noFill/>
          </a:ln>
        </p:spPr>
      </p:pic>
      <p:pic>
        <p:nvPicPr>
          <p:cNvPr id="67589" name="图片 53252" descr="026az">
            <a:hlinkClick r:id="rId2"/>
          </p:cNvPr>
          <p:cNvPicPr>
            <a:picLocks noChangeAspect="1"/>
          </p:cNvPicPr>
          <p:nvPr/>
        </p:nvPicPr>
        <p:blipFill>
          <a:blip r:embed="rId3" cstate="print"/>
          <a:stretch>
            <a:fillRect/>
          </a:stretch>
        </p:blipFill>
        <p:spPr>
          <a:xfrm>
            <a:off x="1908175" y="5589588"/>
            <a:ext cx="565150" cy="576262"/>
          </a:xfrm>
          <a:prstGeom prst="rect">
            <a:avLst/>
          </a:prstGeom>
          <a:noFill/>
          <a:ln w="9525">
            <a:noFill/>
          </a:ln>
        </p:spPr>
      </p:pic>
    </p:spTree>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标题 25601"/>
          <p:cNvSpPr>
            <a:spLocks noGrp="1"/>
          </p:cNvSpPr>
          <p:nvPr>
            <p:ph type="title" idx="4294967295"/>
          </p:nvPr>
        </p:nvSpPr>
        <p:spPr>
          <a:xfrm>
            <a:off x="239713" y="1016000"/>
            <a:ext cx="8497887" cy="1143000"/>
          </a:xfrm>
        </p:spPr>
        <p:txBody>
          <a:bodyPr anchor="ctr"/>
          <a:lstStyle/>
          <a:p>
            <a:r>
              <a:rPr lang="zh-CN" altLang="en-US" b="1">
                <a:solidFill>
                  <a:schemeClr val="tx1"/>
                </a:solidFill>
                <a:effectLst>
                  <a:outerShdw blurRad="38100" dist="19050" dir="2700000" algn="tl" rotWithShape="0">
                    <a:schemeClr val="dk1">
                      <a:alpha val="40000"/>
                    </a:schemeClr>
                  </a:outerShdw>
                </a:effectLst>
              </a:rPr>
              <a:t>（四）应该遵守的文明规范</a:t>
            </a:r>
          </a:p>
        </p:txBody>
      </p:sp>
      <p:pic>
        <p:nvPicPr>
          <p:cNvPr id="61443" name="图片 25602" descr="u=1246533533,2567963625&amp;gp=24"/>
          <p:cNvPicPr>
            <a:picLocks noChangeAspect="1"/>
          </p:cNvPicPr>
          <p:nvPr/>
        </p:nvPicPr>
        <p:blipFill>
          <a:blip r:embed="rId2" cstate="print"/>
          <a:stretch>
            <a:fillRect/>
          </a:stretch>
        </p:blipFill>
        <p:spPr>
          <a:xfrm>
            <a:off x="-26987" y="3184525"/>
            <a:ext cx="2944812" cy="3673475"/>
          </a:xfrm>
          <a:prstGeom prst="rect">
            <a:avLst/>
          </a:prstGeom>
          <a:noFill/>
          <a:ln w="9525">
            <a:noFill/>
          </a:ln>
        </p:spPr>
      </p:pic>
      <p:pic>
        <p:nvPicPr>
          <p:cNvPr id="61444" name="图片 25603" descr="著书立作"/>
          <p:cNvPicPr>
            <a:picLocks noChangeAspect="1"/>
          </p:cNvPicPr>
          <p:nvPr/>
        </p:nvPicPr>
        <p:blipFill>
          <a:blip r:embed="rId3" cstate="print"/>
          <a:stretch>
            <a:fillRect/>
          </a:stretch>
        </p:blipFill>
        <p:spPr>
          <a:xfrm>
            <a:off x="3025775" y="2752725"/>
            <a:ext cx="6111875" cy="47799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blinds(horizontal)">
                                      <p:cBhvr>
                                        <p:cTn id="7" dur="5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idx="4294967295"/>
          </p:nvPr>
        </p:nvSpPr>
        <p:spPr>
          <a:xfrm>
            <a:off x="788670" y="357505"/>
            <a:ext cx="5791835" cy="1143000"/>
          </a:xfrm>
        </p:spPr>
        <p:txBody>
          <a:bodyPr anchor="ctr"/>
          <a:lstStyle/>
          <a:p>
            <a:pPr algn="l"/>
            <a:r>
              <a:rPr lang="zh-CN" altLang="en-US" b="1">
                <a:solidFill>
                  <a:schemeClr val="tx1"/>
                </a:solidFill>
                <a:effectLst>
                  <a:outerShdw blurRad="38100" dist="19050" dir="2700000" algn="tl" rotWithShape="0">
                    <a:schemeClr val="dk1">
                      <a:alpha val="40000"/>
                    </a:schemeClr>
                  </a:outerShdw>
                </a:effectLst>
                <a:sym typeface="+mn-ea"/>
              </a:rPr>
              <a:t>大学生文明修身工程</a:t>
            </a:r>
          </a:p>
        </p:txBody>
      </p:sp>
      <p:sp>
        <p:nvSpPr>
          <p:cNvPr id="2" name="文本框 1"/>
          <p:cNvSpPr txBox="1"/>
          <p:nvPr/>
        </p:nvSpPr>
        <p:spPr>
          <a:xfrm>
            <a:off x="1030605" y="1591310"/>
            <a:ext cx="7291705" cy="4523105"/>
          </a:xfrm>
          <a:prstGeom prst="rect">
            <a:avLst/>
          </a:prstGeom>
          <a:noFill/>
        </p:spPr>
        <p:txBody>
          <a:bodyPr wrap="square" rtlCol="0" anchor="t">
            <a:spAutoFit/>
          </a:bodyPr>
          <a:lstStyle/>
          <a:p>
            <a:r>
              <a:rPr lang="en-US" altLang="zh-CN" sz="3200">
                <a:solidFill>
                  <a:schemeClr val="accent1"/>
                </a:solidFill>
                <a:effectLst>
                  <a:outerShdw blurRad="38100" dist="25400" dir="5400000" algn="ctr" rotWithShape="0">
                    <a:srgbClr val="6E747A">
                      <a:alpha val="43000"/>
                    </a:srgbClr>
                  </a:outerShdw>
                </a:effectLst>
              </a:rPr>
              <a:t>        </a:t>
            </a:r>
            <a:r>
              <a:rPr lang="zh-CN" altLang="en-US" sz="3200"/>
              <a:t>以</a:t>
            </a:r>
            <a:r>
              <a:rPr lang="zh-CN" altLang="en-US" sz="3200">
                <a:solidFill>
                  <a:schemeClr val="accent1"/>
                </a:solidFill>
                <a:effectLst>
                  <a:outerShdw blurRad="38100" dist="25400" dir="5400000" algn="ctr" rotWithShape="0">
                    <a:srgbClr val="6E747A">
                      <a:alpha val="43000"/>
                    </a:srgbClr>
                  </a:outerShdw>
                </a:effectLst>
              </a:rPr>
              <a:t>“信仰托起梦想，英雄引领成长，奋斗点燃青春”</a:t>
            </a:r>
            <a:r>
              <a:rPr lang="zh-CN" altLang="en-US" sz="3200">
                <a:solidFill>
                  <a:schemeClr val="tx1"/>
                </a:solidFill>
                <a:effectLst>
                  <a:outerShdw blurRad="38100" dist="19050" dir="2700000" algn="tl" rotWithShape="0">
                    <a:schemeClr val="dk1">
                      <a:alpha val="40000"/>
                    </a:schemeClr>
                  </a:outerShdw>
                </a:effectLst>
              </a:rPr>
              <a:t>为</a:t>
            </a:r>
            <a:r>
              <a:rPr lang="zh-CN" altLang="en-US" sz="3200"/>
              <a:t>主题；以坚定马克思主义信仰，修</a:t>
            </a:r>
            <a:r>
              <a:rPr lang="zh-CN" altLang="en-US" sz="3200">
                <a:ln w="22225">
                  <a:solidFill>
                    <a:schemeClr val="accent2"/>
                  </a:solidFill>
                  <a:prstDash val="solid"/>
                </a:ln>
                <a:solidFill>
                  <a:schemeClr val="accent2">
                    <a:lumMod val="40000"/>
                    <a:lumOff val="60000"/>
                  </a:schemeClr>
                </a:solidFill>
                <a:effectLst/>
              </a:rPr>
              <a:t>理想信念</a:t>
            </a:r>
            <a:r>
              <a:rPr lang="zh-CN" altLang="en-US" sz="3200"/>
              <a:t>，践行社会主义核心价值观，修</a:t>
            </a:r>
            <a:r>
              <a:rPr lang="zh-CN" altLang="en-US" sz="3200">
                <a:ln w="22225">
                  <a:solidFill>
                    <a:schemeClr val="accent2"/>
                  </a:solidFill>
                  <a:prstDash val="solid"/>
                </a:ln>
                <a:solidFill>
                  <a:schemeClr val="accent2">
                    <a:lumMod val="40000"/>
                    <a:lumOff val="60000"/>
                  </a:schemeClr>
                </a:solidFill>
                <a:effectLst/>
              </a:rPr>
              <a:t>高尚情操</a:t>
            </a:r>
            <a:r>
              <a:rPr lang="zh-CN" altLang="en-US" sz="3200"/>
              <a:t>，引领崇尚英雄奋斗成才时代风尚，修</a:t>
            </a:r>
            <a:r>
              <a:rPr lang="zh-CN" altLang="en-US" sz="3200">
                <a:ln w="22225">
                  <a:solidFill>
                    <a:schemeClr val="accent2"/>
                  </a:solidFill>
                  <a:prstDash val="solid"/>
                </a:ln>
                <a:solidFill>
                  <a:schemeClr val="accent2">
                    <a:lumMod val="40000"/>
                    <a:lumOff val="60000"/>
                  </a:schemeClr>
                </a:solidFill>
                <a:effectLst/>
              </a:rPr>
              <a:t>文明素养</a:t>
            </a:r>
            <a:r>
              <a:rPr lang="zh-CN" altLang="en-US" sz="3200"/>
              <a:t>，弘扬创业创新创造工匠精神，修</a:t>
            </a:r>
            <a:r>
              <a:rPr lang="zh-CN" altLang="en-US" sz="3200">
                <a:ln w="22225">
                  <a:solidFill>
                    <a:schemeClr val="accent2"/>
                  </a:solidFill>
                  <a:prstDash val="solid"/>
                </a:ln>
                <a:solidFill>
                  <a:schemeClr val="accent2">
                    <a:lumMod val="40000"/>
                    <a:lumOff val="60000"/>
                  </a:schemeClr>
                </a:solidFill>
                <a:effectLst/>
              </a:rPr>
              <a:t>专业素养</a:t>
            </a:r>
            <a:r>
              <a:rPr lang="zh-CN" altLang="en-US" sz="3200"/>
              <a:t>为主要内容；以“养成文明习惯、塑造文明形象、优化文明生态、创建文明校园”为目标的大学生文明修身工程。</a:t>
            </a:r>
            <a:endParaRPr lang="zh-CN" altLang="en-US" sz="3200">
              <a:ln w="22225">
                <a:solidFill>
                  <a:schemeClr val="accent2"/>
                </a:solidFill>
                <a:prstDash val="solid"/>
              </a:ln>
              <a:solidFill>
                <a:schemeClr val="accent2">
                  <a:lumMod val="40000"/>
                  <a:lumOff val="60000"/>
                </a:schemeClr>
              </a:solidFill>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idx="4294967295"/>
          </p:nvPr>
        </p:nvSpPr>
        <p:spPr>
          <a:xfrm>
            <a:off x="788670" y="357505"/>
            <a:ext cx="5791835" cy="1143000"/>
          </a:xfrm>
        </p:spPr>
        <p:txBody>
          <a:bodyPr anchor="ctr"/>
          <a:lstStyle/>
          <a:p>
            <a:pPr algn="l"/>
            <a:r>
              <a:rPr lang="zh-CN" altLang="en-US" b="1">
                <a:solidFill>
                  <a:schemeClr val="tx1"/>
                </a:solidFill>
                <a:effectLst>
                  <a:outerShdw blurRad="38100" dist="19050" dir="2700000" algn="tl" rotWithShape="0">
                    <a:schemeClr val="dk1">
                      <a:alpha val="40000"/>
                    </a:schemeClr>
                  </a:outerShdw>
                </a:effectLst>
                <a:sym typeface="+mn-ea"/>
              </a:rPr>
              <a:t>大学生文明修身工程</a:t>
            </a:r>
          </a:p>
        </p:txBody>
      </p:sp>
      <p:sp>
        <p:nvSpPr>
          <p:cNvPr id="2" name="文本框 1"/>
          <p:cNvSpPr txBox="1"/>
          <p:nvPr/>
        </p:nvSpPr>
        <p:spPr>
          <a:xfrm>
            <a:off x="1030605" y="1591310"/>
            <a:ext cx="7291705" cy="3046095"/>
          </a:xfrm>
          <a:prstGeom prst="rect">
            <a:avLst/>
          </a:prstGeom>
          <a:noFill/>
        </p:spPr>
        <p:txBody>
          <a:bodyPr wrap="square" rtlCol="0" anchor="t">
            <a:spAutoFit/>
          </a:bodyPr>
          <a:lstStyle/>
          <a:p>
            <a:r>
              <a:rPr lang="en-US" altLang="zh-CN" sz="3200">
                <a:solidFill>
                  <a:schemeClr val="accent1"/>
                </a:solidFill>
                <a:effectLst>
                  <a:outerShdw blurRad="38100" dist="25400" dir="5400000" algn="ctr" rotWithShape="0">
                    <a:srgbClr val="6E747A">
                      <a:alpha val="43000"/>
                    </a:srgbClr>
                  </a:outerShdw>
                </a:effectLst>
              </a:rPr>
              <a:t>      </a:t>
            </a:r>
            <a:r>
              <a:rPr lang="zh-CN" altLang="en-US" sz="3200"/>
              <a:t>每天至少锻炼</a:t>
            </a:r>
            <a:r>
              <a:rPr lang="zh-CN" altLang="en-US" sz="3200">
                <a:ln w="22225">
                  <a:solidFill>
                    <a:schemeClr val="accent2"/>
                  </a:solidFill>
                  <a:prstDash val="solid"/>
                </a:ln>
                <a:solidFill>
                  <a:schemeClr val="accent2">
                    <a:lumMod val="40000"/>
                    <a:lumOff val="60000"/>
                  </a:schemeClr>
                </a:solidFill>
                <a:effectLst/>
              </a:rPr>
              <a:t>一</a:t>
            </a:r>
            <a:r>
              <a:rPr lang="zh-CN" altLang="en-US" sz="3200"/>
              <a:t>小时、每月至少阅读</a:t>
            </a:r>
            <a:r>
              <a:rPr lang="zh-CN" altLang="en-US" sz="3200">
                <a:ln w="22225">
                  <a:solidFill>
                    <a:schemeClr val="accent2"/>
                  </a:solidFill>
                  <a:prstDash val="solid"/>
                </a:ln>
                <a:solidFill>
                  <a:schemeClr val="accent2">
                    <a:lumMod val="40000"/>
                    <a:lumOff val="60000"/>
                  </a:schemeClr>
                </a:solidFill>
                <a:effectLst/>
              </a:rPr>
              <a:t>一</a:t>
            </a:r>
            <a:r>
              <a:rPr lang="zh-CN" altLang="en-US" sz="3200"/>
              <a:t>本课外书、每月至少参加</a:t>
            </a:r>
            <a:r>
              <a:rPr lang="zh-CN" altLang="en-US" sz="3200">
                <a:ln w="22225">
                  <a:solidFill>
                    <a:schemeClr val="accent2"/>
                  </a:solidFill>
                  <a:prstDash val="solid"/>
                </a:ln>
                <a:solidFill>
                  <a:schemeClr val="accent2">
                    <a:lumMod val="40000"/>
                    <a:lumOff val="60000"/>
                  </a:schemeClr>
                </a:solidFill>
                <a:effectLst/>
              </a:rPr>
              <a:t>一</a:t>
            </a:r>
            <a:r>
              <a:rPr lang="zh-CN" altLang="en-US" sz="3200"/>
              <a:t>次集体活动、每学期至少参加</a:t>
            </a:r>
            <a:r>
              <a:rPr lang="zh-CN" altLang="en-US" sz="3200">
                <a:ln w="22225">
                  <a:solidFill>
                    <a:schemeClr val="accent2"/>
                  </a:solidFill>
                  <a:prstDash val="solid"/>
                </a:ln>
                <a:solidFill>
                  <a:schemeClr val="accent2">
                    <a:lumMod val="40000"/>
                    <a:lumOff val="60000"/>
                  </a:schemeClr>
                </a:solidFill>
                <a:effectLst/>
              </a:rPr>
              <a:t>一</a:t>
            </a:r>
            <a:r>
              <a:rPr lang="zh-CN" altLang="en-US" sz="3200"/>
              <a:t>次公益服务、每学期至少参加</a:t>
            </a:r>
            <a:r>
              <a:rPr lang="zh-CN" altLang="en-US" sz="3200">
                <a:ln w="22225">
                  <a:solidFill>
                    <a:schemeClr val="accent2"/>
                  </a:solidFill>
                  <a:prstDash val="solid"/>
                </a:ln>
                <a:solidFill>
                  <a:schemeClr val="accent2">
                    <a:lumMod val="40000"/>
                    <a:lumOff val="60000"/>
                  </a:schemeClr>
                </a:solidFill>
                <a:effectLst/>
              </a:rPr>
              <a:t>一</a:t>
            </a:r>
            <a:r>
              <a:rPr lang="zh-CN" altLang="en-US" sz="3200"/>
              <a:t>次社会实践，每人至少加入</a:t>
            </a:r>
            <a:r>
              <a:rPr lang="zh-CN" altLang="en-US" sz="3200">
                <a:ln w="22225">
                  <a:solidFill>
                    <a:schemeClr val="accent2"/>
                  </a:solidFill>
                  <a:prstDash val="solid"/>
                </a:ln>
                <a:solidFill>
                  <a:schemeClr val="accent2">
                    <a:lumMod val="40000"/>
                    <a:lumOff val="60000"/>
                  </a:schemeClr>
                </a:solidFill>
                <a:effectLst/>
              </a:rPr>
              <a:t>一</a:t>
            </a:r>
            <a:r>
              <a:rPr lang="zh-CN" altLang="en-US" sz="3200"/>
              <a:t>个社团为主要内容的</a:t>
            </a:r>
            <a:r>
              <a:rPr lang="zh-CN" altLang="en-US" sz="3200">
                <a:ln w="22225">
                  <a:solidFill>
                    <a:schemeClr val="accent2"/>
                  </a:solidFill>
                  <a:prstDash val="solid"/>
                </a:ln>
                <a:solidFill>
                  <a:schemeClr val="accent2">
                    <a:lumMod val="40000"/>
                    <a:lumOff val="60000"/>
                  </a:schemeClr>
                </a:solidFill>
                <a:effectLst/>
              </a:rPr>
              <a:t>“六个一”活动</a:t>
            </a:r>
            <a:r>
              <a:rPr lang="zh-CN" altLang="en-US" sz="3200"/>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文本框 48129"/>
          <p:cNvSpPr txBox="1"/>
          <p:nvPr/>
        </p:nvSpPr>
        <p:spPr>
          <a:xfrm>
            <a:off x="98425" y="457200"/>
            <a:ext cx="8947150" cy="5943600"/>
          </a:xfrm>
          <a:prstGeom prst="rect">
            <a:avLst/>
          </a:prstGeom>
          <a:noFill/>
          <a:ln w="9525">
            <a:noFill/>
          </a:ln>
        </p:spPr>
        <p:txBody>
          <a:bodyPr wrap="square" anchor="t">
            <a:spAutoFit/>
          </a:bodyPr>
          <a:lstStyle/>
          <a:p>
            <a:pPr>
              <a:lnSpc>
                <a:spcPct val="150000"/>
              </a:lnSpc>
            </a:pPr>
            <a:r>
              <a:rPr lang="zh-CN" altLang="en-US" sz="3200" b="1" dirty="0">
                <a:latin typeface="Tahoma" panose="020B0604030504040204" pitchFamily="2" charset="0"/>
                <a:ea typeface="华文隶书" panose="02010800040101010101" pitchFamily="2" charset="-122"/>
              </a:rPr>
              <a:t>1.在校园内见老师问好</a:t>
            </a:r>
          </a:p>
          <a:p>
            <a:pPr>
              <a:lnSpc>
                <a:spcPct val="150000"/>
              </a:lnSpc>
            </a:pPr>
            <a:r>
              <a:rPr lang="zh-CN" altLang="en-US" sz="3200" b="1" dirty="0">
                <a:latin typeface="Tahoma" panose="020B0604030504040204" pitchFamily="2" charset="0"/>
                <a:ea typeface="华文隶书" panose="02010800040101010101" pitchFamily="2" charset="-122"/>
              </a:rPr>
              <a:t>2.高峰期不乘坐电梯（高峰期是指上下课时间）</a:t>
            </a:r>
          </a:p>
          <a:p>
            <a:pPr>
              <a:lnSpc>
                <a:spcPct val="150000"/>
              </a:lnSpc>
            </a:pPr>
            <a:r>
              <a:rPr lang="zh-CN" altLang="en-US" sz="3200" b="1" dirty="0">
                <a:latin typeface="Tahoma" panose="020B0604030504040204" pitchFamily="2" charset="0"/>
                <a:ea typeface="华文隶书" panose="02010800040101010101" pitchFamily="2" charset="-122"/>
              </a:rPr>
              <a:t>3.不顶撞上课教师</a:t>
            </a:r>
          </a:p>
          <a:p>
            <a:pPr>
              <a:lnSpc>
                <a:spcPct val="150000"/>
              </a:lnSpc>
            </a:pPr>
            <a:r>
              <a:rPr lang="zh-CN" altLang="en-US" sz="3200" b="1" dirty="0">
                <a:latin typeface="Tahoma" panose="020B0604030504040204" pitchFamily="2" charset="0"/>
                <a:ea typeface="华文隶书" panose="02010800040101010101" pitchFamily="2" charset="-122"/>
              </a:rPr>
              <a:t>4.保持宿舍干净卫生，做好宿舍文化建设（建设五星级宿舍）</a:t>
            </a:r>
          </a:p>
          <a:p>
            <a:pPr>
              <a:lnSpc>
                <a:spcPct val="150000"/>
              </a:lnSpc>
            </a:pPr>
            <a:r>
              <a:rPr lang="zh-CN" altLang="en-US" sz="3200" b="1" dirty="0">
                <a:latin typeface="Tahoma" panose="020B0604030504040204" pitchFamily="2" charset="0"/>
                <a:ea typeface="华文隶书" panose="02010800040101010101" pitchFamily="2" charset="-122"/>
              </a:rPr>
              <a:t>5.学院公共场所不准吸烟（包括宿舍、厕所）</a:t>
            </a:r>
          </a:p>
          <a:p>
            <a:pPr>
              <a:lnSpc>
                <a:spcPct val="150000"/>
              </a:lnSpc>
            </a:pPr>
            <a:r>
              <a:rPr lang="zh-CN" altLang="en-US" sz="3200" b="1" dirty="0">
                <a:latin typeface="Tahoma" panose="020B0604030504040204" pitchFamily="2" charset="0"/>
                <a:ea typeface="华文隶书" panose="02010800040101010101" pitchFamily="2" charset="-122"/>
              </a:rPr>
              <a:t>6.校园外注重大学生形象（包括乘车、外出打工等维护学院形象）</a:t>
            </a:r>
          </a:p>
        </p:txBody>
      </p:sp>
      <p:pic>
        <p:nvPicPr>
          <p:cNvPr id="62467" name="图片 48132" descr="026az">
            <a:hlinkClick r:id="rId2"/>
          </p:cNvPr>
          <p:cNvPicPr>
            <a:picLocks noChangeAspect="1"/>
          </p:cNvPicPr>
          <p:nvPr/>
        </p:nvPicPr>
        <p:blipFill>
          <a:blip r:embed="rId3" cstate="print"/>
          <a:stretch>
            <a:fillRect/>
          </a:stretch>
        </p:blipFill>
        <p:spPr>
          <a:xfrm>
            <a:off x="7645400" y="6116638"/>
            <a:ext cx="565150" cy="576262"/>
          </a:xfrm>
          <a:prstGeom prst="rect">
            <a:avLst/>
          </a:prstGeom>
          <a:noFill/>
          <a:ln w="9525">
            <a:noFill/>
          </a:ln>
        </p:spPr>
      </p:pic>
    </p:spTree>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文本框 3080"/>
          <p:cNvSpPr txBox="1">
            <a:spLocks noChangeArrowheads="1"/>
          </p:cNvSpPr>
          <p:nvPr/>
        </p:nvSpPr>
        <p:spPr bwMode="auto">
          <a:xfrm>
            <a:off x="646529" y="548541"/>
            <a:ext cx="8104971" cy="5872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今天上午的最后一节课是政治课，由这位过去一直是语文老师的刘女土讲课，对马锐这个年龄的孩子讲政治经济学、科学社会主义未免深奥了一些，因而政治课主要是进行简单的、是非鲜明的爱国主义教育。具体到讲课内容就是帝国主义侵华史、从本世纪初到共产党在全国夺取改权前中国人民所遭受的耻辱，一个又一个的不平等条约和一次又一闪的大屠杀。</a:t>
            </a:r>
          </a:p>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这位刘老师大概性于声情并茂型的，为了使那些枯燥的日期、统计数字显得生动有趣，讲述中加入了相当的演染和议论，在挟击帝国主狰狞嘴脸时她使用了“恬不知耻”这个成语，但她把“恬”字念成了“刮——刮不知耻。其实这也没什么，每个人有口误的可能，翻开《新华字典》的任何一页都有叫多数人不认识念不出来的生字，谁叫我们民族语泄丰富的？况且这个字念错并不影响整个意思的表达，本来可以混过去的，大概这位自信的刘老师的反覆强调了这一有力的词组，结果……</a:t>
            </a:r>
          </a:p>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说到这儿，这位李老师有些语焉不祥了，大致可以猜出、坐在底下听讲的马锐举手了，纠正了老师的读音。他的方式无从体察，想必是彬彬有礼的，因为刘老师开始并没生气，只是叫他坐下有问题课下提，不要影响大家听讲。接着，也许是刘老师再一闪使用了“刮不知耻”可以肯定，不是有意挑衅，谁会坚持错误呢？完全也只能是无意识地脱口而出。</a:t>
            </a:r>
          </a:p>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“这下，马锐可揪住不放了。”李老师说。</a:t>
            </a:r>
          </a:p>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他在座位上大声说（未经允许）：“老师，念错了。”</a:t>
            </a:r>
          </a:p>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可想而知，教室里响起了低低的窃笑，那一双双注视着老师的眼睛也失去的敬畏，充满一嘲弄。</a:t>
            </a:r>
          </a:p>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刘老师在讲台上破有些下不来台，但她不审克制住了（多有涵养），她耐心、和颜悦色对马锐说：“请你不要影响课堂纪律。我说过了，你有问题可以下课后到办公室来找我交换看法，现在请你专心听讲。”</a:t>
            </a:r>
          </a:p>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不能说老师没做到仁至义尽，这会儿不能变的道理也讲了，但年轻人呵就是不知深浅得理不让人，马锐这时开始变得无礼继续在座位上大声说：</a:t>
            </a:r>
          </a:p>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“老师你错了，这用不着下课后再交换看法，我现在就可以给你看《新化字典》那字念‘恬’而不是‘刮’。”</a:t>
            </a:r>
          </a:p>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他有意示威似地着一本打开的字典远远地指给老师看。</a:t>
            </a:r>
          </a:p>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“我并不是爱面子不肯认错。”胸部肥大的刘老师对马林生申明。“我是为了能把课讲下去，不能因为我俩的争论耽误其他几十位同学的宝贵学习时间，当时课堂已经有些乱了。”</a:t>
            </a:r>
          </a:p>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同学们交头接耳、嘻嘻哈哈，课堂上一片嗡嗡的低语声。</a:t>
            </a:r>
          </a:p>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一部分同学继续看着老师，不少同学扭过脸笑嘻嘻地看马锐。</a:t>
            </a:r>
          </a:p>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有的同学就是爱显示自己，好像自己比谁都聪明。你真懂了么？你要真的全懂了那你还坐在我这儿干吗？不要一瓶子不满半瓶子晃荡，眨着谁都不如你，这种自以为是自以为了不起的态度老师最不喜欢，这种人将来没什么出版！”</a:t>
            </a:r>
          </a:p>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“老师，到底谁一瓶子不满半瓶子晃荡又最爱显示自己？”</a:t>
            </a:r>
          </a:p>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马锐笑着大声说。</a:t>
            </a:r>
          </a:p>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接下来就变成两个人面对面互相点着名的交锋，步升级。</a:t>
            </a:r>
          </a:p>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“马锐，你不愿意听讲，你可以出去！”</a:t>
            </a:r>
          </a:p>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“我为什么要出去？我没有不愿意听讲，是希望你讲得更好一点。”</a:t>
            </a:r>
          </a:p>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“你出去，我现在请你出去，马锐同学！”</a:t>
            </a:r>
          </a:p>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“我不出去，我有权利坐在课堂里，刘桂珍老师——我交了学费。”</a:t>
            </a:r>
          </a:p>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“如果你不出，这堂课我就不讲了，同学们，你们这堂课无法上下原因完全在马锐，你们是想氢课继续上下去呢还是听任马锐一个搅得你们谁都无法上课？”</a:t>
            </a:r>
          </a:p>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“我们听任马锐搅得我们谁都无法上课。”一个调皮的男生回答。</a:t>
            </a:r>
          </a:p>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全班哄堂大笑。</a:t>
            </a:r>
          </a:p>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“你不讲课是因为你没有能力讲下去了。像你这种水平不讲也好。讲也误人子弟。”马锐在哄笑中添油加醋地说。</a:t>
            </a:r>
          </a:p>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“听听，狂成什么样儿？”刘桂珍恨恨地对马林生说，“这样下去还得了？”</a:t>
            </a:r>
          </a:p>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此刻的刘老师已是气急败坏，她竭力用盖过全喧嚣的高音尖叫：</a:t>
            </a:r>
          </a:p>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“班干部，班干部站出来！班干部在哪儿？维持一下秩序。”</a:t>
            </a:r>
          </a:p>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在她犹如蜂蜇般不停的尖叫声中，坐在靠墙那排座位的夏青不情愿地站起来，用比蚊子叫大不了多少的声音对笑闹的全班同学说：</a:t>
            </a:r>
          </a:p>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“你们别闹了。”</a:t>
            </a:r>
          </a:p>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她的声音几乎被一阵更大的笑声淹没了。一些孩子在暗中跺脚，拍打课桌底板，教室像一间木工房似的回荡着各种嘈杂的声响。</a:t>
            </a:r>
          </a:p>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似乎为了不被同学们划为异类抑或是对马锐抱有同情，夏青对这片混乱场面妥赤地笑了笑，“这个班历来是全年纪纪律最差的班，班干部软弱、涣散、起不到带头作用。甚至有时还对落后同学随声附和，不敢挺身而出同不良的倾向作斗争，造成歪风邪气占上风。”刘桂珍大的胸部一起一伏，几星唾沫溅到了马林生脸上，她扫了眼耷头坐在一边的马锐，“就是有那么几个害群之马。”</a:t>
            </a:r>
          </a:p>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刘桂珍抱起讲义紫涨着验冲出教室，肋帮子上的肉因为愤怒哆嗦着如同受到一阵阵电击。</a:t>
            </a:r>
          </a:p>
          <a:p>
            <a:pPr algn="l"/>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    当然，这场课堂骚乱的结果，就是威严的，人见人怕的教导主任亲自出马，把马锐和那个帮了一句腔对骚乱的扩大起了推波助澜作用的男生带离了现场，恢复了教室秩序。</a:t>
            </a:r>
          </a:p>
          <a:p>
            <a:pPr algn="r"/>
            <a:r>
              <a:rPr lang="en-US" altLang="zh-CN"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a:t>
            </a:r>
            <a:r>
              <a:rPr lang="zh-CN" altLang="en-US" sz="820" dirty="0" smtClean="0">
                <a:ln/>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sym typeface="Arial" panose="020B0604020202020204" pitchFamily="34" charset="0"/>
              </a:rPr>
              <a:t>节选自王朔《我是你爸爸》第三章</a:t>
            </a:r>
          </a:p>
        </p:txBody>
      </p:sp>
      <p:sp>
        <p:nvSpPr>
          <p:cNvPr id="86" name="直接连接符 3084"/>
          <p:cNvSpPr>
            <a:spLocks noChangeShapeType="1"/>
          </p:cNvSpPr>
          <p:nvPr/>
        </p:nvSpPr>
        <p:spPr bwMode="auto">
          <a:xfrm>
            <a:off x="4698688" y="3266557"/>
            <a:ext cx="0" cy="576119"/>
          </a:xfrm>
          <a:prstGeom prst="line">
            <a:avLst/>
          </a:prstGeom>
          <a:noFill/>
          <a:ln w="6350">
            <a:solidFill>
              <a:srgbClr val="FFFFFF"/>
            </a:solidFill>
            <a:round/>
          </a:ln>
          <a:extLst>
            <a:ext uri="{909E8E84-426E-40DD-AFC4-6F175D3DCCD1}">
              <a14:hiddenFill xmlns:a14="http://schemas.microsoft.com/office/drawing/2010/main" xmlns="">
                <a:noFill/>
              </a14:hiddenFill>
            </a:ext>
          </a:extLst>
        </p:spPr>
        <p:txBody>
          <a:bodyPr/>
          <a:lstStyle/>
          <a:p>
            <a:endParaRPr lang="zh-CN" altLang="en-US" sz="19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椭圆 3088"/>
          <p:cNvSpPr>
            <a:spLocks noChangeArrowheads="1"/>
          </p:cNvSpPr>
          <p:nvPr/>
        </p:nvSpPr>
        <p:spPr bwMode="auto">
          <a:xfrm>
            <a:off x="577797" y="5374601"/>
            <a:ext cx="120620" cy="120620"/>
          </a:xfrm>
          <a:prstGeom prst="ellipse">
            <a:avLst/>
          </a:prstGeom>
          <a:solidFill>
            <a:schemeClr val="accent1"/>
          </a:solidFill>
          <a:ln>
            <a:noFill/>
          </a:ln>
        </p:spPr>
        <p:txBody>
          <a:bodyPr/>
          <a:lstStyle/>
          <a:p>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88" name="椭圆 3087"/>
          <p:cNvSpPr>
            <a:spLocks noChangeArrowheads="1"/>
          </p:cNvSpPr>
          <p:nvPr/>
        </p:nvSpPr>
        <p:spPr bwMode="auto">
          <a:xfrm>
            <a:off x="321968" y="5630951"/>
            <a:ext cx="342815" cy="342815"/>
          </a:xfrm>
          <a:prstGeom prst="ellipse">
            <a:avLst/>
          </a:prstGeom>
          <a:solidFill>
            <a:schemeClr val="accent2"/>
          </a:solidFill>
          <a:ln>
            <a:noFill/>
          </a:ln>
        </p:spPr>
        <p:txBody>
          <a:bodyPr/>
          <a:lstStyle/>
          <a:p>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88"/>
                                        </p:tgtEl>
                                        <p:attrNameLst>
                                          <p:attrName>style.visibility</p:attrName>
                                        </p:attrNameLst>
                                      </p:cBhvr>
                                      <p:to>
                                        <p:strVal val="visible"/>
                                      </p:to>
                                    </p:set>
                                    <p:anim calcmode="lin" valueType="num">
                                      <p:cBhvr>
                                        <p:cTn id="7" dur="750" fill="hold"/>
                                        <p:tgtEl>
                                          <p:spTgt spid="88"/>
                                        </p:tgtEl>
                                        <p:attrNameLst>
                                          <p:attrName>ppt_w</p:attrName>
                                        </p:attrNameLst>
                                      </p:cBhvr>
                                      <p:tavLst>
                                        <p:tav tm="0">
                                          <p:val>
                                            <p:fltVal val="0"/>
                                          </p:val>
                                        </p:tav>
                                        <p:tav tm="100000">
                                          <p:val>
                                            <p:strVal val="#ppt_w"/>
                                          </p:val>
                                        </p:tav>
                                      </p:tavLst>
                                    </p:anim>
                                    <p:anim calcmode="lin" valueType="num">
                                      <p:cBhvr>
                                        <p:cTn id="8" dur="750" fill="hold"/>
                                        <p:tgtEl>
                                          <p:spTgt spid="88"/>
                                        </p:tgtEl>
                                        <p:attrNameLst>
                                          <p:attrName>ppt_h</p:attrName>
                                        </p:attrNameLst>
                                      </p:cBhvr>
                                      <p:tavLst>
                                        <p:tav tm="0">
                                          <p:val>
                                            <p:fltVal val="0"/>
                                          </p:val>
                                        </p:tav>
                                        <p:tav tm="100000">
                                          <p:val>
                                            <p:strVal val="#ppt_h"/>
                                          </p:val>
                                        </p:tav>
                                      </p:tavLst>
                                    </p:anim>
                                    <p:animEffect transition="in" filter="fade">
                                      <p:cBhvr>
                                        <p:cTn id="9" dur="750"/>
                                        <p:tgtEl>
                                          <p:spTgt spid="88"/>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87"/>
                                        </p:tgtEl>
                                        <p:attrNameLst>
                                          <p:attrName>style.visibility</p:attrName>
                                        </p:attrNameLst>
                                      </p:cBhvr>
                                      <p:to>
                                        <p:strVal val="visible"/>
                                      </p:to>
                                    </p:set>
                                    <p:anim calcmode="lin" valueType="num">
                                      <p:cBhvr>
                                        <p:cTn id="12" dur="750" fill="hold"/>
                                        <p:tgtEl>
                                          <p:spTgt spid="87"/>
                                        </p:tgtEl>
                                        <p:attrNameLst>
                                          <p:attrName>ppt_w</p:attrName>
                                        </p:attrNameLst>
                                      </p:cBhvr>
                                      <p:tavLst>
                                        <p:tav tm="0">
                                          <p:val>
                                            <p:fltVal val="0"/>
                                          </p:val>
                                        </p:tav>
                                        <p:tav tm="100000">
                                          <p:val>
                                            <p:strVal val="#ppt_w"/>
                                          </p:val>
                                        </p:tav>
                                      </p:tavLst>
                                    </p:anim>
                                    <p:anim calcmode="lin" valueType="num">
                                      <p:cBhvr>
                                        <p:cTn id="13" dur="750" fill="hold"/>
                                        <p:tgtEl>
                                          <p:spTgt spid="87"/>
                                        </p:tgtEl>
                                        <p:attrNameLst>
                                          <p:attrName>ppt_h</p:attrName>
                                        </p:attrNameLst>
                                      </p:cBhvr>
                                      <p:tavLst>
                                        <p:tav tm="0">
                                          <p:val>
                                            <p:fltVal val="0"/>
                                          </p:val>
                                        </p:tav>
                                        <p:tav tm="100000">
                                          <p:val>
                                            <p:strVal val="#ppt_h"/>
                                          </p:val>
                                        </p:tav>
                                      </p:tavLst>
                                    </p:anim>
                                    <p:animEffect transition="in" filter="fade">
                                      <p:cBhvr>
                                        <p:cTn id="14" dur="750"/>
                                        <p:tgtEl>
                                          <p:spTgt spid="87"/>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ppt_w</p:attrName>
                                        </p:attrNameLst>
                                      </p:cBhvr>
                                      <p:tavLst>
                                        <p:tav tm="0">
                                          <p:val>
                                            <p:fltVal val="0"/>
                                          </p:val>
                                        </p:tav>
                                        <p:tav tm="100000">
                                          <p:val>
                                            <p:strVal val="#ppt_w"/>
                                          </p:val>
                                        </p:tav>
                                      </p:tavLst>
                                    </p:anim>
                                    <p:anim calcmode="lin" valueType="num">
                                      <p:cBhvr>
                                        <p:cTn id="19" dur="500" fill="hold"/>
                                        <p:tgtEl>
                                          <p:spTgt spid="85"/>
                                        </p:tgtEl>
                                        <p:attrNameLst>
                                          <p:attrName>ppt_h</p:attrName>
                                        </p:attrNameLst>
                                      </p:cBhvr>
                                      <p:tavLst>
                                        <p:tav tm="0">
                                          <p:val>
                                            <p:fltVal val="0"/>
                                          </p:val>
                                        </p:tav>
                                        <p:tav tm="100000">
                                          <p:val>
                                            <p:strVal val="#ppt_h"/>
                                          </p:val>
                                        </p:tav>
                                      </p:tavLst>
                                    </p:anim>
                                    <p:animEffect transition="in" filter="fade">
                                      <p:cBhvr>
                                        <p:cTn id="20"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7" grpId="0" bldLvl="0" animBg="1"/>
      <p:bldP spid="88"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idx="4294967295"/>
          </p:nvPr>
        </p:nvSpPr>
        <p:spPr>
          <a:xfrm>
            <a:off x="788670" y="357505"/>
            <a:ext cx="5791835" cy="1143000"/>
          </a:xfrm>
        </p:spPr>
        <p:txBody>
          <a:bodyPr anchor="ctr"/>
          <a:lstStyle/>
          <a:p>
            <a:pPr algn="l"/>
            <a:r>
              <a:rPr lang="zh-CN" altLang="en-US" b="1">
                <a:solidFill>
                  <a:schemeClr val="tx1"/>
                </a:solidFill>
                <a:effectLst>
                  <a:outerShdw blurRad="38100" dist="19050" dir="2700000" algn="tl" rotWithShape="0">
                    <a:schemeClr val="dk1">
                      <a:alpha val="40000"/>
                    </a:schemeClr>
                  </a:outerShdw>
                </a:effectLst>
                <a:sym typeface="+mn-ea"/>
              </a:rPr>
              <a:t>牢记立德树人的根本任务</a:t>
            </a:r>
          </a:p>
        </p:txBody>
      </p:sp>
      <p:sp>
        <p:nvSpPr>
          <p:cNvPr id="2" name="文本框 1"/>
          <p:cNvSpPr txBox="1"/>
          <p:nvPr/>
        </p:nvSpPr>
        <p:spPr>
          <a:xfrm>
            <a:off x="899795" y="1700530"/>
            <a:ext cx="7253605" cy="4646295"/>
          </a:xfrm>
          <a:prstGeom prst="rect">
            <a:avLst/>
          </a:prstGeom>
          <a:noFill/>
        </p:spPr>
        <p:txBody>
          <a:bodyPr wrap="square" rtlCol="0" anchor="t">
            <a:spAutoFit/>
          </a:bodyPr>
          <a:lstStyle/>
          <a:p>
            <a:r>
              <a:rPr lang="en-US" altLang="zh-CN" sz="3200">
                <a:solidFill>
                  <a:schemeClr val="accent1"/>
                </a:solidFill>
                <a:effectLst>
                  <a:outerShdw blurRad="38100" dist="25400" dir="5400000" algn="ctr" rotWithShape="0">
                    <a:srgbClr val="6E747A">
                      <a:alpha val="43000"/>
                    </a:srgbClr>
                  </a:outerShdw>
                </a:effectLst>
              </a:rPr>
              <a:t>      </a:t>
            </a:r>
            <a:r>
              <a:rPr lang="zh-CN" altLang="en-US" sz="3200" dirty="0">
                <a:solidFill>
                  <a:srgbClr val="0000FF"/>
                </a:solidFill>
                <a:sym typeface="+mn-ea"/>
              </a:rPr>
              <a:t>党的十八大提出：“把</a:t>
            </a:r>
            <a:r>
              <a:rPr lang="zh-CN" altLang="en-US" sz="3200" dirty="0">
                <a:solidFill>
                  <a:srgbClr val="0000FF"/>
                </a:solidFill>
                <a:highlight>
                  <a:srgbClr val="FFFF00"/>
                </a:highlight>
                <a:sym typeface="+mn-ea"/>
              </a:rPr>
              <a:t>立德树人</a:t>
            </a:r>
            <a:r>
              <a:rPr lang="zh-CN" altLang="en-US" sz="3200" dirty="0">
                <a:solidFill>
                  <a:srgbClr val="0000FF"/>
                </a:solidFill>
                <a:sym typeface="+mn-ea"/>
              </a:rPr>
              <a:t>作为</a:t>
            </a:r>
            <a:r>
              <a:rPr lang="zh-CN" altLang="en-US" sz="3200" dirty="0">
                <a:solidFill>
                  <a:srgbClr val="0000FF"/>
                </a:solidFill>
                <a:highlight>
                  <a:srgbClr val="FFFF00"/>
                </a:highlight>
                <a:sym typeface="+mn-ea"/>
              </a:rPr>
              <a:t>教育的根本任务</a:t>
            </a:r>
            <a:r>
              <a:rPr lang="zh-CN" altLang="en-US" sz="3200" dirty="0">
                <a:solidFill>
                  <a:srgbClr val="0000FF"/>
                </a:solidFill>
                <a:sym typeface="+mn-ea"/>
              </a:rPr>
              <a:t>，培养德智体美全面发展的社会主义建设者和接班人”。</a:t>
            </a:r>
          </a:p>
          <a:p>
            <a:endParaRPr lang="zh-CN" altLang="en-US" sz="3200" dirty="0">
              <a:solidFill>
                <a:srgbClr val="0000FF"/>
              </a:solidFill>
              <a:sym typeface="+mn-ea"/>
            </a:endParaRPr>
          </a:p>
          <a:p>
            <a:r>
              <a:rPr lang="en-US" altLang="zh-CN" sz="2400" dirty="0">
                <a:ln/>
                <a:solidFill>
                  <a:schemeClr val="accent1"/>
                </a:solidFill>
                <a:effectLst>
                  <a:outerShdw blurRad="38100" dist="25400" dir="5400000" algn="ctr" rotWithShape="0">
                    <a:srgbClr val="6E747A">
                      <a:alpha val="43000"/>
                    </a:srgbClr>
                  </a:outerShdw>
                </a:effectLst>
                <a:latin typeface="Arial" panose="020B0604020202020204" pitchFamily="34" charset="0"/>
              </a:rPr>
              <a:t>        </a:t>
            </a:r>
            <a:r>
              <a:rPr lang="zh-CN" altLang="en-US" sz="2400" dirty="0">
                <a:ln/>
                <a:solidFill>
                  <a:schemeClr val="accent1"/>
                </a:solidFill>
                <a:effectLst>
                  <a:outerShdw blurRad="38100" dist="25400" dir="5400000" algn="ctr" rotWithShape="0">
                    <a:srgbClr val="6E747A">
                      <a:alpha val="43000"/>
                    </a:srgbClr>
                  </a:outerShdw>
                </a:effectLst>
                <a:highlight>
                  <a:srgbClr val="FFFF00"/>
                </a:highlight>
                <a:latin typeface="Arial" panose="020B0604020202020204" pitchFamily="34" charset="0"/>
              </a:rPr>
              <a:t>一个人的崇高跟学历半毛钱的关系都没有，</a:t>
            </a:r>
            <a:r>
              <a:rPr lang="zh-CN" altLang="en-US" sz="2400" dirty="0">
                <a:ln/>
                <a:solidFill>
                  <a:schemeClr val="accent1"/>
                </a:solidFill>
                <a:effectLst>
                  <a:outerShdw blurRad="38100" dist="25400" dir="5400000" algn="ctr" rotWithShape="0">
                    <a:srgbClr val="6E747A">
                      <a:alpha val="43000"/>
                    </a:srgbClr>
                  </a:outerShdw>
                </a:effectLst>
                <a:latin typeface="Arial" panose="020B0604020202020204" pitchFamily="34" charset="0"/>
              </a:rPr>
              <a:t>跟人生的信仰、追求有关系。要教育学生懂得做人的道理，没有考上大学也没有什么了不得，不是有这样一句话吗，是金子在哪里都发光。人的能力有大小，但是只要有追求、有奉献精神，尽力发挥自己的能力就可以了。</a:t>
            </a:r>
            <a:r>
              <a:rPr lang="en-US" altLang="zh-CN" sz="2400" dirty="0">
                <a:ln/>
                <a:solidFill>
                  <a:schemeClr val="accent1"/>
                </a:solidFill>
                <a:effectLst>
                  <a:outerShdw blurRad="38100" dist="25400" dir="5400000" algn="ctr" rotWithShape="0">
                    <a:srgbClr val="6E747A">
                      <a:alpha val="43000"/>
                    </a:srgbClr>
                  </a:outerShdw>
                </a:effectLst>
                <a:latin typeface="Arial" panose="020B0604020202020204" pitchFamily="34" charset="0"/>
              </a:rPr>
              <a:t>                   ——</a:t>
            </a:r>
            <a:r>
              <a:rPr lang="zh-CN" altLang="en-US" sz="2400" dirty="0">
                <a:ln/>
                <a:solidFill>
                  <a:schemeClr val="accent1"/>
                </a:solidFill>
                <a:effectLst>
                  <a:outerShdw blurRad="38100" dist="25400" dir="5400000" algn="ctr" rotWithShape="0">
                    <a:srgbClr val="6E747A">
                      <a:alpha val="43000"/>
                    </a:srgbClr>
                  </a:outerShdw>
                </a:effectLst>
                <a:latin typeface="Arial" panose="020B0604020202020204" pitchFamily="34" charset="0"/>
              </a:rPr>
              <a:t>曲建武</a:t>
            </a:r>
          </a:p>
          <a:p>
            <a:endParaRPr lang="zh-CN" altLang="en-US" sz="2400" dirty="0">
              <a:ln/>
              <a:solidFill>
                <a:schemeClr val="accent1"/>
              </a:solidFill>
              <a:effectLst>
                <a:outerShdw blurRad="38100" dist="25400" dir="5400000" algn="ctr" rotWithShape="0">
                  <a:srgbClr val="6E747A">
                    <a:alpha val="43000"/>
                  </a:srgbClr>
                </a:outerShdw>
              </a:effectLst>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692696"/>
            <a:ext cx="8229600" cy="5433467"/>
          </a:xfrm>
        </p:spPr>
        <p:txBody>
          <a:bodyPr/>
          <a:lstStyle/>
          <a:p>
            <a:r>
              <a:rPr lang="en-US" altLang="zh-CN" sz="4000" dirty="0" smtClean="0">
                <a:solidFill>
                  <a:srgbClr val="FF0000"/>
                </a:solidFill>
              </a:rPr>
              <a:t>9</a:t>
            </a:r>
            <a:r>
              <a:rPr lang="zh-CN" altLang="en-US" sz="4000" dirty="0" smtClean="0">
                <a:solidFill>
                  <a:srgbClr val="FF0000"/>
                </a:solidFill>
              </a:rPr>
              <a:t>月份工作</a:t>
            </a:r>
            <a:endParaRPr lang="en-US" altLang="zh-CN" sz="4000" dirty="0" smtClean="0">
              <a:solidFill>
                <a:srgbClr val="FF0000"/>
              </a:solidFill>
            </a:endParaRPr>
          </a:p>
          <a:p>
            <a:endParaRPr lang="en-US" altLang="zh-CN" dirty="0" smtClean="0"/>
          </a:p>
          <a:p>
            <a:r>
              <a:rPr lang="zh-CN" altLang="zh-CN" dirty="0" smtClean="0"/>
              <a:t>新生报到（分班、编学号、分宿舍）</a:t>
            </a:r>
          </a:p>
          <a:p>
            <a:r>
              <a:rPr lang="zh-CN" altLang="zh-CN" dirty="0" smtClean="0"/>
              <a:t>新生入学教育</a:t>
            </a:r>
          </a:p>
          <a:p>
            <a:r>
              <a:rPr lang="zh-CN" altLang="zh-CN" dirty="0" smtClean="0"/>
              <a:t>开学典礼</a:t>
            </a:r>
          </a:p>
          <a:p>
            <a:r>
              <a:rPr lang="zh-CN" altLang="zh-CN" dirty="0" smtClean="0"/>
              <a:t>军训及国防教育工作</a:t>
            </a:r>
          </a:p>
          <a:p>
            <a:r>
              <a:rPr lang="zh-CN" altLang="zh-CN" dirty="0" smtClean="0"/>
              <a:t>发放学籍卡、学生证、学生手册等</a:t>
            </a:r>
          </a:p>
          <a:p>
            <a:r>
              <a:rPr lang="zh-CN" altLang="zh-CN" dirty="0" smtClean="0"/>
              <a:t>新生办理银行卡</a:t>
            </a:r>
          </a:p>
          <a:p>
            <a:r>
              <a:rPr lang="zh-CN" altLang="zh-CN" dirty="0" smtClean="0"/>
              <a:t>生源地助学贷款回执录入</a:t>
            </a:r>
          </a:p>
          <a:p>
            <a:endParaRPr lang="zh-CN"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idx="4294967295"/>
          </p:nvPr>
        </p:nvSpPr>
        <p:spPr>
          <a:xfrm>
            <a:off x="788670" y="357505"/>
            <a:ext cx="5791835" cy="1143000"/>
          </a:xfrm>
        </p:spPr>
        <p:txBody>
          <a:bodyPr anchor="ctr"/>
          <a:lstStyle/>
          <a:p>
            <a:pPr algn="l"/>
            <a:r>
              <a:rPr lang="zh-CN" altLang="en-US">
                <a:solidFill>
                  <a:schemeClr val="tx1"/>
                </a:solidFill>
                <a:effectLst>
                  <a:outerShdw blurRad="38100" dist="19050" dir="2700000" algn="tl" rotWithShape="0">
                    <a:schemeClr val="dk1">
                      <a:alpha val="40000"/>
                    </a:schemeClr>
                  </a:outerShdw>
                </a:effectLst>
                <a:sym typeface="+mn-ea"/>
              </a:rPr>
              <a:t>请别遗憾离场</a:t>
            </a:r>
            <a:endParaRPr lang="zh-CN" altLang="en-US" b="1">
              <a:solidFill>
                <a:schemeClr val="tx1"/>
              </a:solidFill>
              <a:effectLst>
                <a:outerShdw blurRad="38100" dist="19050" dir="2700000" algn="tl" rotWithShape="0">
                  <a:schemeClr val="dk1">
                    <a:alpha val="40000"/>
                  </a:schemeClr>
                </a:outerShdw>
              </a:effectLst>
              <a:sym typeface="+mn-ea"/>
            </a:endParaRPr>
          </a:p>
        </p:txBody>
      </p:sp>
      <p:sp>
        <p:nvSpPr>
          <p:cNvPr id="2" name="文本框 1"/>
          <p:cNvSpPr txBox="1"/>
          <p:nvPr/>
        </p:nvSpPr>
        <p:spPr>
          <a:xfrm>
            <a:off x="960755" y="2413635"/>
            <a:ext cx="7253605" cy="1568450"/>
          </a:xfrm>
          <a:prstGeom prst="rect">
            <a:avLst/>
          </a:prstGeom>
          <a:noFill/>
        </p:spPr>
        <p:txBody>
          <a:bodyPr wrap="square" rtlCol="0" anchor="t">
            <a:spAutoFit/>
          </a:bodyPr>
          <a:lstStyle/>
          <a:p>
            <a:r>
              <a:rPr lang="en-US" altLang="zh-CN" sz="3200">
                <a:solidFill>
                  <a:schemeClr val="accent1"/>
                </a:solidFill>
                <a:effectLst>
                  <a:outerShdw blurRad="38100" dist="25400" dir="5400000" algn="ctr" rotWithShape="0">
                    <a:srgbClr val="6E747A">
                      <a:alpha val="43000"/>
                    </a:srgbClr>
                  </a:outerShdw>
                </a:effectLst>
              </a:rPr>
              <a:t>        </a:t>
            </a:r>
            <a:r>
              <a:rPr lang="zh-CN" altLang="en-US" sz="3200">
                <a:solidFill>
                  <a:schemeClr val="accent1"/>
                </a:solidFill>
                <a:effectLst>
                  <a:outerShdw blurRad="38100" dist="25400" dir="5400000" algn="ctr" rotWithShape="0">
                    <a:srgbClr val="6E747A">
                      <a:alpha val="43000"/>
                    </a:srgbClr>
                  </a:outerShdw>
                </a:effectLst>
              </a:rPr>
              <a:t>在大学这个青春修炼场，</a:t>
            </a:r>
            <a:r>
              <a:rPr lang="zh-CN" altLang="en-US" sz="3200">
                <a:ln w="22225">
                  <a:solidFill>
                    <a:schemeClr val="accent2"/>
                  </a:solidFill>
                  <a:prstDash val="solid"/>
                </a:ln>
                <a:solidFill>
                  <a:schemeClr val="accent2">
                    <a:lumMod val="40000"/>
                    <a:lumOff val="60000"/>
                  </a:schemeClr>
                </a:solidFill>
                <a:effectLst/>
              </a:rPr>
              <a:t>如何做到不留遗憾离场？</a:t>
            </a:r>
          </a:p>
          <a:p>
            <a:endParaRPr lang="zh-CN" altLang="en-US" sz="3200">
              <a:ln w="22225">
                <a:solidFill>
                  <a:schemeClr val="accent2"/>
                </a:solidFill>
                <a:prstDash val="solid"/>
              </a:ln>
              <a:solidFill>
                <a:schemeClr val="accent2">
                  <a:lumMod val="40000"/>
                  <a:lumOff val="60000"/>
                </a:schemeClr>
              </a:solidFill>
              <a:effectLs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idx="4294967295"/>
          </p:nvPr>
        </p:nvSpPr>
        <p:spPr>
          <a:xfrm>
            <a:off x="788670" y="678180"/>
            <a:ext cx="5791835" cy="1143000"/>
          </a:xfrm>
        </p:spPr>
        <p:txBody>
          <a:bodyPr anchor="ctr"/>
          <a:lstStyle/>
          <a:p>
            <a:pPr algn="l"/>
            <a:r>
              <a:rPr lang="zh-CN" altLang="en-US">
                <a:solidFill>
                  <a:schemeClr val="tx1"/>
                </a:solidFill>
                <a:effectLst>
                  <a:outerShdw blurRad="38100" dist="19050" dir="2700000" algn="tl" rotWithShape="0">
                    <a:schemeClr val="dk1">
                      <a:alpha val="40000"/>
                    </a:schemeClr>
                  </a:outerShdw>
                </a:effectLst>
                <a:sym typeface="+mn-ea"/>
              </a:rPr>
              <a:t>不留遗憾地去抓住机遇</a:t>
            </a:r>
            <a:r>
              <a:rPr lang="zh-CN" altLang="en-US"/>
              <a:t/>
            </a:r>
            <a:br>
              <a:rPr lang="zh-CN" altLang="en-US"/>
            </a:br>
            <a:endParaRPr lang="zh-CN" altLang="en-US" b="1">
              <a:solidFill>
                <a:schemeClr val="tx1"/>
              </a:solidFill>
              <a:effectLst>
                <a:outerShdw blurRad="38100" dist="19050" dir="2700000" algn="tl" rotWithShape="0">
                  <a:schemeClr val="dk1">
                    <a:alpha val="40000"/>
                  </a:schemeClr>
                </a:outerShdw>
              </a:effectLst>
              <a:sym typeface="+mn-ea"/>
            </a:endParaRPr>
          </a:p>
        </p:txBody>
      </p:sp>
      <p:sp>
        <p:nvSpPr>
          <p:cNvPr id="3" name="文本框 2"/>
          <p:cNvSpPr txBox="1"/>
          <p:nvPr/>
        </p:nvSpPr>
        <p:spPr>
          <a:xfrm>
            <a:off x="1029970" y="1599565"/>
            <a:ext cx="7404100" cy="1383665"/>
          </a:xfrm>
          <a:prstGeom prst="rect">
            <a:avLst/>
          </a:prstGeom>
          <a:noFill/>
        </p:spPr>
        <p:txBody>
          <a:bodyPr wrap="square" rtlCol="0" anchor="t">
            <a:spAutoFit/>
          </a:bodyPr>
          <a:lstStyle/>
          <a:p>
            <a:r>
              <a:rPr lang="zh-CN" altLang="en-US"/>
              <a:t>学生会竞选部长、专业社团换届、科技创新比赛、社会实践评选、文体活动展示，这些机会可能是各位这个阶段所面临的，但你又能抓住几个？</a:t>
            </a:r>
            <a:r>
              <a:rPr lang="zh-CN" altLang="en-US" sz="2400">
                <a:solidFill>
                  <a:schemeClr val="accent1"/>
                </a:solidFill>
                <a:effectLst>
                  <a:outerShdw blurRad="38100" dist="25400" dir="5400000" algn="ctr" rotWithShape="0">
                    <a:srgbClr val="6E747A">
                      <a:alpha val="43000"/>
                    </a:srgbClr>
                  </a:outerShdw>
                </a:effectLst>
              </a:rPr>
              <a:t>机遇，往往是给有准备的人。可能不准备，机会到了，你也无法抓牢。</a:t>
            </a:r>
          </a:p>
        </p:txBody>
      </p:sp>
      <p:pic>
        <p:nvPicPr>
          <p:cNvPr id="4" name="图片 3" descr="微信图片_20201027104235"/>
          <p:cNvPicPr>
            <a:picLocks noChangeAspect="1"/>
          </p:cNvPicPr>
          <p:nvPr/>
        </p:nvPicPr>
        <p:blipFill>
          <a:blip r:embed="rId2" cstate="print"/>
          <a:stretch>
            <a:fillRect/>
          </a:stretch>
        </p:blipFill>
        <p:spPr>
          <a:xfrm>
            <a:off x="1269365" y="3185160"/>
            <a:ext cx="6605270" cy="296926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idx="4294967295"/>
          </p:nvPr>
        </p:nvSpPr>
        <p:spPr>
          <a:xfrm>
            <a:off x="788670" y="678180"/>
            <a:ext cx="5791835" cy="1143000"/>
          </a:xfrm>
        </p:spPr>
        <p:txBody>
          <a:bodyPr anchor="ctr"/>
          <a:lstStyle/>
          <a:p>
            <a:pPr algn="l"/>
            <a:r>
              <a:rPr lang="zh-CN" altLang="en-US">
                <a:solidFill>
                  <a:schemeClr val="tx1"/>
                </a:solidFill>
                <a:effectLst>
                  <a:outerShdw blurRad="38100" dist="19050" dir="2700000" algn="tl" rotWithShape="0">
                    <a:schemeClr val="dk1">
                      <a:alpha val="40000"/>
                    </a:schemeClr>
                  </a:outerShdw>
                </a:effectLst>
                <a:sym typeface="+mn-ea"/>
              </a:rPr>
              <a:t>不留遗憾地去享受过程</a:t>
            </a:r>
            <a:r>
              <a:rPr lang="zh-CN" altLang="en-US"/>
              <a:t/>
            </a:r>
            <a:br>
              <a:rPr lang="zh-CN" altLang="en-US"/>
            </a:br>
            <a:endParaRPr lang="zh-CN" altLang="en-US" b="1">
              <a:solidFill>
                <a:schemeClr val="tx1"/>
              </a:solidFill>
              <a:effectLst>
                <a:outerShdw blurRad="38100" dist="19050" dir="2700000" algn="tl" rotWithShape="0">
                  <a:schemeClr val="dk1">
                    <a:alpha val="40000"/>
                  </a:schemeClr>
                </a:outerShdw>
              </a:effectLst>
              <a:sym typeface="+mn-ea"/>
            </a:endParaRPr>
          </a:p>
        </p:txBody>
      </p:sp>
      <p:sp>
        <p:nvSpPr>
          <p:cNvPr id="3" name="文本框 2"/>
          <p:cNvSpPr txBox="1"/>
          <p:nvPr/>
        </p:nvSpPr>
        <p:spPr>
          <a:xfrm>
            <a:off x="788670" y="1599565"/>
            <a:ext cx="7645400" cy="1476375"/>
          </a:xfrm>
          <a:prstGeom prst="rect">
            <a:avLst/>
          </a:prstGeom>
          <a:noFill/>
        </p:spPr>
        <p:txBody>
          <a:bodyPr wrap="square" rtlCol="0" anchor="t">
            <a:spAutoFit/>
          </a:bodyPr>
          <a:lstStyle/>
          <a:p>
            <a:r>
              <a:rPr lang="en-US" altLang="zh-CN"/>
              <a:t>        </a:t>
            </a:r>
            <a:r>
              <a:rPr lang="zh-CN" altLang="en-US"/>
              <a:t>你们都在成长，在成长的过程中，我希望各位能够学会享受，这里指的不是物质享受，不是手握手机，躺尸一般的 “享受”你的大学生时光，</a:t>
            </a:r>
            <a:r>
              <a:rPr lang="zh-CN" altLang="en-US">
                <a:solidFill>
                  <a:schemeClr val="accent1"/>
                </a:solidFill>
                <a:effectLst>
                  <a:outerShdw blurRad="38100" dist="25400" dir="5400000" algn="ctr" rotWithShape="0">
                    <a:srgbClr val="6E747A">
                      <a:alpha val="43000"/>
                    </a:srgbClr>
                  </a:outerShdw>
                </a:effectLst>
              </a:rPr>
              <a:t>而是希望你们用一颗感恩、善良的心去享受生活，面对不如意、不美好，要学着辩证分析，善于看到积极的一面，而不是第一时间去打退堂鼓，用抵触、甚至愤懑的情绪去看待。</a:t>
            </a:r>
          </a:p>
        </p:txBody>
      </p:sp>
      <p:pic>
        <p:nvPicPr>
          <p:cNvPr id="2" name="图片 1" descr="微信图片_20201027104401"/>
          <p:cNvPicPr>
            <a:picLocks noChangeAspect="1"/>
          </p:cNvPicPr>
          <p:nvPr/>
        </p:nvPicPr>
        <p:blipFill>
          <a:blip r:embed="rId2" cstate="print"/>
          <a:stretch>
            <a:fillRect/>
          </a:stretch>
        </p:blipFill>
        <p:spPr>
          <a:xfrm>
            <a:off x="134620" y="3122930"/>
            <a:ext cx="4958715" cy="3623945"/>
          </a:xfrm>
          <a:prstGeom prst="rect">
            <a:avLst/>
          </a:prstGeom>
        </p:spPr>
      </p:pic>
      <p:sp>
        <p:nvSpPr>
          <p:cNvPr id="5" name="文本框 4"/>
          <p:cNvSpPr txBox="1"/>
          <p:nvPr/>
        </p:nvSpPr>
        <p:spPr>
          <a:xfrm>
            <a:off x="5685790" y="3122930"/>
            <a:ext cx="2915920" cy="3353435"/>
          </a:xfrm>
          <a:prstGeom prst="rect">
            <a:avLst/>
          </a:prstGeom>
          <a:noFill/>
        </p:spPr>
        <p:txBody>
          <a:bodyPr wrap="square" rtlCol="0" anchor="t">
            <a:spAutoFit/>
          </a:bodyPr>
          <a:lstStyle/>
          <a:p>
            <a:r>
              <a:rPr lang="zh-CN" altLang="en-US"/>
              <a:t>当你在纠结你会面临什么样的结果时，索性就撸起袖子加油干，因为不做，成功率就是0，但做了，成功率就能提高至50%。</a:t>
            </a:r>
            <a:r>
              <a:rPr lang="zh-CN" altLang="en-US" sz="2000">
                <a:solidFill>
                  <a:schemeClr val="accent1"/>
                </a:solidFill>
                <a:effectLst>
                  <a:outerShdw blurRad="38100" dist="25400" dir="5400000" algn="ctr" rotWithShape="0">
                    <a:srgbClr val="6E747A">
                      <a:alpha val="43000"/>
                    </a:srgbClr>
                  </a:outerShdw>
                </a:effectLst>
              </a:rPr>
              <a:t>一个只顾低头走路的人,永远领略不到沿途的风光,所以各位，大学的路上有很多风景，如何领略，就要看各位是否用“心”去感受。</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idx="4294967295"/>
          </p:nvPr>
        </p:nvSpPr>
        <p:spPr>
          <a:xfrm>
            <a:off x="788670" y="678180"/>
            <a:ext cx="5791835" cy="1143000"/>
          </a:xfrm>
        </p:spPr>
        <p:txBody>
          <a:bodyPr anchor="ctr"/>
          <a:lstStyle/>
          <a:p>
            <a:pPr algn="l"/>
            <a:r>
              <a:rPr lang="zh-CN" altLang="en-US">
                <a:solidFill>
                  <a:schemeClr val="tx1"/>
                </a:solidFill>
                <a:effectLst>
                  <a:outerShdw blurRad="38100" dist="19050" dir="2700000" algn="tl" rotWithShape="0">
                    <a:schemeClr val="dk1">
                      <a:alpha val="40000"/>
                    </a:schemeClr>
                  </a:outerShdw>
                </a:effectLst>
                <a:sym typeface="+mn-ea"/>
              </a:rPr>
              <a:t>不留遗憾地去全力付出</a:t>
            </a:r>
            <a:r>
              <a:rPr lang="zh-CN" altLang="en-US"/>
              <a:t/>
            </a:r>
            <a:br>
              <a:rPr lang="zh-CN" altLang="en-US"/>
            </a:br>
            <a:endParaRPr lang="zh-CN" altLang="en-US" b="1">
              <a:solidFill>
                <a:schemeClr val="tx1"/>
              </a:solidFill>
              <a:effectLst>
                <a:outerShdw blurRad="38100" dist="19050" dir="2700000" algn="tl" rotWithShape="0">
                  <a:schemeClr val="dk1">
                    <a:alpha val="40000"/>
                  </a:schemeClr>
                </a:outerShdw>
              </a:effectLst>
              <a:sym typeface="+mn-ea"/>
            </a:endParaRPr>
          </a:p>
        </p:txBody>
      </p:sp>
      <p:sp>
        <p:nvSpPr>
          <p:cNvPr id="3" name="文本框 2"/>
          <p:cNvSpPr txBox="1"/>
          <p:nvPr/>
        </p:nvSpPr>
        <p:spPr>
          <a:xfrm>
            <a:off x="1029970" y="1599565"/>
            <a:ext cx="7404100" cy="2584450"/>
          </a:xfrm>
          <a:prstGeom prst="rect">
            <a:avLst/>
          </a:prstGeom>
          <a:noFill/>
        </p:spPr>
        <p:txBody>
          <a:bodyPr wrap="square" rtlCol="0" anchor="t">
            <a:spAutoFit/>
          </a:bodyPr>
          <a:lstStyle/>
          <a:p>
            <a:r>
              <a:rPr lang="zh-CN" altLang="en-US"/>
              <a:t>大学，可能不只有学习这一件事，你会有多重身份，会有多重选择，之前看到有人写过这样一句话，选择比努力更重要，可在我看来，这句话并不完整，选择可能是方向问题，而努力却要一直存在。</a:t>
            </a:r>
            <a:r>
              <a:rPr lang="zh-CN" altLang="en-US">
                <a:ln w="22225">
                  <a:solidFill>
                    <a:schemeClr val="accent2"/>
                  </a:solidFill>
                  <a:prstDash val="solid"/>
                </a:ln>
                <a:solidFill>
                  <a:schemeClr val="accent2">
                    <a:lumMod val="40000"/>
                    <a:lumOff val="60000"/>
                  </a:schemeClr>
                </a:solidFill>
                <a:effectLst/>
              </a:rPr>
              <a:t>选择了道路，也不想再回首这条路时有遗憾，那就请拼尽全力付出！</a:t>
            </a:r>
          </a:p>
          <a:p>
            <a:endParaRPr lang="zh-CN" altLang="en-US"/>
          </a:p>
          <a:p>
            <a:r>
              <a:rPr lang="zh-CN" altLang="en-US"/>
              <a:t>可能</a:t>
            </a:r>
            <a:r>
              <a:rPr lang="zh-CN" altLang="en-US">
                <a:solidFill>
                  <a:schemeClr val="accent1"/>
                </a:solidFill>
                <a:effectLst>
                  <a:outerShdw blurRad="38100" dist="25400" dir="5400000" algn="ctr" rotWithShape="0">
                    <a:srgbClr val="6E747A">
                      <a:alpha val="43000"/>
                    </a:srgbClr>
                  </a:outerShdw>
                </a:effectLst>
              </a:rPr>
              <a:t>，世上最公平的东西就是时间</a:t>
            </a:r>
            <a:r>
              <a:rPr lang="zh-CN" altLang="en-US"/>
              <a:t>，每个人都有，但结果却看似不公平，原因就是在规定的时间我们没有全力付出。龟兔赛跑的故事可能大家都知道，都明白，最后的赢家是乌龟，看似不可能的事，其实只要你想做，全力付出，可能你就能有能力去接受命运馈赠的那份礼物。</a:t>
            </a:r>
          </a:p>
        </p:txBody>
      </p:sp>
      <p:sp>
        <p:nvSpPr>
          <p:cNvPr id="2" name="文本框 1"/>
          <p:cNvSpPr txBox="1"/>
          <p:nvPr/>
        </p:nvSpPr>
        <p:spPr>
          <a:xfrm>
            <a:off x="953770" y="4559935"/>
            <a:ext cx="7237095" cy="1383665"/>
          </a:xfrm>
          <a:prstGeom prst="rect">
            <a:avLst/>
          </a:prstGeom>
          <a:noFill/>
        </p:spPr>
        <p:txBody>
          <a:bodyPr wrap="square" rtlCol="0" anchor="t">
            <a:spAutoFit/>
          </a:bodyPr>
          <a:lstStyle/>
          <a:p>
            <a:r>
              <a:rPr lang="zh-CN" altLang="en-US"/>
              <a:t>步入大学，请抛开胆怯，勇敢地出发吧，尽情绽放你们的热情，</a:t>
            </a:r>
            <a:r>
              <a:rPr lang="zh-CN" altLang="en-US" sz="2800">
                <a:solidFill>
                  <a:schemeClr val="accent1"/>
                </a:solidFill>
                <a:effectLst>
                  <a:outerShdw blurRad="38100" dist="25400" dir="5400000" algn="ctr" rotWithShape="0">
                    <a:srgbClr val="6E747A">
                      <a:alpha val="43000"/>
                    </a:srgbClr>
                  </a:outerShdw>
                </a:effectLst>
              </a:rPr>
              <a:t>为大学书写属于自己的人生篇章，不抛弃，不放弃，不留遗憾离场！</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内容占位符 1" descr="3"/>
          <p:cNvPicPr>
            <a:picLocks noGrp="1" noChangeAspect="1"/>
          </p:cNvPicPr>
          <p:nvPr>
            <p:ph idx="1"/>
          </p:nvPr>
        </p:nvPicPr>
        <p:blipFill>
          <a:blip r:embed="rId2" cstate="print"/>
          <a:stretch>
            <a:fillRect/>
          </a:stretch>
        </p:blipFill>
        <p:spPr>
          <a:xfrm>
            <a:off x="2370455" y="130175"/>
            <a:ext cx="4402455" cy="659765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1"/>
          <p:cNvSpPr>
            <a:spLocks noGrp="1"/>
          </p:cNvSpPr>
          <p:nvPr>
            <p:ph idx="1"/>
          </p:nvPr>
        </p:nvSpPr>
        <p:spPr>
          <a:xfrm>
            <a:off x="1357630" y="1955800"/>
            <a:ext cx="6972300" cy="4070350"/>
          </a:xfrm>
        </p:spPr>
        <p:txBody>
          <a:bodyPr vert="horz" wrap="square" anchor="t"/>
          <a:lstStyle/>
          <a:p>
            <a:pPr eaLnBrk="1" hangingPunct="1"/>
            <a:r>
              <a:rPr lang="zh-CN" altLang="en-US" sz="1800" dirty="0">
                <a:solidFill>
                  <a:srgbClr val="FF0000"/>
                </a:solidFill>
              </a:rPr>
              <a:t>三个全覆盖：</a:t>
            </a:r>
          </a:p>
          <a:p>
            <a:pPr eaLnBrk="1" hangingPunct="1"/>
            <a:r>
              <a:rPr lang="en-US" altLang="zh-CN" sz="1800" dirty="0">
                <a:solidFill>
                  <a:schemeClr val="tx1"/>
                </a:solidFill>
                <a:effectLst>
                  <a:outerShdw blurRad="38100" dist="19050" dir="2700000" algn="tl" rotWithShape="0">
                    <a:schemeClr val="dk1">
                      <a:alpha val="40000"/>
                    </a:schemeClr>
                  </a:outerShdw>
                </a:effectLst>
              </a:rPr>
              <a:t>所有学段全覆盖、公办民办全覆盖、所有家庭困难学生全覆盖</a:t>
            </a:r>
          </a:p>
          <a:p>
            <a:pPr eaLnBrk="1" hangingPunct="1"/>
            <a:endParaRPr lang="zh-CN" altLang="en-US" sz="1800" dirty="0">
              <a:hlinkClick r:id="" action="ppaction://noaction"/>
            </a:endParaRPr>
          </a:p>
          <a:p>
            <a:pPr eaLnBrk="1" hangingPunct="1"/>
            <a:endParaRPr lang="en-US" altLang="zh-CN" sz="1400" dirty="0"/>
          </a:p>
          <a:p>
            <a:pPr eaLnBrk="1" hangingPunct="1"/>
            <a:r>
              <a:rPr lang="zh-CN" altLang="en-US" sz="1800" dirty="0">
                <a:solidFill>
                  <a:schemeClr val="accent1"/>
                </a:solidFill>
                <a:effectLst>
                  <a:outerShdw blurRad="38100" dist="25400" dir="5400000" algn="ctr" rotWithShape="0">
                    <a:srgbClr val="6E747A">
                      <a:alpha val="43000"/>
                    </a:srgbClr>
                  </a:outerShdw>
                </a:effectLst>
              </a:rPr>
              <a:t>在高等教育方面，做到了家庭经济困难学生上学“三不愁”：</a:t>
            </a:r>
          </a:p>
          <a:p>
            <a:pPr eaLnBrk="1" hangingPunct="1"/>
            <a:endParaRPr lang="zh-CN" altLang="en-US" sz="1800" dirty="0"/>
          </a:p>
          <a:p>
            <a:pPr eaLnBrk="1" hangingPunct="1"/>
            <a:r>
              <a:rPr lang="zh-CN" altLang="en-US" sz="1800" dirty="0"/>
              <a:t>入学前不用愁，贷款办在家门口；</a:t>
            </a:r>
          </a:p>
          <a:p>
            <a:pPr eaLnBrk="1" hangingPunct="1"/>
            <a:endParaRPr lang="zh-CN" altLang="en-US" sz="1800" dirty="0"/>
          </a:p>
          <a:p>
            <a:pPr eaLnBrk="1" hangingPunct="1"/>
            <a:r>
              <a:rPr lang="zh-CN" altLang="en-US" sz="1800" dirty="0"/>
              <a:t>入学时不用愁，“绿色通道”解烦忧；</a:t>
            </a:r>
          </a:p>
          <a:p>
            <a:pPr eaLnBrk="1" hangingPunct="1"/>
            <a:endParaRPr lang="zh-CN" altLang="en-US" sz="1800" dirty="0"/>
          </a:p>
          <a:p>
            <a:pPr eaLnBrk="1" hangingPunct="1"/>
            <a:r>
              <a:rPr lang="zh-CN" altLang="en-US" sz="1800" dirty="0"/>
              <a:t>入学后不用愁，各类奖助全都有</a:t>
            </a:r>
          </a:p>
          <a:p>
            <a:pPr eaLnBrk="1" hangingPunct="1"/>
            <a:endParaRPr lang="zh-CN" altLang="en-US" sz="1800" dirty="0"/>
          </a:p>
          <a:p>
            <a:pPr eaLnBrk="1" hangingPunct="1"/>
            <a:endParaRPr lang="en-US" altLang="zh-CN" sz="1800" dirty="0"/>
          </a:p>
          <a:p>
            <a:pPr eaLnBrk="1" hangingPunct="1"/>
            <a:endParaRPr lang="en-US" altLang="zh-CN" sz="1800" dirty="0"/>
          </a:p>
          <a:p>
            <a:pPr eaLnBrk="1" hangingPunct="1"/>
            <a:endParaRPr lang="en-US" altLang="zh-CN" dirty="0"/>
          </a:p>
          <a:p>
            <a:pPr eaLnBrk="1" hangingPunct="1"/>
            <a:endParaRPr lang="zh-CN" altLang="en-US" dirty="0"/>
          </a:p>
        </p:txBody>
      </p:sp>
      <p:pic>
        <p:nvPicPr>
          <p:cNvPr id="2" name="图片 1" descr="校徽"/>
          <p:cNvPicPr>
            <a:picLocks noChangeAspect="1"/>
          </p:cNvPicPr>
          <p:nvPr/>
        </p:nvPicPr>
        <p:blipFill>
          <a:blip r:embed="rId2" cstate="print"/>
          <a:stretch>
            <a:fillRect/>
          </a:stretch>
        </p:blipFill>
        <p:spPr>
          <a:xfrm>
            <a:off x="450850" y="170180"/>
            <a:ext cx="1179830" cy="1170305"/>
          </a:xfrm>
          <a:prstGeom prst="rect">
            <a:avLst/>
          </a:prstGeom>
        </p:spPr>
      </p:pic>
      <p:sp>
        <p:nvSpPr>
          <p:cNvPr id="3" name="内容占位符 1"/>
          <p:cNvSpPr>
            <a:spLocks noGrp="1"/>
          </p:cNvSpPr>
          <p:nvPr/>
        </p:nvSpPr>
        <p:spPr>
          <a:xfrm>
            <a:off x="1909445" y="710565"/>
            <a:ext cx="5049520" cy="550545"/>
          </a:xfrm>
          <a:prstGeom prst="rect">
            <a:avLst/>
          </a:prstGeom>
          <a:noFill/>
          <a:ln w="9525">
            <a:noFill/>
          </a:ln>
        </p:spPr>
        <p:txBody>
          <a:bodyPr vert="horz" wrap="square" anchor="t"/>
          <a:lstStyle>
            <a:lvl1pPr marL="342900" indent="-342900" algn="l" rtl="0" eaLnBrk="0" fontAlgn="base" hangingPunct="0">
              <a:spcBef>
                <a:spcPct val="20000"/>
              </a:spcBef>
              <a:spcAft>
                <a:spcPct val="0"/>
              </a:spcAft>
              <a:buChar char="•"/>
              <a:defRPr sz="3200" b="1">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ea typeface="+mn-ea"/>
              </a:defRPr>
            </a:lvl2pPr>
            <a:lvl3pPr marL="1143000" indent="-228600" algn="l" rtl="0" eaLnBrk="0" fontAlgn="base" hangingPunct="0">
              <a:spcBef>
                <a:spcPct val="20000"/>
              </a:spcBef>
              <a:spcAft>
                <a:spcPct val="0"/>
              </a:spcAft>
              <a:buChar char="•"/>
              <a:defRPr sz="2400" b="1">
                <a:solidFill>
                  <a:schemeClr val="tx2"/>
                </a:solidFill>
                <a:latin typeface="+mn-lt"/>
                <a:ea typeface="+mn-ea"/>
              </a:defRPr>
            </a:lvl3pPr>
            <a:lvl4pPr marL="1600200" indent="-228600" algn="l" rtl="0" eaLnBrk="0" fontAlgn="base" hangingPunct="0">
              <a:spcBef>
                <a:spcPct val="20000"/>
              </a:spcBef>
              <a:spcAft>
                <a:spcPct val="0"/>
              </a:spcAft>
              <a:buChar char="–"/>
              <a:defRPr sz="2000" b="1">
                <a:solidFill>
                  <a:schemeClr val="tx2"/>
                </a:solidFill>
                <a:latin typeface="+mn-lt"/>
                <a:ea typeface="+mn-ea"/>
              </a:defRPr>
            </a:lvl4pPr>
            <a:lvl5pPr marL="2057400" indent="-228600" algn="l" rtl="0" eaLnBrk="0" fontAlgn="base" hangingPunct="0">
              <a:spcBef>
                <a:spcPct val="20000"/>
              </a:spcBef>
              <a:spcAft>
                <a:spcPct val="0"/>
              </a:spcAft>
              <a:buChar char="»"/>
              <a:defRPr sz="2000" b="1">
                <a:solidFill>
                  <a:schemeClr val="tx2"/>
                </a:solidFill>
                <a:latin typeface="+mn-lt"/>
                <a:ea typeface="+mn-ea"/>
              </a:defRPr>
            </a:lvl5pPr>
            <a:lvl6pPr marL="2514600" indent="-228600" algn="l" rtl="0" fontAlgn="base">
              <a:spcBef>
                <a:spcPct val="20000"/>
              </a:spcBef>
              <a:spcAft>
                <a:spcPct val="0"/>
              </a:spcAft>
              <a:buChar char="»"/>
              <a:defRPr sz="2000" b="1">
                <a:solidFill>
                  <a:schemeClr val="tx2"/>
                </a:solidFill>
                <a:latin typeface="+mn-lt"/>
                <a:ea typeface="+mn-ea"/>
              </a:defRPr>
            </a:lvl6pPr>
            <a:lvl7pPr marL="2971800" indent="-228600" algn="l" rtl="0" fontAlgn="base">
              <a:spcBef>
                <a:spcPct val="20000"/>
              </a:spcBef>
              <a:spcAft>
                <a:spcPct val="0"/>
              </a:spcAft>
              <a:buChar char="»"/>
              <a:defRPr sz="2000" b="1">
                <a:solidFill>
                  <a:schemeClr val="tx2"/>
                </a:solidFill>
                <a:latin typeface="+mn-lt"/>
                <a:ea typeface="+mn-ea"/>
              </a:defRPr>
            </a:lvl7pPr>
            <a:lvl8pPr marL="3429000" indent="-228600" algn="l" rtl="0" fontAlgn="base">
              <a:spcBef>
                <a:spcPct val="20000"/>
              </a:spcBef>
              <a:spcAft>
                <a:spcPct val="0"/>
              </a:spcAft>
              <a:buChar char="»"/>
              <a:defRPr sz="2000" b="1">
                <a:solidFill>
                  <a:schemeClr val="tx2"/>
                </a:solidFill>
                <a:latin typeface="+mn-lt"/>
                <a:ea typeface="+mn-ea"/>
              </a:defRPr>
            </a:lvl8pPr>
            <a:lvl9pPr marL="3886200" indent="-228600" algn="l" rtl="0" fontAlgn="base">
              <a:spcBef>
                <a:spcPct val="20000"/>
              </a:spcBef>
              <a:spcAft>
                <a:spcPct val="0"/>
              </a:spcAft>
              <a:buChar char="»"/>
              <a:defRPr sz="2000" b="1">
                <a:solidFill>
                  <a:schemeClr val="tx2"/>
                </a:solidFill>
                <a:latin typeface="+mn-lt"/>
                <a:ea typeface="+mn-ea"/>
              </a:defRPr>
            </a:lvl9pPr>
          </a:lstStyle>
          <a:p>
            <a:pPr marL="0" indent="0" eaLnBrk="1" hangingPunct="1">
              <a:buNone/>
            </a:pPr>
            <a:r>
              <a:rPr lang="zh-CN" altLang="en-US" sz="2800" dirty="0"/>
              <a:t>山西省学生资助政策</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1"/>
          <p:cNvSpPr>
            <a:spLocks noGrp="1"/>
          </p:cNvSpPr>
          <p:nvPr>
            <p:ph idx="1"/>
          </p:nvPr>
        </p:nvSpPr>
        <p:spPr>
          <a:xfrm>
            <a:off x="1357313" y="1500188"/>
            <a:ext cx="6972300" cy="4525962"/>
          </a:xfrm>
        </p:spPr>
        <p:txBody>
          <a:bodyPr vert="horz" wrap="square" anchor="t"/>
          <a:lstStyle/>
          <a:p>
            <a:pPr eaLnBrk="1" hangingPunct="1"/>
            <a:r>
              <a:rPr lang="zh-CN" altLang="en-US" sz="1800" dirty="0"/>
              <a:t>一、</a:t>
            </a:r>
            <a:r>
              <a:rPr lang="zh-CN" altLang="en-US" sz="1800" dirty="0">
                <a:hlinkClick r:id="rId2" action="ppaction://hlinksldjump"/>
              </a:rPr>
              <a:t>绿色通道</a:t>
            </a:r>
            <a:r>
              <a:rPr lang="zh-CN" altLang="en-US" sz="1800" dirty="0">
                <a:solidFill>
                  <a:srgbClr val="FF0000"/>
                </a:solidFill>
              </a:rPr>
              <a:t>（新生开学</a:t>
            </a:r>
            <a:r>
              <a:rPr lang="en-US" altLang="zh-CN" sz="1800" dirty="0">
                <a:solidFill>
                  <a:srgbClr val="FF0000"/>
                </a:solidFill>
              </a:rPr>
              <a:t>9</a:t>
            </a:r>
            <a:r>
              <a:rPr lang="zh-CN" altLang="en-US" sz="1800" dirty="0">
                <a:solidFill>
                  <a:srgbClr val="FF0000"/>
                </a:solidFill>
              </a:rPr>
              <a:t>月初）</a:t>
            </a:r>
            <a:endParaRPr lang="en-US" altLang="zh-CN" sz="1800" dirty="0">
              <a:solidFill>
                <a:srgbClr val="FF0000"/>
              </a:solidFill>
            </a:endParaRPr>
          </a:p>
          <a:p>
            <a:pPr eaLnBrk="1" hangingPunct="1"/>
            <a:r>
              <a:rPr lang="zh-CN" altLang="en-US" sz="1800" dirty="0"/>
              <a:t>二、</a:t>
            </a:r>
            <a:r>
              <a:rPr lang="zh-CN" altLang="en-US" sz="1800" dirty="0">
                <a:hlinkClick r:id="rId3" action="ppaction://hlinksldjump"/>
              </a:rPr>
              <a:t>国家生源地信用助学贷款</a:t>
            </a:r>
            <a:r>
              <a:rPr lang="zh-CN" altLang="en-US" sz="1800" dirty="0">
                <a:solidFill>
                  <a:srgbClr val="FF0000"/>
                </a:solidFill>
              </a:rPr>
              <a:t>（</a:t>
            </a:r>
            <a:r>
              <a:rPr lang="en-US" altLang="zh-CN" sz="1800" dirty="0">
                <a:solidFill>
                  <a:srgbClr val="FF0000"/>
                </a:solidFill>
              </a:rPr>
              <a:t>8-10</a:t>
            </a:r>
            <a:r>
              <a:rPr lang="zh-CN" altLang="en-US" sz="1800" dirty="0">
                <a:solidFill>
                  <a:srgbClr val="FF0000"/>
                </a:solidFill>
              </a:rPr>
              <a:t>月）</a:t>
            </a:r>
            <a:endParaRPr lang="en-US" altLang="zh-CN" sz="1800" dirty="0">
              <a:solidFill>
                <a:srgbClr val="FF0000"/>
              </a:solidFill>
            </a:endParaRPr>
          </a:p>
          <a:p>
            <a:pPr eaLnBrk="1" hangingPunct="1"/>
            <a:r>
              <a:rPr lang="zh-CN" altLang="en-US" sz="1800" dirty="0"/>
              <a:t>三、</a:t>
            </a:r>
            <a:r>
              <a:rPr lang="zh-CN" altLang="en-US" sz="1800" dirty="0">
                <a:sym typeface="+mn-ea"/>
                <a:hlinkClick r:id="" action="ppaction://noaction"/>
              </a:rPr>
              <a:t>国家奖学金</a:t>
            </a:r>
            <a:r>
              <a:rPr lang="zh-CN" altLang="en-US" sz="1800" dirty="0">
                <a:solidFill>
                  <a:srgbClr val="FF0000"/>
                </a:solidFill>
                <a:sym typeface="+mn-ea"/>
              </a:rPr>
              <a:t>（</a:t>
            </a:r>
            <a:r>
              <a:rPr lang="en-US" altLang="zh-CN" sz="1800" dirty="0">
                <a:solidFill>
                  <a:srgbClr val="FF0000"/>
                </a:solidFill>
                <a:sym typeface="+mn-ea"/>
              </a:rPr>
              <a:t>10</a:t>
            </a:r>
            <a:r>
              <a:rPr lang="zh-CN" altLang="en-US" sz="1800" dirty="0">
                <a:solidFill>
                  <a:srgbClr val="FF0000"/>
                </a:solidFill>
                <a:sym typeface="+mn-ea"/>
              </a:rPr>
              <a:t>月</a:t>
            </a:r>
            <a:r>
              <a:rPr lang="en-US" altLang="zh-CN" sz="1800" dirty="0">
                <a:solidFill>
                  <a:srgbClr val="FF0000"/>
                </a:solidFill>
                <a:sym typeface="+mn-ea"/>
              </a:rPr>
              <a:t>15</a:t>
            </a:r>
            <a:r>
              <a:rPr lang="zh-CN" altLang="en-US" sz="1800" dirty="0">
                <a:solidFill>
                  <a:srgbClr val="FF0000"/>
                </a:solidFill>
                <a:sym typeface="+mn-ea"/>
              </a:rPr>
              <a:t>日前）</a:t>
            </a:r>
            <a:endParaRPr lang="en-US" altLang="zh-CN" sz="1800" dirty="0">
              <a:solidFill>
                <a:srgbClr val="FF0000"/>
              </a:solidFill>
            </a:endParaRPr>
          </a:p>
          <a:p>
            <a:pPr eaLnBrk="1" hangingPunct="1"/>
            <a:r>
              <a:rPr lang="zh-CN" altLang="en-US" sz="1800" dirty="0">
                <a:sym typeface="+mn-ea"/>
              </a:rPr>
              <a:t>四、</a:t>
            </a:r>
            <a:r>
              <a:rPr lang="zh-CN" altLang="en-US" sz="1800" dirty="0">
                <a:sym typeface="+mn-ea"/>
                <a:hlinkClick r:id="" action="ppaction://noaction"/>
              </a:rPr>
              <a:t>国家励志奖学金</a:t>
            </a:r>
            <a:r>
              <a:rPr lang="zh-CN" altLang="en-US" sz="1800" dirty="0">
                <a:solidFill>
                  <a:srgbClr val="FF0000"/>
                </a:solidFill>
                <a:sym typeface="+mn-ea"/>
              </a:rPr>
              <a:t>（</a:t>
            </a:r>
            <a:r>
              <a:rPr lang="en-US" altLang="zh-CN" sz="1800" dirty="0">
                <a:solidFill>
                  <a:srgbClr val="FF0000"/>
                </a:solidFill>
                <a:sym typeface="+mn-ea"/>
              </a:rPr>
              <a:t>10</a:t>
            </a:r>
            <a:r>
              <a:rPr lang="zh-CN" altLang="en-US" sz="1800" dirty="0">
                <a:solidFill>
                  <a:srgbClr val="FF0000"/>
                </a:solidFill>
                <a:sym typeface="+mn-ea"/>
              </a:rPr>
              <a:t>月</a:t>
            </a:r>
            <a:r>
              <a:rPr lang="en-US" altLang="zh-CN" sz="1800" dirty="0">
                <a:solidFill>
                  <a:srgbClr val="FF0000"/>
                </a:solidFill>
                <a:sym typeface="+mn-ea"/>
              </a:rPr>
              <a:t>20</a:t>
            </a:r>
            <a:r>
              <a:rPr lang="zh-CN" altLang="en-US" sz="1800" dirty="0">
                <a:solidFill>
                  <a:srgbClr val="FF0000"/>
                </a:solidFill>
                <a:sym typeface="+mn-ea"/>
              </a:rPr>
              <a:t>日）</a:t>
            </a:r>
            <a:endParaRPr lang="en-US" altLang="zh-CN" sz="1800" dirty="0">
              <a:solidFill>
                <a:srgbClr val="FF0000"/>
              </a:solidFill>
            </a:endParaRPr>
          </a:p>
          <a:p>
            <a:pPr eaLnBrk="1" hangingPunct="1"/>
            <a:r>
              <a:rPr lang="zh-CN" altLang="en-US" sz="1800" dirty="0">
                <a:sym typeface="+mn-ea"/>
              </a:rPr>
              <a:t>五、</a:t>
            </a:r>
            <a:r>
              <a:rPr lang="zh-CN" altLang="en-US" sz="1800" dirty="0">
                <a:sym typeface="+mn-ea"/>
                <a:hlinkClick r:id="" action="ppaction://noaction"/>
              </a:rPr>
              <a:t>国家助学金</a:t>
            </a:r>
            <a:r>
              <a:rPr lang="zh-CN" altLang="en-US" sz="1800" dirty="0">
                <a:solidFill>
                  <a:srgbClr val="FF0000"/>
                </a:solidFill>
                <a:sym typeface="+mn-ea"/>
              </a:rPr>
              <a:t>（</a:t>
            </a:r>
            <a:r>
              <a:rPr lang="en-US" altLang="zh-CN" sz="1800" dirty="0">
                <a:solidFill>
                  <a:srgbClr val="FF0000"/>
                </a:solidFill>
                <a:sym typeface="+mn-ea"/>
              </a:rPr>
              <a:t>11</a:t>
            </a:r>
            <a:r>
              <a:rPr lang="zh-CN" altLang="en-US" sz="1800" dirty="0">
                <a:solidFill>
                  <a:srgbClr val="FF0000"/>
                </a:solidFill>
                <a:sym typeface="+mn-ea"/>
              </a:rPr>
              <a:t>月）</a:t>
            </a:r>
            <a:endParaRPr lang="en-US" altLang="zh-CN" sz="1800" dirty="0">
              <a:solidFill>
                <a:srgbClr val="FF0000"/>
              </a:solidFill>
            </a:endParaRPr>
          </a:p>
          <a:p>
            <a:pPr eaLnBrk="1" hangingPunct="1"/>
            <a:r>
              <a:rPr lang="zh-CN" altLang="en-US" sz="1800" dirty="0"/>
              <a:t>六</a:t>
            </a:r>
            <a:r>
              <a:rPr lang="zh-CN" altLang="en-US" sz="1800" dirty="0" smtClean="0"/>
              <a:t>、应征入伍</a:t>
            </a:r>
            <a:r>
              <a:rPr lang="zh-CN" altLang="en-US" sz="1800" dirty="0" smtClean="0">
                <a:hlinkClick r:id="rId4" action="ppaction://hlinksldjump"/>
              </a:rPr>
              <a:t>教</a:t>
            </a:r>
            <a:r>
              <a:rPr lang="zh-CN" altLang="en-US" sz="1800" dirty="0">
                <a:hlinkClick r:id="rId4" action="ppaction://hlinksldjump"/>
              </a:rPr>
              <a:t>育资助</a:t>
            </a:r>
            <a:r>
              <a:rPr lang="zh-CN" altLang="en-US" sz="1800" dirty="0" smtClean="0">
                <a:solidFill>
                  <a:srgbClr val="FF0000"/>
                </a:solidFill>
              </a:rPr>
              <a:t>（</a:t>
            </a:r>
            <a:r>
              <a:rPr lang="en-US" altLang="zh-CN" sz="1800" dirty="0" smtClean="0">
                <a:solidFill>
                  <a:srgbClr val="FF0000"/>
                </a:solidFill>
              </a:rPr>
              <a:t>10</a:t>
            </a:r>
            <a:r>
              <a:rPr lang="zh-CN" altLang="en-US" sz="1800" dirty="0" smtClean="0">
                <a:solidFill>
                  <a:srgbClr val="FF0000"/>
                </a:solidFill>
              </a:rPr>
              <a:t>月</a:t>
            </a:r>
            <a:r>
              <a:rPr lang="zh-CN" altLang="en-US" sz="1800" dirty="0">
                <a:solidFill>
                  <a:srgbClr val="FF0000"/>
                </a:solidFill>
              </a:rPr>
              <a:t>份</a:t>
            </a:r>
            <a:r>
              <a:rPr lang="zh-CN" altLang="en-US" sz="1800" dirty="0" smtClean="0">
                <a:solidFill>
                  <a:srgbClr val="FF0000"/>
                </a:solidFill>
              </a:rPr>
              <a:t>）</a:t>
            </a:r>
            <a:endParaRPr lang="en-US" altLang="zh-CN" sz="1800" dirty="0"/>
          </a:p>
          <a:p>
            <a:pPr eaLnBrk="1" hangingPunct="1"/>
            <a:r>
              <a:rPr lang="zh-CN" altLang="en-US" sz="1800" dirty="0">
                <a:sym typeface="+mn-ea"/>
              </a:rPr>
              <a:t>七</a:t>
            </a:r>
            <a:r>
              <a:rPr lang="zh-CN" altLang="en-US" sz="1800" dirty="0" smtClean="0">
                <a:sym typeface="+mn-ea"/>
              </a:rPr>
              <a:t>、</a:t>
            </a:r>
            <a:r>
              <a:rPr lang="zh-CN" altLang="en-US" sz="1800" dirty="0">
                <a:sym typeface="+mn-ea"/>
                <a:hlinkClick r:id="rId4" action="ppaction://hlinksldjump"/>
              </a:rPr>
              <a:t>减免学费</a:t>
            </a:r>
            <a:r>
              <a:rPr lang="zh-CN" altLang="en-US" sz="1800" dirty="0">
                <a:solidFill>
                  <a:srgbClr val="FF0000"/>
                </a:solidFill>
                <a:sym typeface="+mn-ea"/>
              </a:rPr>
              <a:t>（</a:t>
            </a:r>
            <a:r>
              <a:rPr lang="en-US" altLang="zh-CN" sz="1800" dirty="0">
                <a:solidFill>
                  <a:srgbClr val="FF0000"/>
                </a:solidFill>
                <a:sym typeface="+mn-ea"/>
              </a:rPr>
              <a:t>9-10</a:t>
            </a:r>
            <a:r>
              <a:rPr lang="zh-CN" altLang="en-US" sz="1800" dirty="0">
                <a:solidFill>
                  <a:srgbClr val="FF0000"/>
                </a:solidFill>
                <a:sym typeface="+mn-ea"/>
              </a:rPr>
              <a:t>月份）</a:t>
            </a:r>
            <a:endParaRPr lang="en-US" altLang="zh-CN" sz="1800" dirty="0">
              <a:solidFill>
                <a:srgbClr val="FF0000"/>
              </a:solidFill>
            </a:endParaRPr>
          </a:p>
          <a:p>
            <a:pPr eaLnBrk="1" hangingPunct="1"/>
            <a:r>
              <a:rPr lang="zh-CN" altLang="en-US" sz="1800" dirty="0" smtClean="0"/>
              <a:t>八、</a:t>
            </a:r>
            <a:r>
              <a:rPr lang="zh-CN" altLang="en-US" sz="1800" dirty="0">
                <a:hlinkClick r:id="" action="ppaction://noaction"/>
              </a:rPr>
              <a:t>临时生活补助</a:t>
            </a:r>
            <a:r>
              <a:rPr lang="zh-CN" altLang="en-US" sz="1800" dirty="0">
                <a:solidFill>
                  <a:srgbClr val="FF0000"/>
                </a:solidFill>
                <a:sym typeface="+mn-ea"/>
              </a:rPr>
              <a:t>（根据情况提交）</a:t>
            </a:r>
            <a:endParaRPr lang="en-US" altLang="zh-CN" sz="1800" dirty="0"/>
          </a:p>
          <a:p>
            <a:pPr eaLnBrk="1" hangingPunct="1"/>
            <a:r>
              <a:rPr lang="zh-CN" altLang="en-US" sz="1800" dirty="0"/>
              <a:t>九</a:t>
            </a:r>
            <a:r>
              <a:rPr lang="zh-CN" altLang="en-US" sz="1800" dirty="0" smtClean="0"/>
              <a:t>、</a:t>
            </a:r>
            <a:r>
              <a:rPr lang="zh-CN" altLang="en-US" sz="1800" dirty="0">
                <a:hlinkClick r:id="" action="ppaction://noaction"/>
              </a:rPr>
              <a:t>求职补贴</a:t>
            </a:r>
            <a:r>
              <a:rPr lang="zh-CN" altLang="en-US" sz="1800" dirty="0">
                <a:solidFill>
                  <a:srgbClr val="FF0000"/>
                </a:solidFill>
                <a:sym typeface="+mn-ea"/>
              </a:rPr>
              <a:t>（</a:t>
            </a:r>
            <a:r>
              <a:rPr lang="en-US" altLang="zh-CN" sz="1800" dirty="0">
                <a:solidFill>
                  <a:srgbClr val="FF0000"/>
                </a:solidFill>
                <a:sym typeface="+mn-ea"/>
              </a:rPr>
              <a:t>6-7</a:t>
            </a:r>
            <a:r>
              <a:rPr lang="zh-CN" altLang="en-US" sz="1800" dirty="0">
                <a:solidFill>
                  <a:srgbClr val="FF0000"/>
                </a:solidFill>
                <a:sym typeface="+mn-ea"/>
              </a:rPr>
              <a:t>月份）</a:t>
            </a:r>
            <a:endParaRPr lang="en-US" altLang="zh-CN" sz="1800" dirty="0">
              <a:solidFill>
                <a:srgbClr val="FF0000"/>
              </a:solidFill>
            </a:endParaRPr>
          </a:p>
          <a:p>
            <a:pPr eaLnBrk="1" hangingPunct="1"/>
            <a:r>
              <a:rPr lang="zh-CN" altLang="en-US" sz="1800" dirty="0" smtClean="0">
                <a:sym typeface="+mn-ea"/>
              </a:rPr>
              <a:t>十、</a:t>
            </a:r>
            <a:r>
              <a:rPr lang="zh-CN" altLang="en-US" sz="1800" dirty="0">
                <a:sym typeface="+mn-ea"/>
                <a:hlinkClick r:id="" action="ppaction://noaction"/>
              </a:rPr>
              <a:t>勤工助学</a:t>
            </a:r>
            <a:endParaRPr lang="zh-CN" altLang="en-US" sz="1800" dirty="0">
              <a:hlinkClick r:id="" action="ppaction://noaction"/>
            </a:endParaRPr>
          </a:p>
          <a:p>
            <a:pPr eaLnBrk="1" hangingPunct="1"/>
            <a:r>
              <a:rPr lang="zh-CN" altLang="en-US" sz="1800" dirty="0" smtClean="0">
                <a:sym typeface="+mn-ea"/>
              </a:rPr>
              <a:t>十一、</a:t>
            </a:r>
            <a:r>
              <a:rPr lang="zh-CN" altLang="en-US" sz="1800" dirty="0">
                <a:sym typeface="+mn-ea"/>
                <a:hlinkClick r:id="" action="ppaction://noaction"/>
              </a:rPr>
              <a:t>中</a:t>
            </a:r>
            <a:r>
              <a:rPr lang="zh-CN" altLang="en-US" sz="1800" dirty="0" smtClean="0">
                <a:sym typeface="+mn-ea"/>
                <a:hlinkClick r:id="" action="ppaction://noaction"/>
              </a:rPr>
              <a:t>职学生资助</a:t>
            </a:r>
            <a:endParaRPr lang="zh-CN" altLang="en-US" sz="1800" dirty="0">
              <a:hlinkClick r:id="" action="ppaction://noaction"/>
            </a:endParaRPr>
          </a:p>
          <a:p>
            <a:pPr eaLnBrk="1" hangingPunct="1"/>
            <a:r>
              <a:rPr lang="zh-CN" altLang="en-US" sz="1800" dirty="0" smtClean="0">
                <a:sym typeface="+mn-ea"/>
              </a:rPr>
              <a:t>十二、</a:t>
            </a:r>
            <a:r>
              <a:rPr lang="zh-CN" altLang="en-US" sz="1800" dirty="0">
                <a:sym typeface="+mn-ea"/>
                <a:hlinkClick r:id="rId4" action="ppaction://hlinksldjump"/>
              </a:rPr>
              <a:t>大学新生资助</a:t>
            </a:r>
            <a:r>
              <a:rPr lang="zh-CN" altLang="en-US" sz="1800" dirty="0">
                <a:solidFill>
                  <a:srgbClr val="FF0000"/>
                </a:solidFill>
                <a:sym typeface="+mn-ea"/>
              </a:rPr>
              <a:t>（</a:t>
            </a:r>
            <a:r>
              <a:rPr lang="en-US" altLang="zh-CN" sz="1800" dirty="0">
                <a:solidFill>
                  <a:srgbClr val="FF0000"/>
                </a:solidFill>
                <a:sym typeface="+mn-ea"/>
              </a:rPr>
              <a:t>7-8</a:t>
            </a:r>
            <a:r>
              <a:rPr lang="zh-CN" altLang="en-US" sz="1800" dirty="0">
                <a:solidFill>
                  <a:srgbClr val="FF0000"/>
                </a:solidFill>
                <a:sym typeface="+mn-ea"/>
              </a:rPr>
              <a:t>月份）</a:t>
            </a:r>
            <a:endParaRPr lang="en-US" altLang="zh-CN" sz="1800" dirty="0">
              <a:solidFill>
                <a:srgbClr val="FF0000"/>
              </a:solidFill>
              <a:sym typeface="+mn-ea"/>
            </a:endParaRPr>
          </a:p>
          <a:p>
            <a:pPr eaLnBrk="1" hangingPunct="1"/>
            <a:r>
              <a:rPr lang="zh-CN" altLang="en-US" sz="1800" dirty="0" smtClean="0">
                <a:sym typeface="+mn-ea"/>
              </a:rPr>
              <a:t>十三、</a:t>
            </a:r>
            <a:r>
              <a:rPr lang="zh-CN" altLang="en-US" sz="1800" dirty="0">
                <a:sym typeface="+mn-ea"/>
                <a:hlinkClick r:id="rId4" action="ppaction://hlinksldjump"/>
              </a:rPr>
              <a:t>家庭经济困难学生认定</a:t>
            </a:r>
            <a:r>
              <a:rPr lang="zh-CN" altLang="en-US" sz="1800" dirty="0">
                <a:solidFill>
                  <a:srgbClr val="FF0000"/>
                </a:solidFill>
                <a:sym typeface="+mn-ea"/>
              </a:rPr>
              <a:t>（</a:t>
            </a:r>
            <a:r>
              <a:rPr lang="en-US" altLang="zh-CN" sz="1800" dirty="0">
                <a:solidFill>
                  <a:srgbClr val="FF0000"/>
                </a:solidFill>
                <a:sym typeface="+mn-ea"/>
              </a:rPr>
              <a:t>9-10</a:t>
            </a:r>
            <a:r>
              <a:rPr lang="zh-CN" altLang="en-US" sz="1800" dirty="0">
                <a:solidFill>
                  <a:srgbClr val="FF0000"/>
                </a:solidFill>
                <a:sym typeface="+mn-ea"/>
              </a:rPr>
              <a:t>月份）</a:t>
            </a:r>
            <a:endParaRPr lang="en-US" altLang="zh-CN" sz="1800" dirty="0">
              <a:solidFill>
                <a:srgbClr val="FF0000"/>
              </a:solidFill>
            </a:endParaRPr>
          </a:p>
          <a:p>
            <a:pPr eaLnBrk="1" hangingPunct="1"/>
            <a:endParaRPr lang="zh-CN" altLang="en-US" sz="1800" dirty="0">
              <a:hlinkClick r:id="" action="ppaction://noaction"/>
            </a:endParaRPr>
          </a:p>
          <a:p>
            <a:pPr eaLnBrk="1" hangingPunct="1"/>
            <a:endParaRPr lang="en-US" altLang="zh-CN" sz="1400" dirty="0"/>
          </a:p>
          <a:p>
            <a:pPr eaLnBrk="1" hangingPunct="1"/>
            <a:endParaRPr lang="en-US" altLang="zh-CN" sz="1400" dirty="0"/>
          </a:p>
          <a:p>
            <a:pPr eaLnBrk="1" hangingPunct="1"/>
            <a:endParaRPr lang="en-US" altLang="zh-CN" sz="1800" dirty="0"/>
          </a:p>
          <a:p>
            <a:pPr eaLnBrk="1" hangingPunct="1"/>
            <a:endParaRPr lang="en-US" altLang="zh-CN" sz="1800" dirty="0"/>
          </a:p>
          <a:p>
            <a:pPr eaLnBrk="1" hangingPunct="1"/>
            <a:endParaRPr lang="en-US" altLang="zh-CN" dirty="0"/>
          </a:p>
          <a:p>
            <a:pPr eaLnBrk="1" hangingPunct="1"/>
            <a:endParaRPr lang="zh-CN" altLang="en-US" dirty="0"/>
          </a:p>
        </p:txBody>
      </p:sp>
      <p:pic>
        <p:nvPicPr>
          <p:cNvPr id="2" name="图片 1" descr="校徽"/>
          <p:cNvPicPr>
            <a:picLocks noChangeAspect="1"/>
          </p:cNvPicPr>
          <p:nvPr/>
        </p:nvPicPr>
        <p:blipFill>
          <a:blip r:embed="rId5" cstate="print"/>
          <a:stretch>
            <a:fillRect/>
          </a:stretch>
        </p:blipFill>
        <p:spPr>
          <a:xfrm>
            <a:off x="450850" y="170180"/>
            <a:ext cx="1179830" cy="1170305"/>
          </a:xfrm>
          <a:prstGeom prst="rect">
            <a:avLst/>
          </a:prstGeom>
        </p:spPr>
      </p:pic>
      <p:sp>
        <p:nvSpPr>
          <p:cNvPr id="3" name="内容占位符 1"/>
          <p:cNvSpPr>
            <a:spLocks noGrp="1"/>
          </p:cNvSpPr>
          <p:nvPr/>
        </p:nvSpPr>
        <p:spPr>
          <a:xfrm>
            <a:off x="1909445" y="710565"/>
            <a:ext cx="5049520" cy="550545"/>
          </a:xfrm>
          <a:prstGeom prst="rect">
            <a:avLst/>
          </a:prstGeom>
          <a:noFill/>
          <a:ln w="9525">
            <a:noFill/>
          </a:ln>
        </p:spPr>
        <p:txBody>
          <a:bodyPr vert="horz" wrap="square" anchor="t"/>
          <a:lstStyle>
            <a:lvl1pPr marL="342900" indent="-342900" algn="l" rtl="0" eaLnBrk="0" fontAlgn="base" hangingPunct="0">
              <a:spcBef>
                <a:spcPct val="20000"/>
              </a:spcBef>
              <a:spcAft>
                <a:spcPct val="0"/>
              </a:spcAft>
              <a:buChar char="•"/>
              <a:defRPr sz="3200" b="1">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ea typeface="+mn-ea"/>
              </a:defRPr>
            </a:lvl2pPr>
            <a:lvl3pPr marL="1143000" indent="-228600" algn="l" rtl="0" eaLnBrk="0" fontAlgn="base" hangingPunct="0">
              <a:spcBef>
                <a:spcPct val="20000"/>
              </a:spcBef>
              <a:spcAft>
                <a:spcPct val="0"/>
              </a:spcAft>
              <a:buChar char="•"/>
              <a:defRPr sz="2400" b="1">
                <a:solidFill>
                  <a:schemeClr val="tx2"/>
                </a:solidFill>
                <a:latin typeface="+mn-lt"/>
                <a:ea typeface="+mn-ea"/>
              </a:defRPr>
            </a:lvl3pPr>
            <a:lvl4pPr marL="1600200" indent="-228600" algn="l" rtl="0" eaLnBrk="0" fontAlgn="base" hangingPunct="0">
              <a:spcBef>
                <a:spcPct val="20000"/>
              </a:spcBef>
              <a:spcAft>
                <a:spcPct val="0"/>
              </a:spcAft>
              <a:buChar char="–"/>
              <a:defRPr sz="2000" b="1">
                <a:solidFill>
                  <a:schemeClr val="tx2"/>
                </a:solidFill>
                <a:latin typeface="+mn-lt"/>
                <a:ea typeface="+mn-ea"/>
              </a:defRPr>
            </a:lvl4pPr>
            <a:lvl5pPr marL="2057400" indent="-228600" algn="l" rtl="0" eaLnBrk="0" fontAlgn="base" hangingPunct="0">
              <a:spcBef>
                <a:spcPct val="20000"/>
              </a:spcBef>
              <a:spcAft>
                <a:spcPct val="0"/>
              </a:spcAft>
              <a:buChar char="»"/>
              <a:defRPr sz="2000" b="1">
                <a:solidFill>
                  <a:schemeClr val="tx2"/>
                </a:solidFill>
                <a:latin typeface="+mn-lt"/>
                <a:ea typeface="+mn-ea"/>
              </a:defRPr>
            </a:lvl5pPr>
            <a:lvl6pPr marL="2514600" indent="-228600" algn="l" rtl="0" fontAlgn="base">
              <a:spcBef>
                <a:spcPct val="20000"/>
              </a:spcBef>
              <a:spcAft>
                <a:spcPct val="0"/>
              </a:spcAft>
              <a:buChar char="»"/>
              <a:defRPr sz="2000" b="1">
                <a:solidFill>
                  <a:schemeClr val="tx2"/>
                </a:solidFill>
                <a:latin typeface="+mn-lt"/>
                <a:ea typeface="+mn-ea"/>
              </a:defRPr>
            </a:lvl6pPr>
            <a:lvl7pPr marL="2971800" indent="-228600" algn="l" rtl="0" fontAlgn="base">
              <a:spcBef>
                <a:spcPct val="20000"/>
              </a:spcBef>
              <a:spcAft>
                <a:spcPct val="0"/>
              </a:spcAft>
              <a:buChar char="»"/>
              <a:defRPr sz="2000" b="1">
                <a:solidFill>
                  <a:schemeClr val="tx2"/>
                </a:solidFill>
                <a:latin typeface="+mn-lt"/>
                <a:ea typeface="+mn-ea"/>
              </a:defRPr>
            </a:lvl7pPr>
            <a:lvl8pPr marL="3429000" indent="-228600" algn="l" rtl="0" fontAlgn="base">
              <a:spcBef>
                <a:spcPct val="20000"/>
              </a:spcBef>
              <a:spcAft>
                <a:spcPct val="0"/>
              </a:spcAft>
              <a:buChar char="»"/>
              <a:defRPr sz="2000" b="1">
                <a:solidFill>
                  <a:schemeClr val="tx2"/>
                </a:solidFill>
                <a:latin typeface="+mn-lt"/>
                <a:ea typeface="+mn-ea"/>
              </a:defRPr>
            </a:lvl8pPr>
            <a:lvl9pPr marL="3886200" indent="-228600" algn="l" rtl="0" fontAlgn="base">
              <a:spcBef>
                <a:spcPct val="20000"/>
              </a:spcBef>
              <a:spcAft>
                <a:spcPct val="0"/>
              </a:spcAft>
              <a:buChar char="»"/>
              <a:defRPr sz="2000" b="1">
                <a:solidFill>
                  <a:schemeClr val="tx2"/>
                </a:solidFill>
                <a:latin typeface="+mn-lt"/>
                <a:ea typeface="+mn-ea"/>
              </a:defRPr>
            </a:lvl9pPr>
          </a:lstStyle>
          <a:p>
            <a:pPr marL="0" indent="0" eaLnBrk="1" hangingPunct="1">
              <a:buNone/>
            </a:pPr>
            <a:r>
              <a:rPr lang="zh-CN" altLang="en-US" sz="2800" dirty="0"/>
              <a:t>学院资助项目及申请时间</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idx="4294967295"/>
          </p:nvPr>
        </p:nvSpPr>
        <p:spPr>
          <a:xfrm>
            <a:off x="301625" y="2978150"/>
            <a:ext cx="8229600" cy="1143000"/>
          </a:xfrm>
        </p:spPr>
        <p:txBody>
          <a:bodyPr anchor="ctr"/>
          <a:lstStyle/>
          <a:p>
            <a:pPr algn="ctr"/>
            <a:r>
              <a:rPr lang="zh-CN" altLang="en-US" b="1">
                <a:solidFill>
                  <a:schemeClr val="tx1"/>
                </a:solidFill>
                <a:effectLst>
                  <a:outerShdw blurRad="38100" dist="19050" dir="2700000" algn="tl" rotWithShape="0">
                    <a:schemeClr val="dk1">
                      <a:alpha val="40000"/>
                    </a:schemeClr>
                  </a:outerShdw>
                </a:effectLst>
              </a:rPr>
              <a:t>我们身边的榜样</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idx="4294967295"/>
          </p:nvPr>
        </p:nvSpPr>
        <p:spPr>
          <a:xfrm>
            <a:off x="631190" y="2280920"/>
            <a:ext cx="7881620" cy="1143000"/>
          </a:xfrm>
        </p:spPr>
        <p:txBody>
          <a:bodyPr anchor="ctr"/>
          <a:lstStyle/>
          <a:p>
            <a:pPr algn="l"/>
            <a:r>
              <a:rPr lang="zh-CN" altLang="en-US" sz="4400" b="1" dirty="0">
                <a:solidFill>
                  <a:schemeClr val="tx1"/>
                </a:solidFill>
                <a:effectLst>
                  <a:outerShdw blurRad="38100" dist="19050" dir="2700000" algn="tl" rotWithShape="0">
                    <a:schemeClr val="dk1">
                      <a:alpha val="40000"/>
                    </a:schemeClr>
                  </a:outerShdw>
                </a:effectLst>
              </a:rPr>
              <a:t>我院优秀学生代表</a:t>
            </a:r>
            <a:r>
              <a:rPr lang="zh-CN" altLang="en-US" sz="4800" b="1" dirty="0">
                <a:solidFill>
                  <a:schemeClr val="tx1"/>
                </a:solidFill>
                <a:effectLst>
                  <a:outerShdw blurRad="38100" dist="19050" dir="2700000" algn="tl" rotWithShape="0">
                    <a:schemeClr val="dk1">
                      <a:alpha val="40000"/>
                    </a:schemeClr>
                  </a:outerShdw>
                </a:effectLst>
              </a:rPr>
              <a:t/>
            </a:r>
            <a:br>
              <a:rPr lang="zh-CN" altLang="en-US" sz="4800" b="1" dirty="0">
                <a:solidFill>
                  <a:schemeClr val="tx1"/>
                </a:solidFill>
                <a:effectLst>
                  <a:outerShdw blurRad="38100" dist="19050" dir="2700000" algn="tl" rotWithShape="0">
                    <a:schemeClr val="dk1">
                      <a:alpha val="40000"/>
                    </a:schemeClr>
                  </a:outerShdw>
                </a:effectLst>
              </a:rPr>
            </a:br>
            <a:r>
              <a:rPr lang="zh-CN" altLang="en-US" sz="4800" b="1" dirty="0">
                <a:solidFill>
                  <a:schemeClr val="tx1"/>
                </a:solidFill>
                <a:effectLst>
                  <a:outerShdw blurRad="38100" dist="19050" dir="2700000" algn="tl" rotWithShape="0">
                    <a:schemeClr val="dk1">
                      <a:alpha val="40000"/>
                    </a:schemeClr>
                  </a:outerShdw>
                </a:effectLst>
              </a:rPr>
              <a:t/>
            </a:r>
            <a:br>
              <a:rPr lang="zh-CN" altLang="en-US" sz="4800" b="1" dirty="0">
                <a:solidFill>
                  <a:schemeClr val="tx1"/>
                </a:solidFill>
                <a:effectLst>
                  <a:outerShdw blurRad="38100" dist="19050" dir="2700000" algn="tl" rotWithShape="0">
                    <a:schemeClr val="dk1">
                      <a:alpha val="40000"/>
                    </a:schemeClr>
                  </a:outerShdw>
                </a:effectLst>
              </a:rPr>
            </a:br>
            <a:r>
              <a:rPr lang="zh-CN" altLang="en-US" b="1" dirty="0"/>
              <a:t>       </a:t>
            </a:r>
            <a:r>
              <a:rPr lang="zh-CN" altLang="en-US" b="1" dirty="0">
                <a:solidFill>
                  <a:schemeClr val="accent1"/>
                </a:solidFill>
                <a:effectLst>
                  <a:outerShdw blurRad="38100" dist="25400" dir="5400000" algn="ctr" rotWithShape="0">
                    <a:srgbClr val="6E747A">
                      <a:alpha val="43000"/>
                    </a:srgbClr>
                  </a:outerShdw>
                </a:effectLst>
              </a:rPr>
              <a:t>徐春丽</a:t>
            </a:r>
            <a:r>
              <a:rPr lang="zh-CN" altLang="en-US" b="1" dirty="0">
                <a:solidFill>
                  <a:srgbClr val="0000FF"/>
                </a:solidFill>
              </a:rPr>
              <a:t>，女，化工系学生，</a:t>
            </a:r>
            <a:r>
              <a:rPr lang="en-US" altLang="zh-CN" b="1" dirty="0">
                <a:solidFill>
                  <a:srgbClr val="0000FF"/>
                </a:solidFill>
              </a:rPr>
              <a:t>2013</a:t>
            </a:r>
            <a:r>
              <a:rPr lang="zh-CN" altLang="en-US" b="1" dirty="0">
                <a:solidFill>
                  <a:srgbClr val="0000FF"/>
                </a:solidFill>
              </a:rPr>
              <a:t>年共获得国家奖助学金</a:t>
            </a:r>
            <a:r>
              <a:rPr lang="en-US" altLang="zh-CN" b="1" dirty="0">
                <a:ln w="22225">
                  <a:solidFill>
                    <a:schemeClr val="accent2"/>
                  </a:solidFill>
                  <a:prstDash val="solid"/>
                </a:ln>
                <a:solidFill>
                  <a:schemeClr val="accent2">
                    <a:lumMod val="40000"/>
                    <a:lumOff val="60000"/>
                  </a:schemeClr>
                </a:solidFill>
                <a:effectLst/>
              </a:rPr>
              <a:t>17000</a:t>
            </a:r>
            <a:r>
              <a:rPr lang="zh-CN" altLang="en-US" b="1" dirty="0">
                <a:solidFill>
                  <a:srgbClr val="0000FF"/>
                </a:solidFill>
              </a:rPr>
              <a:t>元。</a:t>
            </a:r>
            <a:br>
              <a:rPr lang="zh-CN" altLang="en-US" b="1" dirty="0">
                <a:solidFill>
                  <a:srgbClr val="0000FF"/>
                </a:solidFill>
              </a:rPr>
            </a:br>
            <a:r>
              <a:rPr lang="zh-CN" altLang="en-US" b="1" dirty="0">
                <a:solidFill>
                  <a:srgbClr val="0000FF"/>
                </a:solidFill>
              </a:rPr>
              <a:t>      其中国家奖学金</a:t>
            </a:r>
            <a:r>
              <a:rPr lang="en-US" altLang="zh-CN" b="1" dirty="0">
                <a:solidFill>
                  <a:srgbClr val="0000FF"/>
                </a:solidFill>
              </a:rPr>
              <a:t>8000</a:t>
            </a:r>
            <a:r>
              <a:rPr lang="zh-CN" altLang="en-US" b="1" dirty="0">
                <a:solidFill>
                  <a:srgbClr val="0000FF"/>
                </a:solidFill>
              </a:rPr>
              <a:t>元，国家助学金</a:t>
            </a:r>
            <a:r>
              <a:rPr lang="en-US" altLang="zh-CN" b="1" dirty="0">
                <a:solidFill>
                  <a:srgbClr val="0000FF"/>
                </a:solidFill>
              </a:rPr>
              <a:t>4000</a:t>
            </a:r>
            <a:r>
              <a:rPr lang="zh-CN" altLang="en-US" b="1" dirty="0">
                <a:solidFill>
                  <a:srgbClr val="0000FF"/>
                </a:solidFill>
              </a:rPr>
              <a:t>元，因为申请并通过</a:t>
            </a:r>
            <a:r>
              <a:rPr lang="zh-CN" altLang="en-US" b="1" dirty="0">
                <a:ln w="22225">
                  <a:solidFill>
                    <a:schemeClr val="accent2"/>
                  </a:solidFill>
                  <a:prstDash val="solid"/>
                </a:ln>
                <a:solidFill>
                  <a:schemeClr val="accent2">
                    <a:lumMod val="40000"/>
                    <a:lumOff val="60000"/>
                  </a:schemeClr>
                </a:solidFill>
                <a:effectLst/>
              </a:rPr>
              <a:t>五项国家专利</a:t>
            </a:r>
            <a:r>
              <a:rPr lang="zh-CN" altLang="en-US" b="1" dirty="0">
                <a:solidFill>
                  <a:srgbClr val="0000FF"/>
                </a:solidFill>
              </a:rPr>
              <a:t>获得优秀学生助学金</a:t>
            </a:r>
            <a:r>
              <a:rPr lang="en-US" altLang="zh-CN" b="1" dirty="0">
                <a:solidFill>
                  <a:srgbClr val="0000FF"/>
                </a:solidFill>
              </a:rPr>
              <a:t>5000</a:t>
            </a:r>
            <a:r>
              <a:rPr lang="zh-CN" altLang="en-US" b="1" dirty="0">
                <a:solidFill>
                  <a:srgbClr val="0000FF"/>
                </a:solidFill>
              </a:rPr>
              <a:t>元。</a:t>
            </a:r>
            <a:br>
              <a:rPr lang="zh-CN" altLang="en-US" b="1" dirty="0">
                <a:solidFill>
                  <a:srgbClr val="0000FF"/>
                </a:solidFill>
              </a:rPr>
            </a:br>
            <a:endParaRPr lang="zh-CN" altLang="en-US"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idx="4294967295"/>
          </p:nvPr>
        </p:nvSpPr>
        <p:spPr>
          <a:xfrm>
            <a:off x="899795" y="1275715"/>
            <a:ext cx="1219200" cy="4307205"/>
          </a:xfrm>
        </p:spPr>
        <p:txBody>
          <a:bodyPr anchor="ctr">
            <a:scene3d>
              <a:camera prst="orthographicFront"/>
              <a:lightRig rig="threePt" dir="t"/>
            </a:scene3d>
          </a:bodyPr>
          <a:lstStyle/>
          <a:p>
            <a:r>
              <a:rPr lang="zh-CN" altLang="en-US" b="1">
                <a:solidFill>
                  <a:schemeClr val="tx1"/>
                </a:solidFill>
                <a:effectLst>
                  <a:outerShdw blurRad="38100" dist="19050" dir="2700000" algn="tl" rotWithShape="0">
                    <a:schemeClr val="dk1">
                      <a:alpha val="40000"/>
                    </a:schemeClr>
                  </a:outerShdw>
                </a:effectLst>
              </a:rPr>
              <a:t>我</a:t>
            </a:r>
            <a:br>
              <a:rPr lang="zh-CN" altLang="en-US" b="1">
                <a:solidFill>
                  <a:schemeClr val="tx1"/>
                </a:solidFill>
                <a:effectLst>
                  <a:outerShdw blurRad="38100" dist="19050" dir="2700000" algn="tl" rotWithShape="0">
                    <a:schemeClr val="dk1">
                      <a:alpha val="40000"/>
                    </a:schemeClr>
                  </a:outerShdw>
                </a:effectLst>
              </a:rPr>
            </a:br>
            <a:r>
              <a:rPr lang="zh-CN" altLang="en-US" b="1">
                <a:solidFill>
                  <a:schemeClr val="tx1"/>
                </a:solidFill>
                <a:effectLst>
                  <a:outerShdw blurRad="38100" dist="19050" dir="2700000" algn="tl" rotWithShape="0">
                    <a:schemeClr val="dk1">
                      <a:alpha val="40000"/>
                    </a:schemeClr>
                  </a:outerShdw>
                </a:effectLst>
              </a:rPr>
              <a:t>们</a:t>
            </a:r>
            <a:br>
              <a:rPr lang="zh-CN" altLang="en-US" b="1">
                <a:solidFill>
                  <a:schemeClr val="tx1"/>
                </a:solidFill>
                <a:effectLst>
                  <a:outerShdw blurRad="38100" dist="19050" dir="2700000" algn="tl" rotWithShape="0">
                    <a:schemeClr val="dk1">
                      <a:alpha val="40000"/>
                    </a:schemeClr>
                  </a:outerShdw>
                </a:effectLst>
              </a:rPr>
            </a:br>
            <a:r>
              <a:rPr lang="zh-CN" altLang="en-US" b="1">
                <a:solidFill>
                  <a:schemeClr val="tx1"/>
                </a:solidFill>
                <a:effectLst>
                  <a:outerShdw blurRad="38100" dist="19050" dir="2700000" algn="tl" rotWithShape="0">
                    <a:schemeClr val="dk1">
                      <a:alpha val="40000"/>
                    </a:schemeClr>
                  </a:outerShdw>
                </a:effectLst>
              </a:rPr>
              <a:t>身</a:t>
            </a:r>
            <a:br>
              <a:rPr lang="zh-CN" altLang="en-US" b="1">
                <a:solidFill>
                  <a:schemeClr val="tx1"/>
                </a:solidFill>
                <a:effectLst>
                  <a:outerShdw blurRad="38100" dist="19050" dir="2700000" algn="tl" rotWithShape="0">
                    <a:schemeClr val="dk1">
                      <a:alpha val="40000"/>
                    </a:schemeClr>
                  </a:outerShdw>
                </a:effectLst>
              </a:rPr>
            </a:br>
            <a:r>
              <a:rPr lang="zh-CN" altLang="en-US" b="1">
                <a:solidFill>
                  <a:schemeClr val="tx1"/>
                </a:solidFill>
                <a:effectLst>
                  <a:outerShdw blurRad="38100" dist="19050" dir="2700000" algn="tl" rotWithShape="0">
                    <a:schemeClr val="dk1">
                      <a:alpha val="40000"/>
                    </a:schemeClr>
                  </a:outerShdw>
                </a:effectLst>
              </a:rPr>
              <a:t>边</a:t>
            </a:r>
            <a:br>
              <a:rPr lang="zh-CN" altLang="en-US" b="1">
                <a:solidFill>
                  <a:schemeClr val="tx1"/>
                </a:solidFill>
                <a:effectLst>
                  <a:outerShdw blurRad="38100" dist="19050" dir="2700000" algn="tl" rotWithShape="0">
                    <a:schemeClr val="dk1">
                      <a:alpha val="40000"/>
                    </a:schemeClr>
                  </a:outerShdw>
                </a:effectLst>
              </a:rPr>
            </a:br>
            <a:r>
              <a:rPr lang="zh-CN" altLang="en-US" b="1">
                <a:solidFill>
                  <a:schemeClr val="tx1"/>
                </a:solidFill>
                <a:effectLst>
                  <a:outerShdw blurRad="38100" dist="19050" dir="2700000" algn="tl" rotWithShape="0">
                    <a:schemeClr val="dk1">
                      <a:alpha val="40000"/>
                    </a:schemeClr>
                  </a:outerShdw>
                </a:effectLst>
              </a:rPr>
              <a:t>的</a:t>
            </a:r>
            <a:br>
              <a:rPr lang="zh-CN" altLang="en-US" b="1">
                <a:solidFill>
                  <a:schemeClr val="tx1"/>
                </a:solidFill>
                <a:effectLst>
                  <a:outerShdw blurRad="38100" dist="19050" dir="2700000" algn="tl" rotWithShape="0">
                    <a:schemeClr val="dk1">
                      <a:alpha val="40000"/>
                    </a:schemeClr>
                  </a:outerShdw>
                </a:effectLst>
              </a:rPr>
            </a:br>
            <a:r>
              <a:rPr lang="zh-CN" altLang="en-US" b="1">
                <a:solidFill>
                  <a:schemeClr val="tx1"/>
                </a:solidFill>
                <a:effectLst>
                  <a:outerShdw blurRad="38100" dist="19050" dir="2700000" algn="tl" rotWithShape="0">
                    <a:schemeClr val="dk1">
                      <a:alpha val="40000"/>
                    </a:schemeClr>
                  </a:outerShdw>
                </a:effectLst>
              </a:rPr>
              <a:t>榜</a:t>
            </a:r>
            <a:br>
              <a:rPr lang="zh-CN" altLang="en-US" b="1">
                <a:solidFill>
                  <a:schemeClr val="tx1"/>
                </a:solidFill>
                <a:effectLst>
                  <a:outerShdw blurRad="38100" dist="19050" dir="2700000" algn="tl" rotWithShape="0">
                    <a:schemeClr val="dk1">
                      <a:alpha val="40000"/>
                    </a:schemeClr>
                  </a:outerShdw>
                </a:effectLst>
              </a:rPr>
            </a:br>
            <a:r>
              <a:rPr lang="zh-CN" altLang="en-US" b="1">
                <a:solidFill>
                  <a:schemeClr val="tx1"/>
                </a:solidFill>
                <a:effectLst>
                  <a:outerShdw blurRad="38100" dist="19050" dir="2700000" algn="tl" rotWithShape="0">
                    <a:schemeClr val="dk1">
                      <a:alpha val="40000"/>
                    </a:schemeClr>
                  </a:outerShdw>
                </a:effectLst>
              </a:rPr>
              <a:t>样</a:t>
            </a:r>
          </a:p>
        </p:txBody>
      </p:sp>
      <p:pic>
        <p:nvPicPr>
          <p:cNvPr id="3" name="图片 2" descr="cec9f77235cbce2fa44cfde7f8f3e09"/>
          <p:cNvPicPr>
            <a:picLocks noChangeAspect="1"/>
          </p:cNvPicPr>
          <p:nvPr/>
        </p:nvPicPr>
        <p:blipFill>
          <a:blip r:embed="rId2" cstate="print"/>
          <a:stretch>
            <a:fillRect/>
          </a:stretch>
        </p:blipFill>
        <p:spPr>
          <a:xfrm>
            <a:off x="3851910" y="188595"/>
            <a:ext cx="4919980" cy="65608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692696"/>
            <a:ext cx="8229600" cy="5433467"/>
          </a:xfrm>
        </p:spPr>
        <p:txBody>
          <a:bodyPr/>
          <a:lstStyle/>
          <a:p>
            <a:r>
              <a:rPr lang="en-US" altLang="zh-CN" sz="4000" dirty="0" smtClean="0">
                <a:solidFill>
                  <a:srgbClr val="FF0000"/>
                </a:solidFill>
              </a:rPr>
              <a:t>10</a:t>
            </a:r>
            <a:r>
              <a:rPr lang="zh-CN" altLang="en-US" sz="4000" dirty="0" smtClean="0">
                <a:solidFill>
                  <a:srgbClr val="FF0000"/>
                </a:solidFill>
              </a:rPr>
              <a:t>月份工作</a:t>
            </a:r>
            <a:endParaRPr lang="en-US" altLang="zh-CN" sz="4000" dirty="0" smtClean="0">
              <a:solidFill>
                <a:srgbClr val="FF0000"/>
              </a:solidFill>
            </a:endParaRPr>
          </a:p>
          <a:p>
            <a:endParaRPr lang="en-US" altLang="zh-CN" dirty="0" smtClean="0"/>
          </a:p>
          <a:p>
            <a:r>
              <a:rPr lang="zh-CN" altLang="zh-CN" dirty="0" smtClean="0"/>
              <a:t>应征入伍学生学费补偿材料申报</a:t>
            </a:r>
          </a:p>
          <a:p>
            <a:r>
              <a:rPr lang="zh-CN" altLang="zh-CN" dirty="0" smtClean="0"/>
              <a:t>国家奖助学金申报审批</a:t>
            </a:r>
          </a:p>
          <a:p>
            <a:r>
              <a:rPr lang="zh-CN" altLang="zh-CN" dirty="0" smtClean="0"/>
              <a:t>家庭经济困难学生建档</a:t>
            </a:r>
          </a:p>
          <a:p>
            <a:r>
              <a:rPr lang="zh-CN" altLang="zh-CN" dirty="0" smtClean="0"/>
              <a:t>校方责任险购买</a:t>
            </a:r>
          </a:p>
          <a:p>
            <a:r>
              <a:rPr lang="zh-CN" altLang="zh-CN" dirty="0" smtClean="0"/>
              <a:t>勤工助学岗位调整</a:t>
            </a:r>
          </a:p>
          <a:p>
            <a:r>
              <a:rPr lang="zh-CN" altLang="zh-CN" dirty="0" smtClean="0"/>
              <a:t>新生心理健康普查及建档</a:t>
            </a:r>
          </a:p>
          <a:p>
            <a:r>
              <a:rPr lang="zh-CN" altLang="zh-CN" dirty="0" smtClean="0"/>
              <a:t>减免学费申报</a:t>
            </a:r>
          </a:p>
          <a:p>
            <a:endParaRPr lang="zh-CN" altLang="zh-CN" dirty="0" smtClean="0"/>
          </a:p>
          <a:p>
            <a:endParaRPr lang="zh-CN"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idx="4294967295"/>
          </p:nvPr>
        </p:nvSpPr>
        <p:spPr>
          <a:xfrm>
            <a:off x="555625" y="483235"/>
            <a:ext cx="3291840" cy="1143000"/>
          </a:xfrm>
        </p:spPr>
        <p:txBody>
          <a:bodyPr anchor="ctr"/>
          <a:lstStyle/>
          <a:p>
            <a:r>
              <a:rPr lang="zh-CN" altLang="en-US" b="1">
                <a:solidFill>
                  <a:schemeClr val="tx1"/>
                </a:solidFill>
                <a:effectLst>
                  <a:outerShdw blurRad="38100" dist="19050" dir="2700000" algn="tl" rotWithShape="0">
                    <a:schemeClr val="dk1">
                      <a:alpha val="40000"/>
                    </a:schemeClr>
                  </a:outerShdw>
                </a:effectLst>
              </a:rPr>
              <a:t>我们身边的榜样</a:t>
            </a:r>
          </a:p>
        </p:txBody>
      </p:sp>
      <p:pic>
        <p:nvPicPr>
          <p:cNvPr id="2" name="图片 1" descr="ae7a66477e901d1d7e2c4a49b587e37"/>
          <p:cNvPicPr>
            <a:picLocks noChangeAspect="1"/>
          </p:cNvPicPr>
          <p:nvPr/>
        </p:nvPicPr>
        <p:blipFill>
          <a:blip r:embed="rId2" cstate="print"/>
          <a:stretch>
            <a:fillRect/>
          </a:stretch>
        </p:blipFill>
        <p:spPr>
          <a:xfrm>
            <a:off x="1040130" y="1347470"/>
            <a:ext cx="7063105" cy="529717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1"/>
          <p:cNvSpPr>
            <a:spLocks noGrp="1"/>
          </p:cNvSpPr>
          <p:nvPr>
            <p:ph idx="4294967295"/>
          </p:nvPr>
        </p:nvSpPr>
        <p:spPr>
          <a:xfrm>
            <a:off x="1357630" y="1340769"/>
            <a:ext cx="6972300" cy="3251552"/>
          </a:xfrm>
        </p:spPr>
        <p:txBody>
          <a:bodyPr vert="horz" wrap="square" anchor="t"/>
          <a:lstStyle/>
          <a:p>
            <a:pPr marL="0" indent="0" eaLnBrk="1" latinLnBrk="0" hangingPunct="1">
              <a:lnSpc>
                <a:spcPct val="120000"/>
              </a:lnSpc>
              <a:spcBef>
                <a:spcPts val="0"/>
              </a:spcBef>
              <a:buNone/>
            </a:pPr>
            <a:r>
              <a:rPr lang="en-US" sz="1800" dirty="0">
                <a:solidFill>
                  <a:schemeClr val="accent1"/>
                </a:solidFill>
                <a:effectLst>
                  <a:outerShdw blurRad="38100" dist="25400" dir="5400000" algn="ctr" rotWithShape="0">
                    <a:srgbClr val="6E747A">
                      <a:alpha val="43000"/>
                    </a:srgbClr>
                  </a:outerShdw>
                </a:effectLst>
                <a:sym typeface="+mn-ea"/>
              </a:rPr>
              <a:t>    </a:t>
            </a:r>
          </a:p>
          <a:p>
            <a:pPr eaLnBrk="1" hangingPunct="1"/>
            <a:endParaRPr lang="en-US" altLang="zh-CN" sz="1400" dirty="0"/>
          </a:p>
          <a:p>
            <a:pPr eaLnBrk="1" hangingPunct="1"/>
            <a:endParaRPr lang="en-US" altLang="zh-CN" sz="1800" dirty="0"/>
          </a:p>
          <a:p>
            <a:pPr eaLnBrk="1" hangingPunct="1"/>
            <a:endParaRPr lang="en-US" altLang="zh-CN" sz="1800" dirty="0"/>
          </a:p>
          <a:p>
            <a:pPr eaLnBrk="1" hangingPunct="1"/>
            <a:endParaRPr lang="en-US" altLang="zh-CN" dirty="0"/>
          </a:p>
          <a:p>
            <a:pPr eaLnBrk="1" hangingPunct="1"/>
            <a:endParaRPr lang="zh-CN" altLang="en-US" dirty="0"/>
          </a:p>
        </p:txBody>
      </p:sp>
      <p:pic>
        <p:nvPicPr>
          <p:cNvPr id="2" name="图片 1" descr="校徽"/>
          <p:cNvPicPr>
            <a:picLocks noChangeAspect="1"/>
          </p:cNvPicPr>
          <p:nvPr/>
        </p:nvPicPr>
        <p:blipFill>
          <a:blip r:embed="rId2" cstate="print"/>
          <a:stretch>
            <a:fillRect/>
          </a:stretch>
        </p:blipFill>
        <p:spPr>
          <a:xfrm>
            <a:off x="450850" y="170180"/>
            <a:ext cx="1179830" cy="1170305"/>
          </a:xfrm>
          <a:prstGeom prst="rect">
            <a:avLst/>
          </a:prstGeom>
        </p:spPr>
      </p:pic>
      <p:sp>
        <p:nvSpPr>
          <p:cNvPr id="3" name="内容占位符 1"/>
          <p:cNvSpPr>
            <a:spLocks noGrp="1"/>
          </p:cNvSpPr>
          <p:nvPr/>
        </p:nvSpPr>
        <p:spPr>
          <a:xfrm>
            <a:off x="1909445" y="710565"/>
            <a:ext cx="5049520" cy="550545"/>
          </a:xfrm>
          <a:prstGeom prst="rect">
            <a:avLst/>
          </a:prstGeom>
          <a:noFill/>
          <a:ln w="9525">
            <a:noFill/>
          </a:ln>
        </p:spPr>
        <p:txBody>
          <a:bodyPr vert="horz" wrap="square" anchor="t"/>
          <a:lstStyle>
            <a:lvl1pPr marL="342900" indent="-342900" algn="l" rtl="0" eaLnBrk="0" fontAlgn="base" hangingPunct="0">
              <a:spcBef>
                <a:spcPct val="20000"/>
              </a:spcBef>
              <a:spcAft>
                <a:spcPct val="0"/>
              </a:spcAft>
              <a:buChar char="•"/>
              <a:defRPr sz="3200" b="1">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ea typeface="+mn-ea"/>
              </a:defRPr>
            </a:lvl2pPr>
            <a:lvl3pPr marL="1143000" indent="-228600" algn="l" rtl="0" eaLnBrk="0" fontAlgn="base" hangingPunct="0">
              <a:spcBef>
                <a:spcPct val="20000"/>
              </a:spcBef>
              <a:spcAft>
                <a:spcPct val="0"/>
              </a:spcAft>
              <a:buChar char="•"/>
              <a:defRPr sz="2400" b="1">
                <a:solidFill>
                  <a:schemeClr val="tx2"/>
                </a:solidFill>
                <a:latin typeface="+mn-lt"/>
                <a:ea typeface="+mn-ea"/>
              </a:defRPr>
            </a:lvl3pPr>
            <a:lvl4pPr marL="1600200" indent="-228600" algn="l" rtl="0" eaLnBrk="0" fontAlgn="base" hangingPunct="0">
              <a:spcBef>
                <a:spcPct val="20000"/>
              </a:spcBef>
              <a:spcAft>
                <a:spcPct val="0"/>
              </a:spcAft>
              <a:buChar char="–"/>
              <a:defRPr sz="2000" b="1">
                <a:solidFill>
                  <a:schemeClr val="tx2"/>
                </a:solidFill>
                <a:latin typeface="+mn-lt"/>
                <a:ea typeface="+mn-ea"/>
              </a:defRPr>
            </a:lvl4pPr>
            <a:lvl5pPr marL="2057400" indent="-228600" algn="l" rtl="0" eaLnBrk="0" fontAlgn="base" hangingPunct="0">
              <a:spcBef>
                <a:spcPct val="20000"/>
              </a:spcBef>
              <a:spcAft>
                <a:spcPct val="0"/>
              </a:spcAft>
              <a:buChar char="»"/>
              <a:defRPr sz="2000" b="1">
                <a:solidFill>
                  <a:schemeClr val="tx2"/>
                </a:solidFill>
                <a:latin typeface="+mn-lt"/>
                <a:ea typeface="+mn-ea"/>
              </a:defRPr>
            </a:lvl5pPr>
            <a:lvl6pPr marL="2514600" indent="-228600" algn="l" rtl="0" fontAlgn="base">
              <a:spcBef>
                <a:spcPct val="20000"/>
              </a:spcBef>
              <a:spcAft>
                <a:spcPct val="0"/>
              </a:spcAft>
              <a:buChar char="»"/>
              <a:defRPr sz="2000" b="1">
                <a:solidFill>
                  <a:schemeClr val="tx2"/>
                </a:solidFill>
                <a:latin typeface="+mn-lt"/>
                <a:ea typeface="+mn-ea"/>
              </a:defRPr>
            </a:lvl6pPr>
            <a:lvl7pPr marL="2971800" indent="-228600" algn="l" rtl="0" fontAlgn="base">
              <a:spcBef>
                <a:spcPct val="20000"/>
              </a:spcBef>
              <a:spcAft>
                <a:spcPct val="0"/>
              </a:spcAft>
              <a:buChar char="»"/>
              <a:defRPr sz="2000" b="1">
                <a:solidFill>
                  <a:schemeClr val="tx2"/>
                </a:solidFill>
                <a:latin typeface="+mn-lt"/>
                <a:ea typeface="+mn-ea"/>
              </a:defRPr>
            </a:lvl7pPr>
            <a:lvl8pPr marL="3429000" indent="-228600" algn="l" rtl="0" fontAlgn="base">
              <a:spcBef>
                <a:spcPct val="20000"/>
              </a:spcBef>
              <a:spcAft>
                <a:spcPct val="0"/>
              </a:spcAft>
              <a:buChar char="»"/>
              <a:defRPr sz="2000" b="1">
                <a:solidFill>
                  <a:schemeClr val="tx2"/>
                </a:solidFill>
                <a:latin typeface="+mn-lt"/>
                <a:ea typeface="+mn-ea"/>
              </a:defRPr>
            </a:lvl8pPr>
            <a:lvl9pPr marL="3886200" indent="-228600" algn="l" rtl="0" fontAlgn="base">
              <a:spcBef>
                <a:spcPct val="20000"/>
              </a:spcBef>
              <a:spcAft>
                <a:spcPct val="0"/>
              </a:spcAft>
              <a:buChar char="»"/>
              <a:defRPr sz="2000" b="1">
                <a:solidFill>
                  <a:schemeClr val="tx2"/>
                </a:solidFill>
                <a:latin typeface="+mn-lt"/>
                <a:ea typeface="+mn-ea"/>
              </a:defRPr>
            </a:lvl9pPr>
          </a:lstStyle>
          <a:p>
            <a:pPr marL="0" indent="0" eaLnBrk="1" hangingPunct="1">
              <a:buNone/>
            </a:pPr>
            <a:r>
              <a:rPr lang="zh-CN" altLang="en-US" sz="2800" dirty="0" smtClean="0"/>
              <a:t>专科学</a:t>
            </a:r>
            <a:r>
              <a:rPr lang="zh-CN" altLang="en-US" sz="2800" dirty="0"/>
              <a:t>生资助</a:t>
            </a:r>
          </a:p>
        </p:txBody>
      </p:sp>
      <p:pic>
        <p:nvPicPr>
          <p:cNvPr id="6" name="图片 5" descr="微信图片_20191008220251.jpg"/>
          <p:cNvPicPr>
            <a:picLocks noChangeAspect="1"/>
          </p:cNvPicPr>
          <p:nvPr/>
        </p:nvPicPr>
        <p:blipFill>
          <a:blip r:embed="rId3" cstate="print"/>
          <a:stretch>
            <a:fillRect/>
          </a:stretch>
        </p:blipFill>
        <p:spPr>
          <a:xfrm>
            <a:off x="1691680" y="332656"/>
            <a:ext cx="6696744" cy="6194488"/>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1"/>
          <p:cNvSpPr>
            <a:spLocks noGrp="1"/>
          </p:cNvSpPr>
          <p:nvPr>
            <p:ph idx="4294967295"/>
          </p:nvPr>
        </p:nvSpPr>
        <p:spPr>
          <a:xfrm>
            <a:off x="611560" y="1500505"/>
            <a:ext cx="8280920" cy="4164965"/>
          </a:xfrm>
        </p:spPr>
        <p:txBody>
          <a:bodyPr vert="horz" wrap="square" anchor="t"/>
          <a:lstStyle/>
          <a:p>
            <a:r>
              <a:rPr lang="zh-CN" altLang="zh-CN" sz="2400" dirty="0" smtClean="0"/>
              <a:t>扩大高职院校奖助学金覆盖面、提高补助标准</a:t>
            </a:r>
          </a:p>
          <a:p>
            <a:r>
              <a:rPr lang="en-US" altLang="zh-CN" sz="2400" dirty="0" smtClean="0"/>
              <a:t>(</a:t>
            </a:r>
            <a:r>
              <a:rPr lang="zh-CN" altLang="zh-CN" sz="2400" dirty="0" smtClean="0"/>
              <a:t>一</a:t>
            </a:r>
            <a:r>
              <a:rPr lang="en-US" altLang="zh-CN" sz="2400" dirty="0" smtClean="0"/>
              <a:t>)</a:t>
            </a:r>
            <a:r>
              <a:rPr lang="zh-CN" altLang="zh-CN" sz="2400" dirty="0" smtClean="0"/>
              <a:t>增加高职院校国家奖学金名额。从</a:t>
            </a:r>
            <a:r>
              <a:rPr lang="en-US" altLang="zh-CN" sz="2400" dirty="0" smtClean="0"/>
              <a:t>2019</a:t>
            </a:r>
            <a:r>
              <a:rPr lang="zh-CN" altLang="zh-CN" sz="2400" dirty="0" smtClean="0"/>
              <a:t>年起，将本专科生国家奖学金奖励名额由</a:t>
            </a:r>
            <a:r>
              <a:rPr lang="en-US" altLang="zh-CN" sz="2400" dirty="0" smtClean="0"/>
              <a:t>5</a:t>
            </a:r>
            <a:r>
              <a:rPr lang="zh-CN" altLang="zh-CN" sz="2400" dirty="0" smtClean="0"/>
              <a:t>万名增加到</a:t>
            </a:r>
            <a:r>
              <a:rPr lang="en-US" altLang="zh-CN" sz="2400" dirty="0" smtClean="0"/>
              <a:t>6</a:t>
            </a:r>
            <a:r>
              <a:rPr lang="zh-CN" altLang="zh-CN" sz="2400" dirty="0" smtClean="0"/>
              <a:t>万名，增加的名额全部用于奖励特别优秀的全日制高职院校学生，奖励标准为</a:t>
            </a:r>
            <a:r>
              <a:rPr lang="zh-CN" altLang="zh-CN" sz="2400" dirty="0" smtClean="0">
                <a:solidFill>
                  <a:schemeClr val="accent1"/>
                </a:solidFill>
                <a:effectLst>
                  <a:outerShdw blurRad="38100" dist="25400" dir="5400000" algn="ctr" rotWithShape="0">
                    <a:srgbClr val="6E747A">
                      <a:alpha val="43000"/>
                    </a:srgbClr>
                  </a:outerShdw>
                </a:effectLst>
              </a:rPr>
              <a:t>每生每年</a:t>
            </a:r>
            <a:r>
              <a:rPr lang="en-US" altLang="zh-CN" sz="2400" dirty="0" smtClean="0">
                <a:solidFill>
                  <a:schemeClr val="accent1"/>
                </a:solidFill>
                <a:effectLst>
                  <a:outerShdw blurRad="38100" dist="25400" dir="5400000" algn="ctr" rotWithShape="0">
                    <a:srgbClr val="6E747A">
                      <a:alpha val="43000"/>
                    </a:srgbClr>
                  </a:outerShdw>
                </a:effectLst>
              </a:rPr>
              <a:t>8000</a:t>
            </a:r>
            <a:r>
              <a:rPr lang="zh-CN" altLang="zh-CN" sz="2400" dirty="0" smtClean="0">
                <a:solidFill>
                  <a:schemeClr val="accent1"/>
                </a:solidFill>
                <a:effectLst>
                  <a:outerShdw blurRad="38100" dist="25400" dir="5400000" algn="ctr" rotWithShape="0">
                    <a:srgbClr val="6E747A">
                      <a:alpha val="43000"/>
                    </a:srgbClr>
                  </a:outerShdw>
                </a:effectLst>
              </a:rPr>
              <a:t>元</a:t>
            </a:r>
            <a:r>
              <a:rPr lang="zh-CN" altLang="zh-CN" sz="2400" dirty="0" smtClean="0"/>
              <a:t>。</a:t>
            </a:r>
          </a:p>
          <a:p>
            <a:r>
              <a:rPr lang="en-US" altLang="zh-CN" sz="2400" dirty="0" smtClean="0"/>
              <a:t>(</a:t>
            </a:r>
            <a:r>
              <a:rPr lang="zh-CN" altLang="zh-CN" sz="2400" dirty="0" smtClean="0"/>
              <a:t>二</a:t>
            </a:r>
            <a:r>
              <a:rPr lang="en-US" altLang="zh-CN" sz="2400" dirty="0" smtClean="0"/>
              <a:t>)</a:t>
            </a:r>
            <a:r>
              <a:rPr lang="zh-CN" altLang="zh-CN" sz="2400" dirty="0" smtClean="0"/>
              <a:t>扩大高职院校国家励志奖学金覆盖面。从</a:t>
            </a:r>
            <a:r>
              <a:rPr lang="en-US" altLang="zh-CN" sz="2400" dirty="0" smtClean="0"/>
              <a:t>2019</a:t>
            </a:r>
            <a:r>
              <a:rPr lang="zh-CN" altLang="zh-CN" sz="2400" dirty="0" smtClean="0"/>
              <a:t>年起，将高职学生国家励志奖学金覆盖面提高</a:t>
            </a:r>
            <a:r>
              <a:rPr lang="en-US" altLang="zh-CN" sz="2400" dirty="0" smtClean="0"/>
              <a:t>10%</a:t>
            </a:r>
            <a:r>
              <a:rPr lang="zh-CN" altLang="zh-CN" sz="2400" dirty="0" smtClean="0"/>
              <a:t>，即由</a:t>
            </a:r>
            <a:r>
              <a:rPr lang="en-US" altLang="zh-CN" sz="2400" dirty="0" smtClean="0"/>
              <a:t>3%</a:t>
            </a:r>
            <a:r>
              <a:rPr lang="zh-CN" altLang="zh-CN" sz="2400" dirty="0" smtClean="0"/>
              <a:t>提高到</a:t>
            </a:r>
            <a:r>
              <a:rPr lang="en-US" altLang="zh-CN" sz="2400" dirty="0" smtClean="0"/>
              <a:t>3.3%</a:t>
            </a:r>
            <a:r>
              <a:rPr lang="zh-CN" altLang="zh-CN" sz="2400" dirty="0" smtClean="0"/>
              <a:t>，奖励标准为每生每年</a:t>
            </a:r>
            <a:r>
              <a:rPr lang="en-US" altLang="zh-CN" sz="2400" dirty="0" smtClean="0">
                <a:solidFill>
                  <a:schemeClr val="accent1"/>
                </a:solidFill>
                <a:effectLst>
                  <a:outerShdw blurRad="38100" dist="25400" dir="5400000" algn="ctr" rotWithShape="0">
                    <a:srgbClr val="6E747A">
                      <a:alpha val="43000"/>
                    </a:srgbClr>
                  </a:outerShdw>
                </a:effectLst>
              </a:rPr>
              <a:t>5000</a:t>
            </a:r>
            <a:r>
              <a:rPr lang="zh-CN" altLang="zh-CN" sz="2400" dirty="0" smtClean="0">
                <a:solidFill>
                  <a:schemeClr val="accent1"/>
                </a:solidFill>
                <a:effectLst>
                  <a:outerShdw blurRad="38100" dist="25400" dir="5400000" algn="ctr" rotWithShape="0">
                    <a:srgbClr val="6E747A">
                      <a:alpha val="43000"/>
                    </a:srgbClr>
                  </a:outerShdw>
                </a:effectLst>
              </a:rPr>
              <a:t>元</a:t>
            </a:r>
            <a:r>
              <a:rPr lang="zh-CN" altLang="zh-CN" sz="2400" dirty="0" smtClean="0"/>
              <a:t>。</a:t>
            </a:r>
          </a:p>
          <a:p>
            <a:r>
              <a:rPr lang="en-US" altLang="zh-CN" sz="2400" dirty="0" smtClean="0"/>
              <a:t>(</a:t>
            </a:r>
            <a:r>
              <a:rPr lang="zh-CN" altLang="zh-CN" sz="2400" dirty="0" smtClean="0"/>
              <a:t>三</a:t>
            </a:r>
            <a:r>
              <a:rPr lang="en-US" altLang="zh-CN" sz="2400" dirty="0" smtClean="0"/>
              <a:t>)</a:t>
            </a:r>
            <a:r>
              <a:rPr lang="zh-CN" altLang="zh-CN" sz="2400" dirty="0" smtClean="0"/>
              <a:t>扩大高职院校国家助学金覆盖面、提高补助标准。从</a:t>
            </a:r>
            <a:r>
              <a:rPr lang="en-US" altLang="zh-CN" sz="2400" dirty="0" smtClean="0"/>
              <a:t>2019</a:t>
            </a:r>
            <a:r>
              <a:rPr lang="zh-CN" altLang="zh-CN" sz="2400" dirty="0" smtClean="0"/>
              <a:t>年春季学期起，将高职学生国家助学金覆盖面提高</a:t>
            </a:r>
            <a:r>
              <a:rPr lang="en-US" altLang="zh-CN" sz="2400" dirty="0" smtClean="0"/>
              <a:t>10%</a:t>
            </a:r>
            <a:r>
              <a:rPr lang="zh-CN" altLang="zh-CN" sz="2400" dirty="0" smtClean="0"/>
              <a:t>，平均补助标准从每生每年</a:t>
            </a:r>
            <a:r>
              <a:rPr lang="en-US" altLang="zh-CN" sz="2400" dirty="0" smtClean="0"/>
              <a:t>3000</a:t>
            </a:r>
            <a:r>
              <a:rPr lang="zh-CN" altLang="zh-CN" sz="2400" dirty="0" smtClean="0"/>
              <a:t>元提高到</a:t>
            </a:r>
            <a:r>
              <a:rPr lang="en-US" altLang="zh-CN" sz="2400" dirty="0" smtClean="0">
                <a:solidFill>
                  <a:schemeClr val="accent1"/>
                </a:solidFill>
                <a:effectLst>
                  <a:outerShdw blurRad="38100" dist="25400" dir="5400000" algn="ctr" rotWithShape="0">
                    <a:srgbClr val="6E747A">
                      <a:alpha val="43000"/>
                    </a:srgbClr>
                  </a:outerShdw>
                </a:effectLst>
              </a:rPr>
              <a:t>3300</a:t>
            </a:r>
            <a:r>
              <a:rPr lang="zh-CN" altLang="zh-CN" sz="2400" dirty="0" smtClean="0"/>
              <a:t>元。普通本科学生国家助学金平均补助标准同时从每生每年</a:t>
            </a:r>
            <a:r>
              <a:rPr lang="en-US" altLang="zh-CN" sz="2400" dirty="0" smtClean="0"/>
              <a:t>3000</a:t>
            </a:r>
            <a:r>
              <a:rPr lang="zh-CN" altLang="zh-CN" sz="2400" dirty="0" smtClean="0"/>
              <a:t>元提高到</a:t>
            </a:r>
            <a:r>
              <a:rPr lang="en-US" altLang="zh-CN" sz="2400" dirty="0" smtClean="0"/>
              <a:t>3300</a:t>
            </a:r>
            <a:r>
              <a:rPr lang="zh-CN" altLang="zh-CN" sz="2400" dirty="0" smtClean="0"/>
              <a:t>元。</a:t>
            </a:r>
          </a:p>
          <a:p>
            <a:pPr eaLnBrk="1" hangingPunct="1"/>
            <a:endParaRPr lang="en-US" altLang="zh-CN" sz="2800" dirty="0"/>
          </a:p>
          <a:p>
            <a:pPr eaLnBrk="1" hangingPunct="1"/>
            <a:endParaRPr lang="en-US" altLang="zh-CN" sz="2800" dirty="0"/>
          </a:p>
          <a:p>
            <a:pPr eaLnBrk="1" hangingPunct="1"/>
            <a:endParaRPr lang="en-US" altLang="zh-CN" sz="2800" dirty="0"/>
          </a:p>
          <a:p>
            <a:pPr eaLnBrk="1" hangingPunct="1"/>
            <a:endParaRPr lang="zh-CN" altLang="en-US" sz="2800" dirty="0"/>
          </a:p>
        </p:txBody>
      </p:sp>
      <p:pic>
        <p:nvPicPr>
          <p:cNvPr id="2" name="图片 1" descr="校徽"/>
          <p:cNvPicPr>
            <a:picLocks noChangeAspect="1"/>
          </p:cNvPicPr>
          <p:nvPr/>
        </p:nvPicPr>
        <p:blipFill>
          <a:blip r:embed="rId2" cstate="print"/>
          <a:stretch>
            <a:fillRect/>
          </a:stretch>
        </p:blipFill>
        <p:spPr>
          <a:xfrm>
            <a:off x="450850" y="170180"/>
            <a:ext cx="1179830" cy="1170305"/>
          </a:xfrm>
          <a:prstGeom prst="rect">
            <a:avLst/>
          </a:prstGeom>
        </p:spPr>
      </p:pic>
      <p:sp>
        <p:nvSpPr>
          <p:cNvPr id="3" name="内容占位符 1"/>
          <p:cNvSpPr>
            <a:spLocks noGrp="1"/>
          </p:cNvSpPr>
          <p:nvPr/>
        </p:nvSpPr>
        <p:spPr>
          <a:xfrm>
            <a:off x="1909444" y="404665"/>
            <a:ext cx="6767012" cy="856446"/>
          </a:xfrm>
          <a:prstGeom prst="rect">
            <a:avLst/>
          </a:prstGeom>
          <a:noFill/>
          <a:ln w="9525">
            <a:noFill/>
          </a:ln>
        </p:spPr>
        <p:txBody>
          <a:bodyPr vert="horz" wrap="square" anchor="t"/>
          <a:lstStyle>
            <a:lvl1pPr marL="342900" indent="-342900" algn="l" rtl="0" eaLnBrk="0" fontAlgn="base" hangingPunct="0">
              <a:spcBef>
                <a:spcPct val="20000"/>
              </a:spcBef>
              <a:spcAft>
                <a:spcPct val="0"/>
              </a:spcAft>
              <a:buChar char="•"/>
              <a:defRPr sz="3200" b="1">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ea typeface="+mn-ea"/>
              </a:defRPr>
            </a:lvl2pPr>
            <a:lvl3pPr marL="1143000" indent="-228600" algn="l" rtl="0" eaLnBrk="0" fontAlgn="base" hangingPunct="0">
              <a:spcBef>
                <a:spcPct val="20000"/>
              </a:spcBef>
              <a:spcAft>
                <a:spcPct val="0"/>
              </a:spcAft>
              <a:buChar char="•"/>
              <a:defRPr sz="2400" b="1">
                <a:solidFill>
                  <a:schemeClr val="tx2"/>
                </a:solidFill>
                <a:latin typeface="+mn-lt"/>
                <a:ea typeface="+mn-ea"/>
              </a:defRPr>
            </a:lvl3pPr>
            <a:lvl4pPr marL="1600200" indent="-228600" algn="l" rtl="0" eaLnBrk="0" fontAlgn="base" hangingPunct="0">
              <a:spcBef>
                <a:spcPct val="20000"/>
              </a:spcBef>
              <a:spcAft>
                <a:spcPct val="0"/>
              </a:spcAft>
              <a:buChar char="–"/>
              <a:defRPr sz="2000" b="1">
                <a:solidFill>
                  <a:schemeClr val="tx2"/>
                </a:solidFill>
                <a:latin typeface="+mn-lt"/>
                <a:ea typeface="+mn-ea"/>
              </a:defRPr>
            </a:lvl4pPr>
            <a:lvl5pPr marL="2057400" indent="-228600" algn="l" rtl="0" eaLnBrk="0" fontAlgn="base" hangingPunct="0">
              <a:spcBef>
                <a:spcPct val="20000"/>
              </a:spcBef>
              <a:spcAft>
                <a:spcPct val="0"/>
              </a:spcAft>
              <a:buChar char="»"/>
              <a:defRPr sz="2000" b="1">
                <a:solidFill>
                  <a:schemeClr val="tx2"/>
                </a:solidFill>
                <a:latin typeface="+mn-lt"/>
                <a:ea typeface="+mn-ea"/>
              </a:defRPr>
            </a:lvl5pPr>
            <a:lvl6pPr marL="2514600" indent="-228600" algn="l" rtl="0" fontAlgn="base">
              <a:spcBef>
                <a:spcPct val="20000"/>
              </a:spcBef>
              <a:spcAft>
                <a:spcPct val="0"/>
              </a:spcAft>
              <a:buChar char="»"/>
              <a:defRPr sz="2000" b="1">
                <a:solidFill>
                  <a:schemeClr val="tx2"/>
                </a:solidFill>
                <a:latin typeface="+mn-lt"/>
                <a:ea typeface="+mn-ea"/>
              </a:defRPr>
            </a:lvl6pPr>
            <a:lvl7pPr marL="2971800" indent="-228600" algn="l" rtl="0" fontAlgn="base">
              <a:spcBef>
                <a:spcPct val="20000"/>
              </a:spcBef>
              <a:spcAft>
                <a:spcPct val="0"/>
              </a:spcAft>
              <a:buChar char="»"/>
              <a:defRPr sz="2000" b="1">
                <a:solidFill>
                  <a:schemeClr val="tx2"/>
                </a:solidFill>
                <a:latin typeface="+mn-lt"/>
                <a:ea typeface="+mn-ea"/>
              </a:defRPr>
            </a:lvl7pPr>
            <a:lvl8pPr marL="3429000" indent="-228600" algn="l" rtl="0" fontAlgn="base">
              <a:spcBef>
                <a:spcPct val="20000"/>
              </a:spcBef>
              <a:spcAft>
                <a:spcPct val="0"/>
              </a:spcAft>
              <a:buChar char="»"/>
              <a:defRPr sz="2000" b="1">
                <a:solidFill>
                  <a:schemeClr val="tx2"/>
                </a:solidFill>
                <a:latin typeface="+mn-lt"/>
                <a:ea typeface="+mn-ea"/>
              </a:defRPr>
            </a:lvl8pPr>
            <a:lvl9pPr marL="3886200" indent="-228600" algn="l" rtl="0" fontAlgn="base">
              <a:spcBef>
                <a:spcPct val="20000"/>
              </a:spcBef>
              <a:spcAft>
                <a:spcPct val="0"/>
              </a:spcAft>
              <a:buChar char="»"/>
              <a:defRPr sz="2000" b="1">
                <a:solidFill>
                  <a:schemeClr val="tx2"/>
                </a:solidFill>
                <a:latin typeface="+mn-lt"/>
                <a:ea typeface="+mn-ea"/>
              </a:defRPr>
            </a:lvl9pPr>
          </a:lstStyle>
          <a:p>
            <a:r>
              <a:rPr lang="zh-CN" altLang="zh-CN" dirty="0" smtClean="0"/>
              <a:t>教育部关于调整职业院校奖助学金政策的通知</a:t>
            </a:r>
            <a:r>
              <a:rPr lang="en-US" altLang="zh-CN" dirty="0" smtClean="0"/>
              <a:t> </a:t>
            </a:r>
            <a:r>
              <a:rPr lang="zh-CN" altLang="zh-CN" dirty="0" smtClean="0"/>
              <a:t>财教〔</a:t>
            </a:r>
            <a:r>
              <a:rPr lang="en-US" altLang="zh-CN" dirty="0" smtClean="0"/>
              <a:t>2019</a:t>
            </a:r>
            <a:r>
              <a:rPr lang="zh-CN" altLang="zh-CN" dirty="0" smtClean="0"/>
              <a:t>〕</a:t>
            </a:r>
            <a:r>
              <a:rPr lang="en-US" altLang="zh-CN" dirty="0" smtClean="0"/>
              <a:t>25</a:t>
            </a:r>
            <a:r>
              <a:rPr lang="zh-CN" altLang="zh-CN" dirty="0" smtClean="0"/>
              <a:t>号</a:t>
            </a:r>
          </a:p>
          <a:p>
            <a:endParaRPr lang="zh-CN" altLang="zh-CN"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标题 1"/>
          <p:cNvPicPr>
            <a:picLocks noGrp="1"/>
          </p:cNvPicPr>
          <p:nvPr>
            <p:ph type="title"/>
          </p:nvPr>
        </p:nvPicPr>
        <p:blipFill>
          <a:blip r:embed="rId2" cstate="print"/>
          <a:stretch>
            <a:fillRect/>
          </a:stretch>
        </p:blipFill>
        <p:spPr>
          <a:xfrm>
            <a:off x="195263" y="280988"/>
            <a:ext cx="8424862" cy="846137"/>
          </a:xfrm>
        </p:spPr>
      </p:pic>
      <p:pic>
        <p:nvPicPr>
          <p:cNvPr id="19459" name="图片 3" descr="图片3.png"/>
          <p:cNvPicPr>
            <a:picLocks noChangeAspect="1"/>
          </p:cNvPicPr>
          <p:nvPr/>
        </p:nvPicPr>
        <p:blipFill>
          <a:blip r:embed="rId3" cstate="print"/>
          <a:stretch>
            <a:fillRect/>
          </a:stretch>
        </p:blipFill>
        <p:spPr>
          <a:xfrm>
            <a:off x="1000125" y="1357313"/>
            <a:ext cx="7500938" cy="4572000"/>
          </a:xfrm>
          <a:prstGeom prst="rect">
            <a:avLst/>
          </a:prstGeom>
          <a:noFill/>
          <a:ln w="9525">
            <a:noFill/>
          </a:ln>
          <a:effectLst>
            <a:outerShdw dist="139700" dir="2699999" algn="ctr" rotWithShape="0">
              <a:srgbClr val="333333">
                <a:alpha val="62999"/>
              </a:srgbClr>
            </a:outerShdw>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内容占位符 2"/>
          <p:cNvSpPr>
            <a:spLocks noGrp="1"/>
          </p:cNvSpPr>
          <p:nvPr>
            <p:ph idx="1"/>
          </p:nvPr>
        </p:nvSpPr>
        <p:spPr>
          <a:xfrm>
            <a:off x="457200" y="1481455"/>
            <a:ext cx="8229600" cy="4615815"/>
          </a:xfrm>
        </p:spPr>
        <p:txBody>
          <a:bodyPr vert="horz" wrap="square" anchor="t"/>
          <a:lstStyle/>
          <a:p>
            <a:pPr eaLnBrk="1" hangingPunct="1">
              <a:lnSpc>
                <a:spcPct val="80000"/>
              </a:lnSpc>
            </a:pPr>
            <a:r>
              <a:rPr lang="en-US" altLang="zh-CN" sz="2500" dirty="0"/>
              <a:t>1.</a:t>
            </a:r>
            <a:r>
              <a:rPr lang="zh-CN" altLang="en-US" sz="2500" dirty="0"/>
              <a:t>山西省提供生源地助学贷款的金融机构为</a:t>
            </a:r>
            <a:r>
              <a:rPr lang="zh-CN" altLang="en-US" sz="2500" dirty="0">
                <a:solidFill>
                  <a:srgbClr val="FF0000"/>
                </a:solidFill>
                <a:highlight>
                  <a:srgbClr val="FFFF00"/>
                </a:highlight>
              </a:rPr>
              <a:t>国家开发银行和邮储银行</a:t>
            </a:r>
            <a:r>
              <a:rPr lang="zh-CN" altLang="en-US" sz="2500" dirty="0">
                <a:solidFill>
                  <a:srgbClr val="FF0000"/>
                </a:solidFill>
              </a:rPr>
              <a:t>，由</a:t>
            </a:r>
            <a:r>
              <a:rPr lang="zh-CN" altLang="en-US" sz="2500" dirty="0"/>
              <a:t>生源地教育局学生资助中心代为办理，</a:t>
            </a:r>
            <a:r>
              <a:rPr lang="en-US" altLang="zh-CN" sz="2500" dirty="0"/>
              <a:t>8</a:t>
            </a:r>
            <a:r>
              <a:rPr lang="zh-CN" altLang="en-US" sz="2500" dirty="0"/>
              <a:t>月</a:t>
            </a:r>
            <a:r>
              <a:rPr lang="en-US" altLang="zh-CN" sz="2500" dirty="0"/>
              <a:t>1</a:t>
            </a:r>
            <a:r>
              <a:rPr lang="zh-CN" altLang="en-US" sz="2500" dirty="0"/>
              <a:t>日至</a:t>
            </a:r>
            <a:r>
              <a:rPr lang="en-US" altLang="zh-CN" sz="2500" dirty="0"/>
              <a:t>9</a:t>
            </a:r>
            <a:r>
              <a:rPr lang="zh-CN" altLang="en-US" sz="2500" dirty="0"/>
              <a:t>月</a:t>
            </a:r>
            <a:r>
              <a:rPr lang="en-US" altLang="zh-CN" sz="2500" dirty="0"/>
              <a:t>20</a:t>
            </a:r>
            <a:r>
              <a:rPr lang="zh-CN" altLang="en-US" sz="2500" dirty="0"/>
              <a:t>日，过期不候。</a:t>
            </a:r>
          </a:p>
          <a:p>
            <a:pPr eaLnBrk="1" hangingPunct="1">
              <a:lnSpc>
                <a:spcPct val="80000"/>
              </a:lnSpc>
            </a:pPr>
            <a:endParaRPr lang="en-US" altLang="zh-CN" sz="2500" dirty="0"/>
          </a:p>
          <a:p>
            <a:pPr eaLnBrk="1" hangingPunct="1">
              <a:lnSpc>
                <a:spcPct val="80000"/>
              </a:lnSpc>
            </a:pPr>
            <a:r>
              <a:rPr lang="en-US" altLang="zh-CN" sz="2500" dirty="0"/>
              <a:t>2.</a:t>
            </a:r>
            <a:r>
              <a:rPr lang="zh-CN" altLang="en-US" sz="2500" dirty="0"/>
              <a:t>办理所带资料和办理程序，详见银行的</a:t>
            </a:r>
            <a:r>
              <a:rPr lang="en-US" altLang="zh-CN" sz="2500" dirty="0">
                <a:solidFill>
                  <a:srgbClr val="FF0000"/>
                </a:solidFill>
                <a:hlinkClick r:id="rId2" action="ppaction://hlinkfile"/>
              </a:rPr>
              <a:t>《</a:t>
            </a:r>
            <a:r>
              <a:rPr lang="zh-CN" altLang="en-US" sz="2500" dirty="0">
                <a:solidFill>
                  <a:srgbClr val="FF0000"/>
                </a:solidFill>
                <a:hlinkClick r:id="rId2" action="ppaction://hlinkfile"/>
              </a:rPr>
              <a:t>办理指南</a:t>
            </a:r>
            <a:r>
              <a:rPr lang="en-US" altLang="zh-CN" sz="2500" dirty="0">
                <a:solidFill>
                  <a:srgbClr val="FF0000"/>
                </a:solidFill>
                <a:hlinkClick r:id="rId2" action="ppaction://hlinkfile"/>
              </a:rPr>
              <a:t>》</a:t>
            </a:r>
            <a:r>
              <a:rPr lang="zh-CN" altLang="en-US" sz="2500" u="sng" dirty="0">
                <a:hlinkClick r:id="rId2" action="ppaction://hlinkfile"/>
              </a:rPr>
              <a:t>注</a:t>
            </a:r>
            <a:r>
              <a:rPr lang="zh-CN" altLang="en-US" sz="2500" dirty="0"/>
              <a:t>意</a:t>
            </a:r>
            <a:r>
              <a:rPr lang="zh-CN" altLang="en-US" sz="2500" dirty="0">
                <a:solidFill>
                  <a:srgbClr val="FF0000"/>
                </a:solidFill>
              </a:rPr>
              <a:t>截止时间。</a:t>
            </a:r>
          </a:p>
          <a:p>
            <a:pPr eaLnBrk="1" hangingPunct="1">
              <a:lnSpc>
                <a:spcPct val="80000"/>
              </a:lnSpc>
            </a:pPr>
            <a:endParaRPr lang="zh-CN" altLang="en-US" sz="2500" dirty="0"/>
          </a:p>
          <a:p>
            <a:pPr eaLnBrk="1" hangingPunct="1">
              <a:lnSpc>
                <a:spcPct val="80000"/>
              </a:lnSpc>
            </a:pPr>
            <a:r>
              <a:rPr lang="en-US" altLang="zh-CN" sz="2500" dirty="0">
                <a:sym typeface="+mn-ea"/>
              </a:rPr>
              <a:t>3.</a:t>
            </a:r>
            <a:r>
              <a:rPr lang="zh-CN" altLang="en-US" sz="2500" dirty="0">
                <a:solidFill>
                  <a:srgbClr val="FF0000"/>
                </a:solidFill>
                <a:sym typeface="+mn-ea"/>
              </a:rPr>
              <a:t>续贷时</a:t>
            </a:r>
            <a:r>
              <a:rPr lang="zh-CN" altLang="en-US" sz="2500" dirty="0">
                <a:sym typeface="+mn-ea"/>
              </a:rPr>
              <a:t>：贷款学生要先填写</a:t>
            </a:r>
            <a:r>
              <a:rPr lang="zh-CN" altLang="en-US" sz="2500" dirty="0">
                <a:solidFill>
                  <a:srgbClr val="FF0000"/>
                </a:solidFill>
                <a:sym typeface="+mn-ea"/>
              </a:rPr>
              <a:t>网上续贷申明</a:t>
            </a:r>
            <a:r>
              <a:rPr lang="zh-CN" altLang="en-US" sz="2500" dirty="0">
                <a:sym typeface="+mn-ea"/>
              </a:rPr>
              <a:t>（</a:t>
            </a:r>
            <a:r>
              <a:rPr lang="en-US" altLang="zh-CN" sz="2500" dirty="0">
                <a:sym typeface="+mn-ea"/>
              </a:rPr>
              <a:t>200</a:t>
            </a:r>
            <a:r>
              <a:rPr lang="zh-CN" altLang="en-US" sz="2500" dirty="0">
                <a:sym typeface="+mn-ea"/>
              </a:rPr>
              <a:t>字左右，上一学年学习和各方面的进步状况），填写时必须认真。</a:t>
            </a:r>
          </a:p>
          <a:p>
            <a:pPr eaLnBrk="1" hangingPunct="1">
              <a:lnSpc>
                <a:spcPct val="80000"/>
              </a:lnSpc>
            </a:pPr>
            <a:endParaRPr lang="en-US" altLang="zh-CN" sz="2500" dirty="0"/>
          </a:p>
          <a:p>
            <a:pPr eaLnBrk="1" hangingPunct="1">
              <a:lnSpc>
                <a:spcPct val="80000"/>
              </a:lnSpc>
            </a:pPr>
            <a:r>
              <a:rPr lang="en-US" altLang="zh-CN" sz="2500" dirty="0">
                <a:sym typeface="+mn-ea"/>
              </a:rPr>
              <a:t>4.</a:t>
            </a:r>
            <a:r>
              <a:rPr lang="zh-CN" altLang="en-US" sz="2500" dirty="0">
                <a:solidFill>
                  <a:srgbClr val="FF0000"/>
                </a:solidFill>
                <a:sym typeface="+mn-ea"/>
              </a:rPr>
              <a:t>到校缴费时：</a:t>
            </a:r>
            <a:r>
              <a:rPr lang="zh-CN" altLang="en-US" sz="2500" dirty="0">
                <a:sym typeface="+mn-ea"/>
              </a:rPr>
              <a:t>携带银行出具的受理证明在开学时由</a:t>
            </a:r>
            <a:r>
              <a:rPr lang="zh-CN" altLang="en-US" sz="2500" dirty="0">
                <a:solidFill>
                  <a:srgbClr val="FF0000"/>
                </a:solidFill>
                <a:sym typeface="+mn-ea"/>
              </a:rPr>
              <a:t>各班级统一收取</a:t>
            </a:r>
            <a:r>
              <a:rPr lang="zh-CN" altLang="en-US" sz="2500" dirty="0">
                <a:sym typeface="+mn-ea"/>
              </a:rPr>
              <a:t>经资助老师汇总后交至资助中心。</a:t>
            </a:r>
            <a:endParaRPr lang="zh-CN" altLang="en-US" sz="2500" dirty="0"/>
          </a:p>
          <a:p>
            <a:pPr eaLnBrk="1" hangingPunct="1">
              <a:lnSpc>
                <a:spcPct val="80000"/>
              </a:lnSpc>
            </a:pPr>
            <a:endParaRPr lang="zh-CN" altLang="en-US" sz="2500" dirty="0"/>
          </a:p>
        </p:txBody>
      </p:sp>
      <p:pic>
        <p:nvPicPr>
          <p:cNvPr id="20483" name="标题 1"/>
          <p:cNvPicPr>
            <a:picLocks noGrp="1"/>
          </p:cNvPicPr>
          <p:nvPr>
            <p:ph type="title"/>
          </p:nvPr>
        </p:nvPicPr>
        <p:blipFill>
          <a:blip r:embed="rId3" cstate="print"/>
          <a:stretch>
            <a:fillRect/>
          </a:stretch>
        </p:blipFill>
        <p:spPr>
          <a:xfrm>
            <a:off x="195263" y="268288"/>
            <a:ext cx="8497887" cy="1158875"/>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内容占位符 2"/>
          <p:cNvSpPr>
            <a:spLocks noGrp="1"/>
          </p:cNvSpPr>
          <p:nvPr>
            <p:ph idx="1"/>
          </p:nvPr>
        </p:nvSpPr>
        <p:spPr>
          <a:xfrm>
            <a:off x="457200" y="1778635"/>
            <a:ext cx="8229600" cy="3004820"/>
          </a:xfrm>
        </p:spPr>
        <p:txBody>
          <a:bodyPr vert="horz" wrap="square" anchor="t"/>
          <a:lstStyle/>
          <a:p>
            <a:pPr eaLnBrk="1" hangingPunct="1">
              <a:lnSpc>
                <a:spcPct val="80000"/>
              </a:lnSpc>
            </a:pPr>
            <a:r>
              <a:rPr lang="en-US" altLang="zh-CN" sz="2500" dirty="0">
                <a:latin typeface="黑体" panose="02010609060101010101" pitchFamily="2" charset="-122"/>
                <a:ea typeface="黑体" panose="02010609060101010101" pitchFamily="2" charset="-122"/>
                <a:sym typeface="+mn-ea"/>
              </a:rPr>
              <a:t>5.</a:t>
            </a:r>
            <a:r>
              <a:rPr lang="zh-CN" altLang="en-US" sz="2500" dirty="0">
                <a:solidFill>
                  <a:srgbClr val="FF0000"/>
                </a:solidFill>
                <a:latin typeface="黑体" panose="02010609060101010101" pitchFamily="2" charset="-122"/>
                <a:ea typeface="黑体" panose="02010609060101010101" pitchFamily="2" charset="-122"/>
                <a:sym typeface="+mn-ea"/>
              </a:rPr>
              <a:t>毕业确认</a:t>
            </a:r>
            <a:r>
              <a:rPr lang="zh-CN" altLang="en-US" sz="2500" dirty="0">
                <a:latin typeface="黑体" panose="02010609060101010101" pitchFamily="2" charset="-122"/>
                <a:ea typeface="黑体" panose="02010609060101010101" pitchFamily="2" charset="-122"/>
                <a:sym typeface="+mn-ea"/>
              </a:rPr>
              <a:t>：所有贷款毕业生必须进行毕业确认（不是还款），国开行网上更新信息后确认即可。</a:t>
            </a:r>
            <a:r>
              <a:rPr lang="zh-CN" altLang="en-US" sz="2500" dirty="0">
                <a:solidFill>
                  <a:srgbClr val="4D44FC"/>
                </a:solidFill>
                <a:latin typeface="黑体" panose="02010609060101010101" pitchFamily="2" charset="-122"/>
                <a:ea typeface="黑体" panose="02010609060101010101" pitchFamily="2" charset="-122"/>
                <a:sym typeface="+mn-ea"/>
              </a:rPr>
              <a:t>如果不进行确认，缓发毕业证书</a:t>
            </a:r>
            <a:r>
              <a:rPr lang="zh-CN" altLang="en-US" sz="2500" dirty="0">
                <a:latin typeface="黑体" panose="02010609060101010101" pitchFamily="2" charset="-122"/>
                <a:ea typeface="黑体" panose="02010609060101010101" pitchFamily="2" charset="-122"/>
                <a:sym typeface="+mn-ea"/>
              </a:rPr>
              <a:t>。</a:t>
            </a:r>
            <a:r>
              <a:rPr lang="zh-CN" altLang="en-US" sz="2500" dirty="0">
                <a:solidFill>
                  <a:srgbClr val="FF0000"/>
                </a:solidFill>
                <a:latin typeface="黑体" panose="02010609060101010101" pitchFamily="2" charset="-122"/>
                <a:ea typeface="黑体" panose="02010609060101010101" pitchFamily="2" charset="-122"/>
                <a:sym typeface="+mn-ea"/>
              </a:rPr>
              <a:t>特殊情况</a:t>
            </a:r>
            <a:r>
              <a:rPr lang="zh-CN" altLang="en-US" sz="2500" dirty="0">
                <a:latin typeface="黑体" panose="02010609060101010101" pitchFamily="2" charset="-122"/>
                <a:ea typeface="黑体" panose="02010609060101010101" pitchFamily="2" charset="-122"/>
                <a:sym typeface="+mn-ea"/>
              </a:rPr>
              <a:t>：当兵、休学、退学、开除和留级学生要提前与办理机构联系。已经提前还款学生无须再毕业确认。</a:t>
            </a:r>
            <a:endParaRPr lang="en-US" altLang="zh-CN" sz="2500" dirty="0">
              <a:latin typeface="黑体" panose="02010609060101010101" pitchFamily="2" charset="-122"/>
              <a:ea typeface="黑体" panose="02010609060101010101" pitchFamily="2" charset="-122"/>
            </a:endParaRPr>
          </a:p>
          <a:p>
            <a:pPr eaLnBrk="1" hangingPunct="1">
              <a:lnSpc>
                <a:spcPct val="80000"/>
              </a:lnSpc>
            </a:pPr>
            <a:r>
              <a:rPr lang="en-US" altLang="zh-CN" sz="2500" dirty="0">
                <a:latin typeface="黑体" panose="02010609060101010101" pitchFamily="2" charset="-122"/>
                <a:ea typeface="黑体" panose="02010609060101010101" pitchFamily="2" charset="-122"/>
                <a:sym typeface="+mn-ea"/>
              </a:rPr>
              <a:t>6.</a:t>
            </a:r>
            <a:r>
              <a:rPr lang="zh-CN" altLang="en-US" sz="2500" dirty="0">
                <a:solidFill>
                  <a:srgbClr val="FF0000"/>
                </a:solidFill>
                <a:latin typeface="黑体" panose="02010609060101010101" pitchFamily="2" charset="-122"/>
                <a:ea typeface="黑体" panose="02010609060101010101" pitchFamily="2" charset="-122"/>
                <a:sym typeface="+mn-ea"/>
              </a:rPr>
              <a:t>还款</a:t>
            </a:r>
            <a:r>
              <a:rPr lang="zh-CN" altLang="en-US" sz="2500" dirty="0">
                <a:latin typeface="黑体" panose="02010609060101010101" pitchFamily="2" charset="-122"/>
                <a:ea typeface="黑体" panose="02010609060101010101" pitchFamily="2" charset="-122"/>
                <a:sym typeface="+mn-ea"/>
              </a:rPr>
              <a:t>：贷款学生要清楚自己的贷款情况，及时在网上更新个人信息特别是联系方式，了解还款程序和政策。毕业当年</a:t>
            </a:r>
            <a:r>
              <a:rPr lang="en-US" altLang="zh-CN" sz="2500" dirty="0">
                <a:latin typeface="黑体" panose="02010609060101010101" pitchFamily="2" charset="-122"/>
                <a:ea typeface="黑体" panose="02010609060101010101" pitchFamily="2" charset="-122"/>
                <a:sym typeface="+mn-ea"/>
              </a:rPr>
              <a:t>8</a:t>
            </a:r>
            <a:r>
              <a:rPr lang="zh-CN" altLang="en-US" sz="2500" dirty="0">
                <a:latin typeface="黑体" panose="02010609060101010101" pitchFamily="2" charset="-122"/>
                <a:ea typeface="黑体" panose="02010609060101010101" pitchFamily="2" charset="-122"/>
                <a:sym typeface="+mn-ea"/>
              </a:rPr>
              <a:t>月</a:t>
            </a:r>
            <a:r>
              <a:rPr lang="en-US" altLang="zh-CN" sz="2500" dirty="0">
                <a:latin typeface="黑体" panose="02010609060101010101" pitchFamily="2" charset="-122"/>
                <a:ea typeface="黑体" panose="02010609060101010101" pitchFamily="2" charset="-122"/>
                <a:sym typeface="+mn-ea"/>
              </a:rPr>
              <a:t>30</a:t>
            </a:r>
            <a:r>
              <a:rPr lang="zh-CN" altLang="en-US" sz="2500" dirty="0">
                <a:latin typeface="黑体" panose="02010609060101010101" pitchFamily="2" charset="-122"/>
                <a:ea typeface="黑体" panose="02010609060101010101" pitchFamily="2" charset="-122"/>
                <a:sym typeface="+mn-ea"/>
              </a:rPr>
              <a:t>日前都属于提前还款，只还本金即可。国开行柜面、</a:t>
            </a:r>
            <a:r>
              <a:rPr lang="en-US" altLang="zh-CN" sz="2500" dirty="0">
                <a:latin typeface="黑体" panose="02010609060101010101" pitchFamily="2" charset="-122"/>
                <a:ea typeface="黑体" panose="02010609060101010101" pitchFamily="2" charset="-122"/>
                <a:sym typeface="+mn-ea"/>
              </a:rPr>
              <a:t>POS</a:t>
            </a:r>
            <a:r>
              <a:rPr lang="zh-CN" altLang="en-US" sz="2500" dirty="0">
                <a:latin typeface="黑体" panose="02010609060101010101" pitchFamily="2" charset="-122"/>
                <a:ea typeface="黑体" panose="02010609060101010101" pitchFamily="2" charset="-122"/>
                <a:sym typeface="+mn-ea"/>
              </a:rPr>
              <a:t>刷卡办理和网上还款都可。</a:t>
            </a:r>
            <a:r>
              <a:rPr lang="zh-CN" altLang="en-US" sz="2500" dirty="0">
                <a:solidFill>
                  <a:schemeClr val="hlink"/>
                </a:solidFill>
                <a:latin typeface="黑体" panose="02010609060101010101" pitchFamily="2" charset="-122"/>
                <a:ea typeface="黑体" panose="02010609060101010101" pitchFamily="2" charset="-122"/>
                <a:sym typeface="+mn-ea"/>
              </a:rPr>
              <a:t>如果贷款逾期未还将收取罚金，恶意拖欠或长时间联系不上将列入央行征信系统黑名单，影响房贷和户口办理等个人业务的办理。</a:t>
            </a:r>
            <a:endParaRPr lang="zh-CN" altLang="en-US" sz="1900" dirty="0"/>
          </a:p>
        </p:txBody>
      </p:sp>
      <p:pic>
        <p:nvPicPr>
          <p:cNvPr id="21507" name="标题 1"/>
          <p:cNvPicPr>
            <a:picLocks noGrp="1"/>
          </p:cNvPicPr>
          <p:nvPr>
            <p:ph type="title"/>
          </p:nvPr>
        </p:nvPicPr>
        <p:blipFill>
          <a:blip r:embed="rId2" cstate="print"/>
          <a:stretch>
            <a:fillRect/>
          </a:stretch>
        </p:blipFill>
        <p:spPr>
          <a:xfrm>
            <a:off x="195263" y="268288"/>
            <a:ext cx="8497887" cy="1158875"/>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65537"/>
          <p:cNvSpPr>
            <a:spLocks noGrp="1"/>
          </p:cNvSpPr>
          <p:nvPr>
            <p:ph type="title"/>
          </p:nvPr>
        </p:nvSpPr>
        <p:spPr/>
        <p:txBody>
          <a:bodyPr anchor="ctr"/>
          <a:lstStyle/>
          <a:p>
            <a:endParaRPr lang="zh-CN" altLang="en-US" dirty="0"/>
          </a:p>
        </p:txBody>
      </p:sp>
      <p:sp>
        <p:nvSpPr>
          <p:cNvPr id="65539" name="文本占位符 65538"/>
          <p:cNvSpPr>
            <a:spLocks noGrp="1"/>
          </p:cNvSpPr>
          <p:nvPr>
            <p:ph type="body" idx="1"/>
          </p:nvPr>
        </p:nvSpPr>
        <p:spPr>
          <a:xfrm>
            <a:off x="323850" y="1311275"/>
            <a:ext cx="8496935" cy="4425315"/>
          </a:xfrm>
        </p:spPr>
        <p:txBody>
          <a:bodyPr/>
          <a:lstStyle/>
          <a:p>
            <a:pPr>
              <a:lnSpc>
                <a:spcPct val="90000"/>
              </a:lnSpc>
            </a:pPr>
            <a:r>
              <a:rPr lang="zh-CN" altLang="en-US"/>
              <a:t>贷款示例：</a:t>
            </a:r>
          </a:p>
          <a:p>
            <a:pPr>
              <a:lnSpc>
                <a:spcPct val="90000"/>
              </a:lnSpc>
            </a:pPr>
            <a:r>
              <a:rPr lang="en-US" altLang="zh-CN"/>
              <a:t>本科生四年学习期间，每年可贷款上限为8000元。毕业后的</a:t>
            </a:r>
            <a:r>
              <a:rPr lang="en-US" altLang="zh-CN">
                <a:solidFill>
                  <a:schemeClr val="accent1"/>
                </a:solidFill>
                <a:effectLst>
                  <a:outerShdw blurRad="38100" dist="25400" dir="5400000" algn="ctr" rotWithShape="0">
                    <a:srgbClr val="6E747A">
                      <a:alpha val="43000"/>
                    </a:srgbClr>
                  </a:outerShdw>
                </a:effectLst>
              </a:rPr>
              <a:t>5</a:t>
            </a:r>
            <a:r>
              <a:rPr lang="zh-CN" altLang="zh-CN">
                <a:solidFill>
                  <a:schemeClr val="accent1"/>
                </a:solidFill>
                <a:effectLst>
                  <a:outerShdw blurRad="38100" dist="25400" dir="5400000" algn="ctr" rotWithShape="0">
                    <a:srgbClr val="6E747A">
                      <a:alpha val="43000"/>
                    </a:srgbClr>
                  </a:outerShdw>
                </a:effectLst>
              </a:rPr>
              <a:t>年</a:t>
            </a:r>
            <a:r>
              <a:rPr lang="en-US" altLang="zh-CN">
                <a:solidFill>
                  <a:schemeClr val="accent1"/>
                </a:solidFill>
                <a:effectLst>
                  <a:outerShdw blurRad="38100" dist="25400" dir="5400000" algn="ctr" rotWithShape="0">
                    <a:srgbClr val="6E747A">
                      <a:alpha val="43000"/>
                    </a:srgbClr>
                  </a:outerShdw>
                </a:effectLst>
              </a:rPr>
              <a:t>内</a:t>
            </a:r>
            <a:r>
              <a:rPr lang="en-US" altLang="zh-CN"/>
              <a:t>，只需每月偿还约150元利息。此后，进入还本付息期，第一年每个月需偿还的总额为400元；第二年起由于利息逐年递减，每个月偿还金额不到400元。</a:t>
            </a:r>
          </a:p>
        </p:txBody>
      </p:sp>
      <p:sp>
        <p:nvSpPr>
          <p:cNvPr id="65540" name="矩形 65539"/>
          <p:cNvSpPr/>
          <p:nvPr/>
        </p:nvSpPr>
        <p:spPr>
          <a:xfrm>
            <a:off x="2914650" y="4510088"/>
            <a:ext cx="4895850" cy="520700"/>
          </a:xfrm>
          <a:prstGeom prst="rect">
            <a:avLst/>
          </a:prstGeom>
        </p:spPr>
        <p:txBody>
          <a:bodyPr wrap="none" fromWordArt="1">
            <a:prstTxWarp prst="textPlain">
              <a:avLst>
                <a:gd name="adj" fmla="val 50000"/>
              </a:avLst>
            </a:prstTxWarp>
            <a:normAutofit fontScale="92500" lnSpcReduction="20000"/>
          </a:bodyPr>
          <a:lstStyle/>
          <a:p>
            <a:pPr algn="ctr"/>
            <a:endParaRPr lang="zh-CN" alt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65537"/>
          <p:cNvSpPr>
            <a:spLocks noGrp="1"/>
          </p:cNvSpPr>
          <p:nvPr>
            <p:ph type="title"/>
          </p:nvPr>
        </p:nvSpPr>
        <p:spPr/>
        <p:txBody>
          <a:bodyPr anchor="ctr"/>
          <a:lstStyle/>
          <a:p>
            <a:endParaRPr lang="zh-CN" altLang="en-US" dirty="0"/>
          </a:p>
        </p:txBody>
      </p:sp>
      <p:sp>
        <p:nvSpPr>
          <p:cNvPr id="65539" name="文本占位符 65538"/>
          <p:cNvSpPr>
            <a:spLocks noGrp="1"/>
          </p:cNvSpPr>
          <p:nvPr>
            <p:ph type="body" idx="1"/>
          </p:nvPr>
        </p:nvSpPr>
        <p:spPr>
          <a:xfrm>
            <a:off x="323850" y="400685"/>
            <a:ext cx="8496935" cy="5426710"/>
          </a:xfrm>
        </p:spPr>
        <p:txBody>
          <a:bodyPr/>
          <a:lstStyle/>
          <a:p>
            <a:pPr>
              <a:lnSpc>
                <a:spcPct val="90000"/>
              </a:lnSpc>
            </a:pPr>
            <a:r>
              <a:rPr lang="en-US" altLang="zh-CN" sz="2400">
                <a:sym typeface="+mn-ea"/>
              </a:rPr>
              <a:t>学生申请国家助学贷款，之所以不会给贫困家庭添负担，是因为国家设计这项资助政策时做了四个方面的考量</a:t>
            </a:r>
            <a:r>
              <a:rPr lang="zh-CN" altLang="en-US" sz="2400">
                <a:sym typeface="+mn-ea"/>
              </a:rPr>
              <a:t>：</a:t>
            </a:r>
            <a:endParaRPr lang="en-US" altLang="zh-CN" sz="2400"/>
          </a:p>
          <a:p>
            <a:pPr>
              <a:lnSpc>
                <a:spcPct val="90000"/>
              </a:lnSpc>
            </a:pPr>
            <a:endParaRPr lang="en-US" altLang="zh-CN" sz="2400"/>
          </a:p>
          <a:p>
            <a:pPr>
              <a:lnSpc>
                <a:spcPct val="90000"/>
              </a:lnSpc>
            </a:pPr>
            <a:r>
              <a:rPr lang="en-US" altLang="zh-CN" sz="2800">
                <a:solidFill>
                  <a:schemeClr val="accent1"/>
                </a:solidFill>
                <a:effectLst>
                  <a:outerShdw blurRad="38100" dist="25400" dir="5400000" algn="ctr" rotWithShape="0">
                    <a:srgbClr val="6E747A">
                      <a:alpha val="43000"/>
                    </a:srgbClr>
                  </a:outerShdw>
                </a:effectLst>
                <a:sym typeface="+mn-ea"/>
              </a:rPr>
              <a:t>一是</a:t>
            </a:r>
            <a:r>
              <a:rPr lang="en-US" altLang="zh-CN" sz="2800">
                <a:sym typeface="+mn-ea"/>
              </a:rPr>
              <a:t>贷款总额是综合考虑学生还款能力确定的，本专科生每年不超过</a:t>
            </a:r>
            <a:r>
              <a:rPr lang="en-US" altLang="zh-CN" sz="2800">
                <a:highlight>
                  <a:srgbClr val="FFFF00"/>
                </a:highlight>
                <a:sym typeface="+mn-ea"/>
              </a:rPr>
              <a:t>12000元</a:t>
            </a:r>
            <a:r>
              <a:rPr lang="zh-CN" altLang="en-US" sz="2800">
                <a:highlight>
                  <a:srgbClr val="FFFF00"/>
                </a:highlight>
                <a:sym typeface="+mn-ea"/>
              </a:rPr>
              <a:t>（今年</a:t>
            </a:r>
            <a:r>
              <a:rPr lang="en-US" altLang="zh-CN" sz="2800">
                <a:highlight>
                  <a:srgbClr val="FFFF00"/>
                </a:highlight>
                <a:sym typeface="+mn-ea"/>
              </a:rPr>
              <a:t>9</a:t>
            </a:r>
            <a:r>
              <a:rPr lang="zh-CN" altLang="en-US" sz="2800">
                <a:highlight>
                  <a:srgbClr val="FFFF00"/>
                </a:highlight>
                <a:sym typeface="+mn-ea"/>
              </a:rPr>
              <a:t>月</a:t>
            </a:r>
            <a:r>
              <a:rPr lang="en-US" altLang="zh-CN" sz="2800">
                <a:highlight>
                  <a:srgbClr val="FFFF00"/>
                </a:highlight>
                <a:sym typeface="+mn-ea"/>
              </a:rPr>
              <a:t>16</a:t>
            </a:r>
            <a:r>
              <a:rPr lang="zh-CN" altLang="en-US" sz="2800">
                <a:highlight>
                  <a:srgbClr val="FFFF00"/>
                </a:highlight>
                <a:sym typeface="+mn-ea"/>
              </a:rPr>
              <a:t>日</a:t>
            </a:r>
            <a:r>
              <a:rPr lang="zh-CN" altLang="en-US" sz="2800">
                <a:sym typeface="+mn-ea"/>
              </a:rPr>
              <a:t>）</a:t>
            </a:r>
            <a:r>
              <a:rPr lang="en-US" altLang="zh-CN" sz="2800">
                <a:sym typeface="+mn-ea"/>
              </a:rPr>
              <a:t>，研究生每年不超过160000元。</a:t>
            </a:r>
          </a:p>
          <a:p>
            <a:pPr>
              <a:lnSpc>
                <a:spcPct val="90000"/>
              </a:lnSpc>
            </a:pPr>
            <a:r>
              <a:rPr lang="en-US" altLang="zh-CN" sz="2800">
                <a:solidFill>
                  <a:schemeClr val="accent1"/>
                </a:solidFill>
                <a:effectLst>
                  <a:outerShdw blurRad="38100" dist="25400" dir="5400000" algn="ctr" rotWithShape="0">
                    <a:srgbClr val="6E747A">
                      <a:alpha val="43000"/>
                    </a:srgbClr>
                  </a:outerShdw>
                </a:effectLst>
                <a:sym typeface="+mn-ea"/>
              </a:rPr>
              <a:t>二是</a:t>
            </a:r>
            <a:r>
              <a:rPr lang="en-US" altLang="zh-CN" sz="2800">
                <a:sym typeface="+mn-ea"/>
              </a:rPr>
              <a:t>借款学生就读期间个人不用承担利息，而是由财政全额贴息。毕业后继续攻读学位期间，还可继续享受财政全额贴息。</a:t>
            </a:r>
          </a:p>
          <a:p>
            <a:pPr>
              <a:lnSpc>
                <a:spcPct val="90000"/>
              </a:lnSpc>
            </a:pPr>
            <a:r>
              <a:rPr lang="en-US" altLang="zh-CN" sz="2800">
                <a:solidFill>
                  <a:schemeClr val="accent1"/>
                </a:solidFill>
                <a:effectLst>
                  <a:outerShdw blurRad="38100" dist="25400" dir="5400000" algn="ctr" rotWithShape="0">
                    <a:srgbClr val="6E747A">
                      <a:alpha val="43000"/>
                    </a:srgbClr>
                  </a:outerShdw>
                </a:effectLst>
                <a:sym typeface="+mn-ea"/>
              </a:rPr>
              <a:t>三是</a:t>
            </a:r>
            <a:r>
              <a:rPr lang="en-US" altLang="zh-CN" sz="2800">
                <a:sym typeface="+mn-ea"/>
              </a:rPr>
              <a:t>还款期限长达十几年，国家助学贷款的期限按照就读年限加15年来确定。</a:t>
            </a:r>
          </a:p>
          <a:p>
            <a:pPr>
              <a:lnSpc>
                <a:spcPct val="90000"/>
              </a:lnSpc>
            </a:pPr>
            <a:r>
              <a:rPr lang="en-US" altLang="zh-CN" sz="2800">
                <a:solidFill>
                  <a:schemeClr val="accent1"/>
                </a:solidFill>
                <a:effectLst>
                  <a:outerShdw blurRad="38100" dist="25400" dir="5400000" algn="ctr" rotWithShape="0">
                    <a:srgbClr val="6E747A">
                      <a:alpha val="43000"/>
                    </a:srgbClr>
                  </a:outerShdw>
                </a:effectLst>
                <a:sym typeface="+mn-ea"/>
              </a:rPr>
              <a:t>四是</a:t>
            </a:r>
            <a:r>
              <a:rPr lang="en-US" altLang="zh-CN" sz="2800">
                <a:sym typeface="+mn-ea"/>
              </a:rPr>
              <a:t>考虑到刚毕业时申请贷款者收入较低，设有5</a:t>
            </a:r>
            <a:r>
              <a:rPr lang="zh-CN" altLang="en-US" sz="2800">
                <a:sym typeface="+mn-ea"/>
              </a:rPr>
              <a:t>年</a:t>
            </a:r>
            <a:r>
              <a:rPr lang="en-US" altLang="zh-CN" sz="2800">
                <a:sym typeface="+mn-ea"/>
              </a:rPr>
              <a:t>的还款宽限期，期间可只还利息，暂缓偿还本金。</a:t>
            </a:r>
            <a:endParaRPr lang="en-US" altLang="zh-CN" sz="2800"/>
          </a:p>
          <a:p>
            <a:pPr>
              <a:lnSpc>
                <a:spcPct val="90000"/>
              </a:lnSpc>
            </a:pPr>
            <a:endParaRPr lang="en-US" altLang="zh-CN" sz="2800"/>
          </a:p>
        </p:txBody>
      </p:sp>
      <p:sp>
        <p:nvSpPr>
          <p:cNvPr id="65540" name="矩形 65539"/>
          <p:cNvSpPr/>
          <p:nvPr/>
        </p:nvSpPr>
        <p:spPr>
          <a:xfrm>
            <a:off x="2914650" y="4510088"/>
            <a:ext cx="4895850" cy="520700"/>
          </a:xfrm>
          <a:prstGeom prst="rect">
            <a:avLst/>
          </a:prstGeom>
        </p:spPr>
        <p:txBody>
          <a:bodyPr wrap="none" fromWordArt="1">
            <a:prstTxWarp prst="textPlain">
              <a:avLst>
                <a:gd name="adj" fmla="val 50000"/>
              </a:avLst>
            </a:prstTxWarp>
            <a:normAutofit fontScale="92500" lnSpcReduction="20000"/>
          </a:bodyPr>
          <a:lstStyle/>
          <a:p>
            <a:pPr algn="ctr"/>
            <a:endParaRPr lang="zh-CN" alt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校徽"/>
          <p:cNvPicPr>
            <a:picLocks noChangeAspect="1"/>
          </p:cNvPicPr>
          <p:nvPr/>
        </p:nvPicPr>
        <p:blipFill>
          <a:blip r:embed="rId2" cstate="print"/>
          <a:stretch>
            <a:fillRect/>
          </a:stretch>
        </p:blipFill>
        <p:spPr>
          <a:xfrm>
            <a:off x="450850" y="170180"/>
            <a:ext cx="1179830" cy="1170305"/>
          </a:xfrm>
          <a:prstGeom prst="rect">
            <a:avLst/>
          </a:prstGeom>
        </p:spPr>
      </p:pic>
      <p:sp>
        <p:nvSpPr>
          <p:cNvPr id="3" name="内容占位符 1"/>
          <p:cNvSpPr>
            <a:spLocks noGrp="1"/>
          </p:cNvSpPr>
          <p:nvPr/>
        </p:nvSpPr>
        <p:spPr>
          <a:xfrm>
            <a:off x="1909445" y="529590"/>
            <a:ext cx="6534150" cy="731520"/>
          </a:xfrm>
          <a:prstGeom prst="rect">
            <a:avLst/>
          </a:prstGeom>
          <a:noFill/>
          <a:ln w="9525">
            <a:noFill/>
          </a:ln>
        </p:spPr>
        <p:txBody>
          <a:bodyPr vert="horz" wrap="square" anchor="t"/>
          <a:lstStyle>
            <a:lvl1pPr marL="342900" indent="-342900" algn="l" rtl="0" eaLnBrk="0" fontAlgn="base" hangingPunct="0">
              <a:spcBef>
                <a:spcPct val="20000"/>
              </a:spcBef>
              <a:spcAft>
                <a:spcPct val="0"/>
              </a:spcAft>
              <a:buChar char="•"/>
              <a:defRPr sz="3200" b="1">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ea typeface="+mn-ea"/>
              </a:defRPr>
            </a:lvl2pPr>
            <a:lvl3pPr marL="1143000" indent="-228600" algn="l" rtl="0" eaLnBrk="0" fontAlgn="base" hangingPunct="0">
              <a:spcBef>
                <a:spcPct val="20000"/>
              </a:spcBef>
              <a:spcAft>
                <a:spcPct val="0"/>
              </a:spcAft>
              <a:buChar char="•"/>
              <a:defRPr sz="2400" b="1">
                <a:solidFill>
                  <a:schemeClr val="tx2"/>
                </a:solidFill>
                <a:latin typeface="+mn-lt"/>
                <a:ea typeface="+mn-ea"/>
              </a:defRPr>
            </a:lvl3pPr>
            <a:lvl4pPr marL="1600200" indent="-228600" algn="l" rtl="0" eaLnBrk="0" fontAlgn="base" hangingPunct="0">
              <a:spcBef>
                <a:spcPct val="20000"/>
              </a:spcBef>
              <a:spcAft>
                <a:spcPct val="0"/>
              </a:spcAft>
              <a:buChar char="–"/>
              <a:defRPr sz="2000" b="1">
                <a:solidFill>
                  <a:schemeClr val="tx2"/>
                </a:solidFill>
                <a:latin typeface="+mn-lt"/>
                <a:ea typeface="+mn-ea"/>
              </a:defRPr>
            </a:lvl4pPr>
            <a:lvl5pPr marL="2057400" indent="-228600" algn="l" rtl="0" eaLnBrk="0" fontAlgn="base" hangingPunct="0">
              <a:spcBef>
                <a:spcPct val="20000"/>
              </a:spcBef>
              <a:spcAft>
                <a:spcPct val="0"/>
              </a:spcAft>
              <a:buChar char="»"/>
              <a:defRPr sz="2000" b="1">
                <a:solidFill>
                  <a:schemeClr val="tx2"/>
                </a:solidFill>
                <a:latin typeface="+mn-lt"/>
                <a:ea typeface="+mn-ea"/>
              </a:defRPr>
            </a:lvl5pPr>
            <a:lvl6pPr marL="2514600" indent="-228600" algn="l" rtl="0" fontAlgn="base">
              <a:spcBef>
                <a:spcPct val="20000"/>
              </a:spcBef>
              <a:spcAft>
                <a:spcPct val="0"/>
              </a:spcAft>
              <a:buChar char="»"/>
              <a:defRPr sz="2000" b="1">
                <a:solidFill>
                  <a:schemeClr val="tx2"/>
                </a:solidFill>
                <a:latin typeface="+mn-lt"/>
                <a:ea typeface="+mn-ea"/>
              </a:defRPr>
            </a:lvl6pPr>
            <a:lvl7pPr marL="2971800" indent="-228600" algn="l" rtl="0" fontAlgn="base">
              <a:spcBef>
                <a:spcPct val="20000"/>
              </a:spcBef>
              <a:spcAft>
                <a:spcPct val="0"/>
              </a:spcAft>
              <a:buChar char="»"/>
              <a:defRPr sz="2000" b="1">
                <a:solidFill>
                  <a:schemeClr val="tx2"/>
                </a:solidFill>
                <a:latin typeface="+mn-lt"/>
                <a:ea typeface="+mn-ea"/>
              </a:defRPr>
            </a:lvl7pPr>
            <a:lvl8pPr marL="3429000" indent="-228600" algn="l" rtl="0" fontAlgn="base">
              <a:spcBef>
                <a:spcPct val="20000"/>
              </a:spcBef>
              <a:spcAft>
                <a:spcPct val="0"/>
              </a:spcAft>
              <a:buChar char="»"/>
              <a:defRPr sz="2000" b="1">
                <a:solidFill>
                  <a:schemeClr val="tx2"/>
                </a:solidFill>
                <a:latin typeface="+mn-lt"/>
                <a:ea typeface="+mn-ea"/>
              </a:defRPr>
            </a:lvl8pPr>
            <a:lvl9pPr marL="3886200" indent="-228600" algn="l" rtl="0" fontAlgn="base">
              <a:spcBef>
                <a:spcPct val="20000"/>
              </a:spcBef>
              <a:spcAft>
                <a:spcPct val="0"/>
              </a:spcAft>
              <a:buChar char="»"/>
              <a:defRPr sz="2000" b="1">
                <a:solidFill>
                  <a:schemeClr val="tx2"/>
                </a:solidFill>
                <a:latin typeface="+mn-lt"/>
                <a:ea typeface="+mn-ea"/>
              </a:defRPr>
            </a:lvl9pPr>
          </a:lstStyle>
          <a:p>
            <a:pPr marL="0" indent="0" eaLnBrk="1" hangingPunct="1">
              <a:buNone/>
            </a:pPr>
            <a:r>
              <a:rPr lang="zh-CN" altLang="en-US" sz="3600" dirty="0">
                <a:solidFill>
                  <a:schemeClr val="tx1"/>
                </a:solidFill>
                <a:effectLst>
                  <a:glow rad="101600">
                    <a:schemeClr val="accent6">
                      <a:satMod val="175000"/>
                      <a:alpha val="40000"/>
                    </a:schemeClr>
                  </a:glow>
                  <a:outerShdw blurRad="38100" dist="19050" dir="2700000" algn="tl" rotWithShape="0">
                    <a:schemeClr val="dk1">
                      <a:alpha val="40000"/>
                    </a:schemeClr>
                  </a:outerShdw>
                </a:effectLst>
              </a:rPr>
              <a:t>三、国家奖学金（</a:t>
            </a:r>
            <a:r>
              <a:rPr lang="en-US" altLang="zh-CN" sz="3600" dirty="0">
                <a:solidFill>
                  <a:schemeClr val="tx1"/>
                </a:solidFill>
                <a:effectLst>
                  <a:glow rad="101600">
                    <a:schemeClr val="accent6">
                      <a:satMod val="175000"/>
                      <a:alpha val="40000"/>
                    </a:schemeClr>
                  </a:glow>
                  <a:outerShdw blurRad="38100" dist="19050" dir="2700000" algn="tl" rotWithShape="0">
                    <a:schemeClr val="dk1">
                      <a:alpha val="40000"/>
                    </a:schemeClr>
                  </a:outerShdw>
                </a:effectLst>
              </a:rPr>
              <a:t>10</a:t>
            </a:r>
            <a:r>
              <a:rPr lang="zh-CN" altLang="en-US" sz="3600" dirty="0">
                <a:solidFill>
                  <a:schemeClr val="tx1"/>
                </a:solidFill>
                <a:effectLst>
                  <a:glow rad="101600">
                    <a:schemeClr val="accent6">
                      <a:satMod val="175000"/>
                      <a:alpha val="40000"/>
                    </a:schemeClr>
                  </a:glow>
                  <a:outerShdw blurRad="38100" dist="19050" dir="2700000" algn="tl" rotWithShape="0">
                    <a:schemeClr val="dk1">
                      <a:alpha val="40000"/>
                    </a:schemeClr>
                  </a:outerShdw>
                </a:effectLst>
              </a:rPr>
              <a:t>月</a:t>
            </a:r>
            <a:r>
              <a:rPr lang="en-US" altLang="zh-CN" sz="3600" dirty="0">
                <a:solidFill>
                  <a:schemeClr val="tx1"/>
                </a:solidFill>
                <a:effectLst>
                  <a:glow rad="101600">
                    <a:schemeClr val="accent6">
                      <a:satMod val="175000"/>
                      <a:alpha val="40000"/>
                    </a:schemeClr>
                  </a:glow>
                  <a:outerShdw blurRad="38100" dist="19050" dir="2700000" algn="tl" rotWithShape="0">
                    <a:schemeClr val="dk1">
                      <a:alpha val="40000"/>
                    </a:schemeClr>
                  </a:outerShdw>
                </a:effectLst>
              </a:rPr>
              <a:t>8</a:t>
            </a:r>
            <a:r>
              <a:rPr lang="zh-CN" altLang="en-US" sz="3600" dirty="0">
                <a:solidFill>
                  <a:schemeClr val="tx1"/>
                </a:solidFill>
                <a:effectLst>
                  <a:glow rad="101600">
                    <a:schemeClr val="accent6">
                      <a:satMod val="175000"/>
                      <a:alpha val="40000"/>
                    </a:schemeClr>
                  </a:glow>
                  <a:outerShdw blurRad="38100" dist="19050" dir="2700000" algn="tl" rotWithShape="0">
                    <a:schemeClr val="dk1">
                      <a:alpha val="40000"/>
                    </a:schemeClr>
                  </a:outerShdw>
                </a:effectLst>
              </a:rPr>
              <a:t>日前）</a:t>
            </a:r>
            <a:endParaRPr lang="en-US" altLang="zh-CN" sz="3600" dirty="0">
              <a:solidFill>
                <a:schemeClr val="tx1"/>
              </a:solidFill>
              <a:effectLst>
                <a:glow rad="101600">
                  <a:schemeClr val="accent6">
                    <a:satMod val="175000"/>
                    <a:alpha val="40000"/>
                  </a:schemeClr>
                </a:glow>
                <a:outerShdw blurRad="38100" dist="19050" dir="2700000" algn="tl" rotWithShape="0">
                  <a:schemeClr val="dk1">
                    <a:alpha val="40000"/>
                  </a:schemeClr>
                </a:outerShdw>
              </a:effectLst>
            </a:endParaRPr>
          </a:p>
        </p:txBody>
      </p:sp>
      <p:pic>
        <p:nvPicPr>
          <p:cNvPr id="46082" name="内容占位符 3" descr="图片1.png"/>
          <p:cNvPicPr>
            <a:picLocks noGrp="1" noChangeAspect="1"/>
          </p:cNvPicPr>
          <p:nvPr/>
        </p:nvPicPr>
        <p:blipFill>
          <a:blip r:embed="rId3" cstate="print"/>
          <a:stretch>
            <a:fillRect/>
          </a:stretch>
        </p:blipFill>
        <p:spPr>
          <a:xfrm>
            <a:off x="1000125" y="1481138"/>
            <a:ext cx="7143750" cy="4525962"/>
          </a:xfrm>
          <a:prstGeom prst="rect">
            <a:avLst/>
          </a:prstGeom>
          <a:noFill/>
          <a:ln w="9525">
            <a:noFill/>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内容占位符 1"/>
          <p:cNvSpPr>
            <a:spLocks noGrp="1"/>
          </p:cNvSpPr>
          <p:nvPr>
            <p:ph idx="1"/>
          </p:nvPr>
        </p:nvSpPr>
        <p:spPr>
          <a:xfrm>
            <a:off x="457200" y="1481138"/>
            <a:ext cx="8229600" cy="4662487"/>
          </a:xfrm>
        </p:spPr>
        <p:txBody>
          <a:bodyPr vert="horz" wrap="square" anchor="t"/>
          <a:lstStyle/>
          <a:p>
            <a:pPr eaLnBrk="1" hangingPunct="1"/>
            <a:r>
              <a:rPr lang="en-US" altLang="zh-CN" sz="2300" b="1" dirty="0">
                <a:solidFill>
                  <a:srgbClr val="FF0000"/>
                </a:solidFill>
              </a:rPr>
              <a:t>1.</a:t>
            </a:r>
            <a:r>
              <a:rPr lang="zh-CN" altLang="en-US" sz="2300" b="1" dirty="0">
                <a:solidFill>
                  <a:srgbClr val="FF0000"/>
                </a:solidFill>
              </a:rPr>
              <a:t>评选依据</a:t>
            </a:r>
            <a:r>
              <a:rPr lang="zh-CN" altLang="en-US" sz="2300" dirty="0"/>
              <a:t>：</a:t>
            </a:r>
            <a:r>
              <a:rPr lang="en-US" altLang="zh-CN" sz="2300" dirty="0"/>
              <a:t>《</a:t>
            </a:r>
            <a:r>
              <a:rPr lang="zh-CN" altLang="en-US" sz="2300" dirty="0"/>
              <a:t>晋城职业技术学院国家奖学金评定办法</a:t>
            </a:r>
            <a:r>
              <a:rPr lang="en-US" altLang="zh-CN" sz="2300" dirty="0"/>
              <a:t>》</a:t>
            </a:r>
          </a:p>
          <a:p>
            <a:pPr eaLnBrk="1" hangingPunct="1"/>
            <a:r>
              <a:rPr lang="en-US" altLang="zh-CN" sz="2300" b="1" dirty="0">
                <a:solidFill>
                  <a:srgbClr val="FF0000"/>
                </a:solidFill>
              </a:rPr>
              <a:t>2.</a:t>
            </a:r>
            <a:r>
              <a:rPr lang="zh-CN" altLang="en-US" sz="2300" b="1" dirty="0">
                <a:solidFill>
                  <a:srgbClr val="FF0000"/>
                </a:solidFill>
              </a:rPr>
              <a:t>关键条件</a:t>
            </a:r>
            <a:r>
              <a:rPr lang="zh-CN" altLang="en-US" sz="2300" dirty="0"/>
              <a:t>：</a:t>
            </a:r>
            <a:r>
              <a:rPr lang="zh-CN" altLang="en-US" sz="2300" dirty="0">
                <a:latin typeface="黑体" panose="02010609060101010101" pitchFamily="2" charset="-122"/>
              </a:rPr>
              <a:t>①在校生二年级及以上学生</a:t>
            </a:r>
            <a:r>
              <a:rPr lang="zh-CN" altLang="en-US" sz="2300" dirty="0"/>
              <a:t>（</a:t>
            </a:r>
            <a:r>
              <a:rPr lang="zh-CN" altLang="en-US" sz="2300" dirty="0">
                <a:solidFill>
                  <a:srgbClr val="4D44FC"/>
                </a:solidFill>
              </a:rPr>
              <a:t>五年制高职只有第五年才能申请</a:t>
            </a:r>
            <a:r>
              <a:rPr lang="zh-CN" altLang="en-US" sz="2300" dirty="0"/>
              <a:t>） </a:t>
            </a:r>
            <a:r>
              <a:rPr lang="zh-CN" altLang="en-US" sz="2300" dirty="0">
                <a:latin typeface="黑体" panose="02010609060101010101" pitchFamily="2" charset="-122"/>
              </a:rPr>
              <a:t>②</a:t>
            </a:r>
            <a:r>
              <a:rPr sz="2300" dirty="0"/>
              <a:t>学习成绩排名在评选范围内位于前10%，且没有不及格科目。日常行为量化考核成绩累计在98分以上</a:t>
            </a:r>
            <a:r>
              <a:rPr lang="zh-CN" sz="2300" dirty="0"/>
              <a:t>。</a:t>
            </a:r>
            <a:r>
              <a:rPr lang="zh-CN" altLang="en-US" sz="2300" dirty="0">
                <a:latin typeface="黑体" panose="02010609060101010101" pitchFamily="2" charset="-122"/>
                <a:sym typeface="+mn-ea"/>
              </a:rPr>
              <a:t>③</a:t>
            </a:r>
            <a:r>
              <a:rPr sz="2300" dirty="0">
                <a:latin typeface="黑体" panose="02010609060101010101" pitchFamily="2" charset="-122"/>
              </a:rPr>
              <a:t>对于学习成绩没有进入前10%，但达到前30%的学生，如在</a:t>
            </a:r>
            <a:r>
              <a:rPr sz="2300" dirty="0">
                <a:solidFill>
                  <a:schemeClr val="accent1"/>
                </a:solidFill>
                <a:effectLst>
                  <a:outerShdw blurRad="38100" dist="25400" dir="5400000" algn="ctr" rotWithShape="0">
                    <a:srgbClr val="6E747A">
                      <a:alpha val="43000"/>
                    </a:srgbClr>
                  </a:outerShdw>
                </a:effectLst>
                <a:latin typeface="黑体" panose="02010609060101010101" pitchFamily="2" charset="-122"/>
              </a:rPr>
              <a:t>其他方面表现非常突出</a:t>
            </a:r>
            <a:r>
              <a:rPr sz="2300" dirty="0">
                <a:latin typeface="黑体" panose="02010609060101010101" pitchFamily="2" charset="-122"/>
              </a:rPr>
              <a:t>，可申请国家奖学金，但需提交详细的证明材料。</a:t>
            </a:r>
            <a:endParaRPr lang="en-US" altLang="zh-CN" sz="2300" dirty="0">
              <a:latin typeface="黑体" panose="02010609060101010101" pitchFamily="2" charset="-122"/>
            </a:endParaRPr>
          </a:p>
          <a:p>
            <a:pPr eaLnBrk="1" hangingPunct="1"/>
            <a:r>
              <a:rPr lang="en-US" altLang="zh-CN" sz="2300" b="1" dirty="0">
                <a:solidFill>
                  <a:srgbClr val="FF0000"/>
                </a:solidFill>
                <a:latin typeface="黑体" panose="02010609060101010101" pitchFamily="2" charset="-122"/>
              </a:rPr>
              <a:t>3.</a:t>
            </a:r>
            <a:r>
              <a:rPr lang="zh-CN" altLang="en-US" sz="2300" b="1" dirty="0">
                <a:solidFill>
                  <a:srgbClr val="FF0000"/>
                </a:solidFill>
                <a:latin typeface="黑体" panose="02010609060101010101" pitchFamily="2" charset="-122"/>
              </a:rPr>
              <a:t>工作程序</a:t>
            </a:r>
            <a:r>
              <a:rPr lang="zh-CN" altLang="en-US" sz="2300" dirty="0">
                <a:latin typeface="黑体" panose="02010609060101010101" pitchFamily="2" charset="-122"/>
              </a:rPr>
              <a:t>：学生个人申报、班级评议、系领导班子集体研究确定初步人选名单、公示</a:t>
            </a:r>
            <a:r>
              <a:rPr lang="en-US" altLang="zh-CN" sz="2300" dirty="0">
                <a:latin typeface="黑体" panose="02010609060101010101" pitchFamily="2" charset="-122"/>
              </a:rPr>
              <a:t>3</a:t>
            </a:r>
            <a:r>
              <a:rPr lang="zh-CN" altLang="en-US" sz="2300" dirty="0">
                <a:latin typeface="黑体" panose="02010609060101010101" pitchFamily="2" charset="-122"/>
              </a:rPr>
              <a:t>个工作日、无异议报学生资助中心复核评审提出建议名单，报学院学生资助工作领导组研究审定、公示不少于</a:t>
            </a:r>
            <a:r>
              <a:rPr lang="en-US" altLang="zh-CN" sz="2300" dirty="0">
                <a:latin typeface="黑体" panose="02010609060101010101" pitchFamily="2" charset="-122"/>
              </a:rPr>
              <a:t>5</a:t>
            </a:r>
            <a:r>
              <a:rPr lang="zh-CN" altLang="en-US" sz="2300" dirty="0">
                <a:latin typeface="黑体" panose="02010609060101010101" pitchFamily="2" charset="-122"/>
              </a:rPr>
              <a:t>个工作日、报教育厅。</a:t>
            </a:r>
            <a:endParaRPr lang="zh-CN" altLang="en-US" sz="2300" dirty="0"/>
          </a:p>
        </p:txBody>
      </p:sp>
      <p:pic>
        <p:nvPicPr>
          <p:cNvPr id="47107" name="标题 2"/>
          <p:cNvPicPr>
            <a:picLocks noGrp="1"/>
          </p:cNvPicPr>
          <p:nvPr>
            <p:ph type="title"/>
          </p:nvPr>
        </p:nvPicPr>
        <p:blipFill>
          <a:blip r:embed="rId2" cstate="print"/>
          <a:stretch>
            <a:fillRect/>
          </a:stretch>
        </p:blipFill>
        <p:spPr>
          <a:xfrm>
            <a:off x="195263" y="268288"/>
            <a:ext cx="8497887" cy="115887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692696"/>
            <a:ext cx="8229600" cy="5433467"/>
          </a:xfrm>
        </p:spPr>
        <p:txBody>
          <a:bodyPr/>
          <a:lstStyle/>
          <a:p>
            <a:r>
              <a:rPr lang="en-US" altLang="zh-CN" sz="4000" dirty="0" smtClean="0">
                <a:solidFill>
                  <a:srgbClr val="FF0000"/>
                </a:solidFill>
              </a:rPr>
              <a:t>11</a:t>
            </a:r>
            <a:r>
              <a:rPr lang="zh-CN" altLang="en-US" sz="4000" dirty="0" smtClean="0">
                <a:solidFill>
                  <a:srgbClr val="FF0000"/>
                </a:solidFill>
              </a:rPr>
              <a:t>月份工作</a:t>
            </a:r>
            <a:endParaRPr lang="en-US" altLang="zh-CN" sz="4000" dirty="0" smtClean="0">
              <a:solidFill>
                <a:srgbClr val="FF0000"/>
              </a:solidFill>
            </a:endParaRPr>
          </a:p>
          <a:p>
            <a:endParaRPr lang="en-US" altLang="zh-CN" dirty="0" smtClean="0"/>
          </a:p>
          <a:p>
            <a:r>
              <a:rPr lang="zh-CN" altLang="zh-CN" dirty="0" smtClean="0"/>
              <a:t>专科生优秀学生奖学金</a:t>
            </a:r>
          </a:p>
          <a:p>
            <a:r>
              <a:rPr lang="zh-CN" altLang="zh-CN" dirty="0" smtClean="0"/>
              <a:t>星级文明宿舍评选</a:t>
            </a:r>
          </a:p>
          <a:p>
            <a:r>
              <a:rPr lang="zh-CN" altLang="zh-CN" dirty="0" smtClean="0"/>
              <a:t>火车票优惠卡</a:t>
            </a:r>
          </a:p>
          <a:p>
            <a:r>
              <a:rPr lang="zh-CN" altLang="zh-CN" dirty="0" smtClean="0"/>
              <a:t>违纪学生培训工作</a:t>
            </a:r>
            <a:endParaRPr lang="en-US" altLang="zh-CN" dirty="0" smtClean="0"/>
          </a:p>
          <a:p>
            <a:endParaRPr lang="zh-CN" altLang="zh-CN" dirty="0" smtClean="0"/>
          </a:p>
          <a:p>
            <a:r>
              <a:rPr lang="en-US" altLang="zh-CN" sz="3600" dirty="0" smtClean="0">
                <a:solidFill>
                  <a:srgbClr val="FF0000"/>
                </a:solidFill>
              </a:rPr>
              <a:t>12</a:t>
            </a:r>
            <a:r>
              <a:rPr lang="zh-CN" altLang="en-US" sz="3600" dirty="0" smtClean="0">
                <a:solidFill>
                  <a:srgbClr val="FF0000"/>
                </a:solidFill>
              </a:rPr>
              <a:t>月份工作</a:t>
            </a:r>
            <a:endParaRPr lang="en-US" altLang="zh-CN" sz="3600" dirty="0" smtClean="0">
              <a:solidFill>
                <a:srgbClr val="FF0000"/>
              </a:solidFill>
            </a:endParaRPr>
          </a:p>
          <a:p>
            <a:r>
              <a:rPr lang="zh-CN" altLang="zh-CN" dirty="0" smtClean="0"/>
              <a:t>资助资金发放</a:t>
            </a:r>
          </a:p>
          <a:p>
            <a:endParaRPr lang="zh-CN" altLang="zh-CN" dirty="0" smtClean="0"/>
          </a:p>
          <a:p>
            <a:endParaRPr lang="zh-CN"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内容占位符 1"/>
          <p:cNvSpPr>
            <a:spLocks noGrp="1"/>
          </p:cNvSpPr>
          <p:nvPr>
            <p:ph idx="1"/>
          </p:nvPr>
        </p:nvSpPr>
        <p:spPr>
          <a:xfrm>
            <a:off x="457200" y="1357313"/>
            <a:ext cx="8229600" cy="4649787"/>
          </a:xfrm>
        </p:spPr>
        <p:txBody>
          <a:bodyPr vert="horz" wrap="square" anchor="t"/>
          <a:lstStyle/>
          <a:p>
            <a:pPr eaLnBrk="1" hangingPunct="1"/>
            <a:r>
              <a:rPr lang="en-US" altLang="zh-CN" sz="2300" dirty="0">
                <a:solidFill>
                  <a:srgbClr val="FF0000"/>
                </a:solidFill>
              </a:rPr>
              <a:t>4.</a:t>
            </a:r>
            <a:r>
              <a:rPr lang="zh-CN" altLang="en-US" sz="2300" dirty="0">
                <a:solidFill>
                  <a:srgbClr val="FF0000"/>
                </a:solidFill>
              </a:rPr>
              <a:t>注意事项：</a:t>
            </a:r>
            <a:r>
              <a:rPr lang="zh-CN" altLang="en-US" sz="2300" dirty="0">
                <a:latin typeface="黑体" panose="02010609060101010101" pitchFamily="2" charset="-122"/>
              </a:rPr>
              <a:t>①</a:t>
            </a:r>
            <a:r>
              <a:rPr lang="zh-CN" altLang="en-US" sz="2300" dirty="0"/>
              <a:t>同一学年内，获得国家奖学金的家庭经济困难学生可以同时获得国家助学金，但不能同时获得国家励志奖学金。</a:t>
            </a:r>
            <a:r>
              <a:rPr lang="zh-CN" altLang="en-US" sz="2300" dirty="0">
                <a:latin typeface="黑体" panose="02010609060101010101" pitchFamily="2" charset="-122"/>
              </a:rPr>
              <a:t>②公示分两级，系级公示和院级公示。③有违纪违规现象一票否决④工行</a:t>
            </a:r>
            <a:r>
              <a:rPr lang="zh-CN" altLang="en-US" sz="2400" dirty="0">
                <a:latin typeface="黑体" panose="02010609060101010101" pitchFamily="2" charset="-122"/>
              </a:rPr>
              <a:t>账号、姓名与身份证号三者要统一，否则发放不成功。</a:t>
            </a:r>
            <a:endParaRPr lang="en-US" altLang="zh-CN" sz="2300" dirty="0">
              <a:latin typeface="黑体" panose="02010609060101010101" pitchFamily="2" charset="-122"/>
            </a:endParaRPr>
          </a:p>
          <a:p>
            <a:r>
              <a:rPr lang="en-US" altLang="zh-CN" sz="2300" dirty="0">
                <a:solidFill>
                  <a:srgbClr val="FF0000"/>
                </a:solidFill>
                <a:latin typeface="黑体" panose="02010609060101010101" pitchFamily="2" charset="-122"/>
              </a:rPr>
              <a:t>5.</a:t>
            </a:r>
            <a:r>
              <a:rPr lang="zh-CN" altLang="en-US" sz="2300" dirty="0">
                <a:solidFill>
                  <a:srgbClr val="FF0000"/>
                </a:solidFill>
                <a:latin typeface="黑体" panose="02010609060101010101" pitchFamily="2" charset="-122"/>
              </a:rPr>
              <a:t>提交材料及填写示范：</a:t>
            </a:r>
            <a:endParaRPr lang="en-US" altLang="zh-CN" sz="2300" dirty="0">
              <a:solidFill>
                <a:srgbClr val="FF0000"/>
              </a:solidFill>
              <a:latin typeface="黑体" panose="02010609060101010101" pitchFamily="2" charset="-122"/>
            </a:endParaRPr>
          </a:p>
          <a:p>
            <a:r>
              <a:rPr lang="zh-CN" altLang="en-US" sz="2300" dirty="0"/>
              <a:t>（</a:t>
            </a:r>
            <a:r>
              <a:rPr lang="en-US" altLang="zh-CN" sz="2300" dirty="0"/>
              <a:t>1</a:t>
            </a:r>
            <a:r>
              <a:rPr lang="zh-CN" altLang="en-US" sz="2300" dirty="0"/>
              <a:t>）</a:t>
            </a:r>
            <a:r>
              <a:rPr lang="zh-CN" altLang="en-US" sz="2300" dirty="0">
                <a:hlinkClick r:id="rId2" action="ppaction://hlinkfile"/>
              </a:rPr>
              <a:t>国家奖学金申请审批表</a:t>
            </a:r>
            <a:r>
              <a:rPr lang="zh-CN" altLang="en-US" sz="2300" dirty="0"/>
              <a:t>（纸质</a:t>
            </a:r>
            <a:r>
              <a:rPr lang="en-US" altLang="zh-CN" sz="2300" dirty="0"/>
              <a:t>+</a:t>
            </a:r>
            <a:r>
              <a:rPr lang="zh-CN" altLang="en-US" sz="2300" dirty="0"/>
              <a:t>电子）</a:t>
            </a:r>
          </a:p>
          <a:p>
            <a:r>
              <a:rPr lang="zh-CN" altLang="en-US" sz="2300" dirty="0"/>
              <a:t>（</a:t>
            </a:r>
            <a:r>
              <a:rPr lang="en-US" altLang="zh-CN" sz="2300" dirty="0"/>
              <a:t>2</a:t>
            </a:r>
            <a:r>
              <a:rPr lang="zh-CN" altLang="en-US" sz="2300" dirty="0"/>
              <a:t>）</a:t>
            </a:r>
            <a:r>
              <a:rPr lang="zh-CN" altLang="en-US" sz="2300" dirty="0">
                <a:hlinkClick r:id="rId3" action="ppaction://hlinkfile"/>
              </a:rPr>
              <a:t>国家奖学金获得者个人事迹材料及生活照</a:t>
            </a:r>
            <a:r>
              <a:rPr lang="zh-CN" altLang="en-US" sz="2300" dirty="0"/>
              <a:t>（电子）</a:t>
            </a:r>
          </a:p>
          <a:p>
            <a:r>
              <a:rPr lang="zh-CN" altLang="en-US" sz="2300" dirty="0"/>
              <a:t>（</a:t>
            </a:r>
            <a:r>
              <a:rPr lang="en-US" altLang="zh-CN" sz="2300" dirty="0"/>
              <a:t>3</a:t>
            </a:r>
            <a:r>
              <a:rPr lang="zh-CN" altLang="en-US" sz="2300" dirty="0"/>
              <a:t>）国家奖学金获奖学生初审名单表（电子</a:t>
            </a:r>
            <a:r>
              <a:rPr lang="en-US" altLang="zh-CN" sz="2300" dirty="0"/>
              <a:t>+</a:t>
            </a:r>
            <a:r>
              <a:rPr lang="zh-CN" altLang="en-US" sz="2300" dirty="0"/>
              <a:t>纸质）</a:t>
            </a:r>
          </a:p>
          <a:p>
            <a:pPr eaLnBrk="1" hangingPunct="1"/>
            <a:endParaRPr lang="zh-CN" altLang="en-US" dirty="0">
              <a:solidFill>
                <a:srgbClr val="FF0000"/>
              </a:solidFill>
            </a:endParaRPr>
          </a:p>
        </p:txBody>
      </p:sp>
      <p:pic>
        <p:nvPicPr>
          <p:cNvPr id="48131" name="标题 2"/>
          <p:cNvPicPr>
            <a:picLocks noGrp="1"/>
          </p:cNvPicPr>
          <p:nvPr>
            <p:ph type="title"/>
          </p:nvPr>
        </p:nvPicPr>
        <p:blipFill>
          <a:blip r:embed="rId4" cstate="print"/>
          <a:stretch>
            <a:fillRect/>
          </a:stretch>
        </p:blipFill>
        <p:spPr>
          <a:xfrm>
            <a:off x="195263" y="268288"/>
            <a:ext cx="8497887" cy="1158875"/>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校徽"/>
          <p:cNvPicPr>
            <a:picLocks noChangeAspect="1"/>
          </p:cNvPicPr>
          <p:nvPr/>
        </p:nvPicPr>
        <p:blipFill>
          <a:blip r:embed="rId2" cstate="print"/>
          <a:stretch>
            <a:fillRect/>
          </a:stretch>
        </p:blipFill>
        <p:spPr>
          <a:xfrm>
            <a:off x="450850" y="170180"/>
            <a:ext cx="1179830" cy="1170305"/>
          </a:xfrm>
          <a:prstGeom prst="rect">
            <a:avLst/>
          </a:prstGeom>
        </p:spPr>
      </p:pic>
      <p:sp>
        <p:nvSpPr>
          <p:cNvPr id="3" name="内容占位符 1"/>
          <p:cNvSpPr>
            <a:spLocks noGrp="1"/>
          </p:cNvSpPr>
          <p:nvPr/>
        </p:nvSpPr>
        <p:spPr>
          <a:xfrm>
            <a:off x="1909445" y="529590"/>
            <a:ext cx="6534150" cy="731520"/>
          </a:xfrm>
          <a:prstGeom prst="rect">
            <a:avLst/>
          </a:prstGeom>
          <a:noFill/>
          <a:ln w="9525">
            <a:noFill/>
          </a:ln>
        </p:spPr>
        <p:txBody>
          <a:bodyPr vert="horz" wrap="square" anchor="t"/>
          <a:lstStyle>
            <a:lvl1pPr marL="342900" indent="-342900" algn="l" rtl="0" eaLnBrk="0" fontAlgn="base" hangingPunct="0">
              <a:spcBef>
                <a:spcPct val="20000"/>
              </a:spcBef>
              <a:spcAft>
                <a:spcPct val="0"/>
              </a:spcAft>
              <a:buChar char="•"/>
              <a:defRPr sz="3200" b="1">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ea typeface="+mn-ea"/>
              </a:defRPr>
            </a:lvl2pPr>
            <a:lvl3pPr marL="1143000" indent="-228600" algn="l" rtl="0" eaLnBrk="0" fontAlgn="base" hangingPunct="0">
              <a:spcBef>
                <a:spcPct val="20000"/>
              </a:spcBef>
              <a:spcAft>
                <a:spcPct val="0"/>
              </a:spcAft>
              <a:buChar char="•"/>
              <a:defRPr sz="2400" b="1">
                <a:solidFill>
                  <a:schemeClr val="tx2"/>
                </a:solidFill>
                <a:latin typeface="+mn-lt"/>
                <a:ea typeface="+mn-ea"/>
              </a:defRPr>
            </a:lvl3pPr>
            <a:lvl4pPr marL="1600200" indent="-228600" algn="l" rtl="0" eaLnBrk="0" fontAlgn="base" hangingPunct="0">
              <a:spcBef>
                <a:spcPct val="20000"/>
              </a:spcBef>
              <a:spcAft>
                <a:spcPct val="0"/>
              </a:spcAft>
              <a:buChar char="–"/>
              <a:defRPr sz="2000" b="1">
                <a:solidFill>
                  <a:schemeClr val="tx2"/>
                </a:solidFill>
                <a:latin typeface="+mn-lt"/>
                <a:ea typeface="+mn-ea"/>
              </a:defRPr>
            </a:lvl4pPr>
            <a:lvl5pPr marL="2057400" indent="-228600" algn="l" rtl="0" eaLnBrk="0" fontAlgn="base" hangingPunct="0">
              <a:spcBef>
                <a:spcPct val="20000"/>
              </a:spcBef>
              <a:spcAft>
                <a:spcPct val="0"/>
              </a:spcAft>
              <a:buChar char="»"/>
              <a:defRPr sz="2000" b="1">
                <a:solidFill>
                  <a:schemeClr val="tx2"/>
                </a:solidFill>
                <a:latin typeface="+mn-lt"/>
                <a:ea typeface="+mn-ea"/>
              </a:defRPr>
            </a:lvl5pPr>
            <a:lvl6pPr marL="2514600" indent="-228600" algn="l" rtl="0" fontAlgn="base">
              <a:spcBef>
                <a:spcPct val="20000"/>
              </a:spcBef>
              <a:spcAft>
                <a:spcPct val="0"/>
              </a:spcAft>
              <a:buChar char="»"/>
              <a:defRPr sz="2000" b="1">
                <a:solidFill>
                  <a:schemeClr val="tx2"/>
                </a:solidFill>
                <a:latin typeface="+mn-lt"/>
                <a:ea typeface="+mn-ea"/>
              </a:defRPr>
            </a:lvl6pPr>
            <a:lvl7pPr marL="2971800" indent="-228600" algn="l" rtl="0" fontAlgn="base">
              <a:spcBef>
                <a:spcPct val="20000"/>
              </a:spcBef>
              <a:spcAft>
                <a:spcPct val="0"/>
              </a:spcAft>
              <a:buChar char="»"/>
              <a:defRPr sz="2000" b="1">
                <a:solidFill>
                  <a:schemeClr val="tx2"/>
                </a:solidFill>
                <a:latin typeface="+mn-lt"/>
                <a:ea typeface="+mn-ea"/>
              </a:defRPr>
            </a:lvl7pPr>
            <a:lvl8pPr marL="3429000" indent="-228600" algn="l" rtl="0" fontAlgn="base">
              <a:spcBef>
                <a:spcPct val="20000"/>
              </a:spcBef>
              <a:spcAft>
                <a:spcPct val="0"/>
              </a:spcAft>
              <a:buChar char="»"/>
              <a:defRPr sz="2000" b="1">
                <a:solidFill>
                  <a:schemeClr val="tx2"/>
                </a:solidFill>
                <a:latin typeface="+mn-lt"/>
                <a:ea typeface="+mn-ea"/>
              </a:defRPr>
            </a:lvl8pPr>
            <a:lvl9pPr marL="3886200" indent="-228600" algn="l" rtl="0" fontAlgn="base">
              <a:spcBef>
                <a:spcPct val="20000"/>
              </a:spcBef>
              <a:spcAft>
                <a:spcPct val="0"/>
              </a:spcAft>
              <a:buChar char="»"/>
              <a:defRPr sz="2000" b="1">
                <a:solidFill>
                  <a:schemeClr val="tx2"/>
                </a:solidFill>
                <a:latin typeface="+mn-lt"/>
                <a:ea typeface="+mn-ea"/>
              </a:defRPr>
            </a:lvl9pPr>
          </a:lstStyle>
          <a:p>
            <a:pPr marL="0" indent="0" eaLnBrk="1" hangingPunct="1">
              <a:buNone/>
            </a:pPr>
            <a:r>
              <a:rPr lang="zh-CN" altLang="en-US" dirty="0">
                <a:solidFill>
                  <a:schemeClr val="tx1"/>
                </a:solidFill>
                <a:effectLst>
                  <a:glow rad="101600">
                    <a:schemeClr val="accent6">
                      <a:satMod val="175000"/>
                      <a:alpha val="40000"/>
                    </a:schemeClr>
                  </a:glow>
                  <a:outerShdw blurRad="38100" dist="19050" dir="2700000" algn="tl" rotWithShape="0">
                    <a:schemeClr val="dk1">
                      <a:alpha val="40000"/>
                    </a:schemeClr>
                  </a:outerShdw>
                </a:effectLst>
              </a:rPr>
              <a:t>四、国家励志奖学金（</a:t>
            </a:r>
            <a:r>
              <a:rPr lang="en-US" altLang="zh-CN" dirty="0">
                <a:solidFill>
                  <a:schemeClr val="tx1"/>
                </a:solidFill>
                <a:effectLst>
                  <a:glow rad="101600">
                    <a:schemeClr val="accent6">
                      <a:satMod val="175000"/>
                      <a:alpha val="40000"/>
                    </a:schemeClr>
                  </a:glow>
                  <a:outerShdw blurRad="38100" dist="19050" dir="2700000" algn="tl" rotWithShape="0">
                    <a:schemeClr val="dk1">
                      <a:alpha val="40000"/>
                    </a:schemeClr>
                  </a:outerShdw>
                </a:effectLst>
              </a:rPr>
              <a:t>10</a:t>
            </a:r>
            <a:r>
              <a:rPr lang="zh-CN" altLang="en-US" dirty="0">
                <a:solidFill>
                  <a:schemeClr val="tx1"/>
                </a:solidFill>
                <a:effectLst>
                  <a:glow rad="101600">
                    <a:schemeClr val="accent6">
                      <a:satMod val="175000"/>
                      <a:alpha val="40000"/>
                    </a:schemeClr>
                  </a:glow>
                  <a:outerShdw blurRad="38100" dist="19050" dir="2700000" algn="tl" rotWithShape="0">
                    <a:schemeClr val="dk1">
                      <a:alpha val="40000"/>
                    </a:schemeClr>
                  </a:outerShdw>
                </a:effectLst>
              </a:rPr>
              <a:t>月</a:t>
            </a:r>
            <a:r>
              <a:rPr lang="en-US" altLang="zh-CN" dirty="0">
                <a:solidFill>
                  <a:schemeClr val="tx1"/>
                </a:solidFill>
                <a:effectLst>
                  <a:glow rad="101600">
                    <a:schemeClr val="accent6">
                      <a:satMod val="175000"/>
                      <a:alpha val="40000"/>
                    </a:schemeClr>
                  </a:glow>
                  <a:outerShdw blurRad="38100" dist="19050" dir="2700000" algn="tl" rotWithShape="0">
                    <a:schemeClr val="dk1">
                      <a:alpha val="40000"/>
                    </a:schemeClr>
                  </a:outerShdw>
                </a:effectLst>
              </a:rPr>
              <a:t>15</a:t>
            </a:r>
            <a:r>
              <a:rPr lang="zh-CN" altLang="en-US" dirty="0">
                <a:solidFill>
                  <a:schemeClr val="tx1"/>
                </a:solidFill>
                <a:effectLst>
                  <a:glow rad="101600">
                    <a:schemeClr val="accent6">
                      <a:satMod val="175000"/>
                      <a:alpha val="40000"/>
                    </a:schemeClr>
                  </a:glow>
                  <a:outerShdw blurRad="38100" dist="19050" dir="2700000" algn="tl" rotWithShape="0">
                    <a:schemeClr val="dk1">
                      <a:alpha val="40000"/>
                    </a:schemeClr>
                  </a:outerShdw>
                </a:effectLst>
              </a:rPr>
              <a:t>日前）</a:t>
            </a:r>
            <a:endParaRPr lang="en-US" altLang="zh-CN" dirty="0">
              <a:solidFill>
                <a:schemeClr val="tx1"/>
              </a:solidFill>
              <a:effectLst>
                <a:glow rad="101600">
                  <a:schemeClr val="accent6">
                    <a:satMod val="175000"/>
                    <a:alpha val="40000"/>
                  </a:schemeClr>
                </a:glow>
                <a:outerShdw blurRad="38100" dist="19050" dir="2700000" algn="tl" rotWithShape="0">
                  <a:schemeClr val="dk1">
                    <a:alpha val="40000"/>
                  </a:schemeClr>
                </a:outerShdw>
              </a:effectLst>
            </a:endParaRPr>
          </a:p>
        </p:txBody>
      </p:sp>
      <p:pic>
        <p:nvPicPr>
          <p:cNvPr id="4" name="内容占位符 3" descr="图片2.png"/>
          <p:cNvPicPr>
            <a:picLocks noGrp="1" noChangeAspect="1"/>
          </p:cNvPicPr>
          <p:nvPr/>
        </p:nvPicPr>
        <p:blipFill>
          <a:blip r:embed="rId3" cstate="print"/>
          <a:stretch>
            <a:fillRect/>
          </a:stretch>
        </p:blipFill>
        <p:spPr>
          <a:xfrm>
            <a:off x="964248" y="1504315"/>
            <a:ext cx="7215187" cy="4721225"/>
          </a:xfrm>
          <a:prstGeom prst="rect">
            <a:avLst/>
          </a:prstGeom>
          <a:noFill/>
          <a:ln w="9525">
            <a:noFill/>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校徽"/>
          <p:cNvPicPr>
            <a:picLocks noChangeAspect="1"/>
          </p:cNvPicPr>
          <p:nvPr/>
        </p:nvPicPr>
        <p:blipFill>
          <a:blip r:embed="rId2" cstate="print"/>
          <a:stretch>
            <a:fillRect/>
          </a:stretch>
        </p:blipFill>
        <p:spPr>
          <a:xfrm>
            <a:off x="450850" y="170180"/>
            <a:ext cx="1179830" cy="1170305"/>
          </a:xfrm>
          <a:prstGeom prst="rect">
            <a:avLst/>
          </a:prstGeom>
        </p:spPr>
      </p:pic>
      <p:sp>
        <p:nvSpPr>
          <p:cNvPr id="3" name="内容占位符 1"/>
          <p:cNvSpPr>
            <a:spLocks noGrp="1"/>
          </p:cNvSpPr>
          <p:nvPr/>
        </p:nvSpPr>
        <p:spPr>
          <a:xfrm>
            <a:off x="1909445" y="529590"/>
            <a:ext cx="6534150" cy="731520"/>
          </a:xfrm>
          <a:prstGeom prst="rect">
            <a:avLst/>
          </a:prstGeom>
          <a:noFill/>
          <a:ln w="9525">
            <a:noFill/>
          </a:ln>
        </p:spPr>
        <p:txBody>
          <a:bodyPr vert="horz" wrap="square" anchor="t"/>
          <a:lstStyle>
            <a:lvl1pPr marL="342900" indent="-342900" algn="l" rtl="0" eaLnBrk="0" fontAlgn="base" hangingPunct="0">
              <a:spcBef>
                <a:spcPct val="20000"/>
              </a:spcBef>
              <a:spcAft>
                <a:spcPct val="0"/>
              </a:spcAft>
              <a:buChar char="•"/>
              <a:defRPr sz="3200" b="1">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ea typeface="+mn-ea"/>
              </a:defRPr>
            </a:lvl2pPr>
            <a:lvl3pPr marL="1143000" indent="-228600" algn="l" rtl="0" eaLnBrk="0" fontAlgn="base" hangingPunct="0">
              <a:spcBef>
                <a:spcPct val="20000"/>
              </a:spcBef>
              <a:spcAft>
                <a:spcPct val="0"/>
              </a:spcAft>
              <a:buChar char="•"/>
              <a:defRPr sz="2400" b="1">
                <a:solidFill>
                  <a:schemeClr val="tx2"/>
                </a:solidFill>
                <a:latin typeface="+mn-lt"/>
                <a:ea typeface="+mn-ea"/>
              </a:defRPr>
            </a:lvl3pPr>
            <a:lvl4pPr marL="1600200" indent="-228600" algn="l" rtl="0" eaLnBrk="0" fontAlgn="base" hangingPunct="0">
              <a:spcBef>
                <a:spcPct val="20000"/>
              </a:spcBef>
              <a:spcAft>
                <a:spcPct val="0"/>
              </a:spcAft>
              <a:buChar char="–"/>
              <a:defRPr sz="2000" b="1">
                <a:solidFill>
                  <a:schemeClr val="tx2"/>
                </a:solidFill>
                <a:latin typeface="+mn-lt"/>
                <a:ea typeface="+mn-ea"/>
              </a:defRPr>
            </a:lvl4pPr>
            <a:lvl5pPr marL="2057400" indent="-228600" algn="l" rtl="0" eaLnBrk="0" fontAlgn="base" hangingPunct="0">
              <a:spcBef>
                <a:spcPct val="20000"/>
              </a:spcBef>
              <a:spcAft>
                <a:spcPct val="0"/>
              </a:spcAft>
              <a:buChar char="»"/>
              <a:defRPr sz="2000" b="1">
                <a:solidFill>
                  <a:schemeClr val="tx2"/>
                </a:solidFill>
                <a:latin typeface="+mn-lt"/>
                <a:ea typeface="+mn-ea"/>
              </a:defRPr>
            </a:lvl5pPr>
            <a:lvl6pPr marL="2514600" indent="-228600" algn="l" rtl="0" fontAlgn="base">
              <a:spcBef>
                <a:spcPct val="20000"/>
              </a:spcBef>
              <a:spcAft>
                <a:spcPct val="0"/>
              </a:spcAft>
              <a:buChar char="»"/>
              <a:defRPr sz="2000" b="1">
                <a:solidFill>
                  <a:schemeClr val="tx2"/>
                </a:solidFill>
                <a:latin typeface="+mn-lt"/>
                <a:ea typeface="+mn-ea"/>
              </a:defRPr>
            </a:lvl6pPr>
            <a:lvl7pPr marL="2971800" indent="-228600" algn="l" rtl="0" fontAlgn="base">
              <a:spcBef>
                <a:spcPct val="20000"/>
              </a:spcBef>
              <a:spcAft>
                <a:spcPct val="0"/>
              </a:spcAft>
              <a:buChar char="»"/>
              <a:defRPr sz="2000" b="1">
                <a:solidFill>
                  <a:schemeClr val="tx2"/>
                </a:solidFill>
                <a:latin typeface="+mn-lt"/>
                <a:ea typeface="+mn-ea"/>
              </a:defRPr>
            </a:lvl7pPr>
            <a:lvl8pPr marL="3429000" indent="-228600" algn="l" rtl="0" fontAlgn="base">
              <a:spcBef>
                <a:spcPct val="20000"/>
              </a:spcBef>
              <a:spcAft>
                <a:spcPct val="0"/>
              </a:spcAft>
              <a:buChar char="»"/>
              <a:defRPr sz="2000" b="1">
                <a:solidFill>
                  <a:schemeClr val="tx2"/>
                </a:solidFill>
                <a:latin typeface="+mn-lt"/>
                <a:ea typeface="+mn-ea"/>
              </a:defRPr>
            </a:lvl8pPr>
            <a:lvl9pPr marL="3886200" indent="-228600" algn="l" rtl="0" fontAlgn="base">
              <a:spcBef>
                <a:spcPct val="20000"/>
              </a:spcBef>
              <a:spcAft>
                <a:spcPct val="0"/>
              </a:spcAft>
              <a:buChar char="»"/>
              <a:defRPr sz="2000" b="1">
                <a:solidFill>
                  <a:schemeClr val="tx2"/>
                </a:solidFill>
                <a:latin typeface="+mn-lt"/>
                <a:ea typeface="+mn-ea"/>
              </a:defRPr>
            </a:lvl9pPr>
          </a:lstStyle>
          <a:p>
            <a:pPr marL="0" indent="0" eaLnBrk="1" hangingPunct="1">
              <a:buNone/>
            </a:pPr>
            <a:r>
              <a:rPr lang="zh-CN" altLang="en-US" dirty="0">
                <a:solidFill>
                  <a:schemeClr val="tx1"/>
                </a:solidFill>
                <a:effectLst>
                  <a:glow rad="101600">
                    <a:schemeClr val="accent6">
                      <a:satMod val="175000"/>
                      <a:alpha val="40000"/>
                    </a:schemeClr>
                  </a:glow>
                  <a:outerShdw blurRad="38100" dist="19050" dir="2700000" algn="tl" rotWithShape="0">
                    <a:schemeClr val="dk1">
                      <a:alpha val="40000"/>
                    </a:schemeClr>
                  </a:outerShdw>
                </a:effectLst>
              </a:rPr>
              <a:t>五、国家助学金（</a:t>
            </a:r>
            <a:r>
              <a:rPr lang="en-US" altLang="zh-CN" dirty="0">
                <a:solidFill>
                  <a:schemeClr val="tx1"/>
                </a:solidFill>
                <a:effectLst>
                  <a:glow rad="101600">
                    <a:schemeClr val="accent6">
                      <a:satMod val="175000"/>
                      <a:alpha val="40000"/>
                    </a:schemeClr>
                  </a:glow>
                  <a:outerShdw blurRad="38100" dist="19050" dir="2700000" algn="tl" rotWithShape="0">
                    <a:schemeClr val="dk1">
                      <a:alpha val="40000"/>
                    </a:schemeClr>
                  </a:outerShdw>
                </a:effectLst>
              </a:rPr>
              <a:t>11</a:t>
            </a:r>
            <a:r>
              <a:rPr lang="zh-CN" altLang="en-US" dirty="0">
                <a:solidFill>
                  <a:schemeClr val="tx1"/>
                </a:solidFill>
                <a:effectLst>
                  <a:glow rad="101600">
                    <a:schemeClr val="accent6">
                      <a:satMod val="175000"/>
                      <a:alpha val="40000"/>
                    </a:schemeClr>
                  </a:glow>
                  <a:outerShdw blurRad="38100" dist="19050" dir="2700000" algn="tl" rotWithShape="0">
                    <a:schemeClr val="dk1">
                      <a:alpha val="40000"/>
                    </a:schemeClr>
                  </a:outerShdw>
                </a:effectLst>
              </a:rPr>
              <a:t>月</a:t>
            </a:r>
            <a:r>
              <a:rPr lang="en-US" altLang="zh-CN" dirty="0">
                <a:solidFill>
                  <a:schemeClr val="tx1"/>
                </a:solidFill>
                <a:effectLst>
                  <a:glow rad="101600">
                    <a:schemeClr val="accent6">
                      <a:satMod val="175000"/>
                      <a:alpha val="40000"/>
                    </a:schemeClr>
                  </a:glow>
                  <a:outerShdw blurRad="38100" dist="19050" dir="2700000" algn="tl" rotWithShape="0">
                    <a:schemeClr val="dk1">
                      <a:alpha val="40000"/>
                    </a:schemeClr>
                  </a:outerShdw>
                </a:effectLst>
              </a:rPr>
              <a:t>1</a:t>
            </a:r>
            <a:r>
              <a:rPr lang="zh-CN" altLang="en-US" dirty="0">
                <a:solidFill>
                  <a:schemeClr val="tx1"/>
                </a:solidFill>
                <a:effectLst>
                  <a:glow rad="101600">
                    <a:schemeClr val="accent6">
                      <a:satMod val="175000"/>
                      <a:alpha val="40000"/>
                    </a:schemeClr>
                  </a:glow>
                  <a:outerShdw blurRad="38100" dist="19050" dir="2700000" algn="tl" rotWithShape="0">
                    <a:schemeClr val="dk1">
                      <a:alpha val="40000"/>
                    </a:schemeClr>
                  </a:outerShdw>
                </a:effectLst>
              </a:rPr>
              <a:t>日前）</a:t>
            </a:r>
            <a:endParaRPr lang="en-US" altLang="zh-CN" dirty="0">
              <a:solidFill>
                <a:schemeClr val="tx1"/>
              </a:solidFill>
              <a:effectLst>
                <a:glow rad="101600">
                  <a:schemeClr val="accent6">
                    <a:satMod val="175000"/>
                    <a:alpha val="40000"/>
                  </a:schemeClr>
                </a:glow>
                <a:outerShdw blurRad="38100" dist="19050" dir="2700000" algn="tl" rotWithShape="0">
                  <a:schemeClr val="dk1">
                    <a:alpha val="40000"/>
                  </a:schemeClr>
                </a:outerShdw>
              </a:effectLst>
            </a:endParaRPr>
          </a:p>
        </p:txBody>
      </p:sp>
      <p:pic>
        <p:nvPicPr>
          <p:cNvPr id="54274" name="内容占位符 3" descr="图片3.png"/>
          <p:cNvPicPr>
            <a:picLocks noGrp="1" noChangeAspect="1"/>
          </p:cNvPicPr>
          <p:nvPr/>
        </p:nvPicPr>
        <p:blipFill>
          <a:blip r:embed="rId3" cstate="print"/>
          <a:stretch>
            <a:fillRect/>
          </a:stretch>
        </p:blipFill>
        <p:spPr>
          <a:xfrm>
            <a:off x="1000125" y="1357313"/>
            <a:ext cx="7143750" cy="4649787"/>
          </a:xfrm>
          <a:prstGeom prst="rect">
            <a:avLst/>
          </a:prstGeom>
          <a:noFill/>
          <a:ln w="9525">
            <a:noFill/>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1"/>
          <p:cNvSpPr>
            <a:spLocks noGrp="1"/>
          </p:cNvSpPr>
          <p:nvPr>
            <p:ph idx="1"/>
          </p:nvPr>
        </p:nvSpPr>
        <p:spPr>
          <a:xfrm>
            <a:off x="842010" y="1500505"/>
            <a:ext cx="7487920" cy="4164965"/>
          </a:xfrm>
        </p:spPr>
        <p:txBody>
          <a:bodyPr vert="horz" wrap="square" anchor="t"/>
          <a:lstStyle/>
          <a:p>
            <a:pPr eaLnBrk="1" hangingPunct="1">
              <a:lnSpc>
                <a:spcPct val="90000"/>
              </a:lnSpc>
            </a:pPr>
            <a:r>
              <a:rPr sz="2400" dirty="0">
                <a:latin typeface="宋体" panose="02010600030101010101" pitchFamily="2" charset="-122"/>
                <a:ea typeface="宋体" panose="02010600030101010101" pitchFamily="2" charset="-122"/>
                <a:cs typeface="宋体" panose="02010600030101010101" pitchFamily="2" charset="-122"/>
                <a:sym typeface="+mn-ea"/>
              </a:rPr>
              <a:t>凡我院专科生，德、智、体全面发展，品学兼优，工作出色，无违纪行为，在科研及发明创造、专业技能、社会工作、精神文明、自主创业等某一方面表现突出的学生，可申请优秀学生</a:t>
            </a:r>
            <a:r>
              <a:rPr lang="zh-CN" sz="2400" dirty="0">
                <a:latin typeface="宋体" panose="02010600030101010101" pitchFamily="2" charset="-122"/>
                <a:ea typeface="宋体" panose="02010600030101010101" pitchFamily="2" charset="-122"/>
                <a:cs typeface="宋体" panose="02010600030101010101" pitchFamily="2" charset="-122"/>
                <a:sym typeface="+mn-ea"/>
              </a:rPr>
              <a:t>奖</a:t>
            </a:r>
            <a:r>
              <a:rPr sz="2400" dirty="0">
                <a:latin typeface="宋体" panose="02010600030101010101" pitchFamily="2" charset="-122"/>
                <a:ea typeface="宋体" panose="02010600030101010101" pitchFamily="2" charset="-122"/>
                <a:cs typeface="宋体" panose="02010600030101010101" pitchFamily="2" charset="-122"/>
                <a:sym typeface="+mn-ea"/>
              </a:rPr>
              <a:t>学金。</a:t>
            </a:r>
          </a:p>
          <a:p>
            <a:pPr eaLnBrk="1" hangingPunct="1"/>
            <a:r>
              <a:rPr lang="en-US" altLang="zh-CN" sz="2400" dirty="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rPr>
              <a:t>1.</a:t>
            </a:r>
            <a:r>
              <a:rPr lang="en-US" altLang="zh-CN" sz="2400" dirty="0" smtClean="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rPr>
              <a:t>科研及</a:t>
            </a:r>
            <a:r>
              <a:rPr lang="zh-CN" altLang="en-US" sz="2400" dirty="0" smtClean="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rPr>
              <a:t>科技创新奖</a:t>
            </a:r>
            <a:r>
              <a:rPr lang="en-US" altLang="zh-CN" sz="2400" dirty="0" err="1" smtClean="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rPr>
              <a:t>学金</a:t>
            </a:r>
            <a:endParaRPr lang="en-US" altLang="zh-CN" sz="2400" dirty="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endParaRPr>
          </a:p>
          <a:p>
            <a:pPr eaLnBrk="1" hangingPunct="1"/>
            <a:r>
              <a:rPr lang="en-US" altLang="zh-CN" sz="2400" dirty="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rPr>
              <a:t>2.专业</a:t>
            </a:r>
            <a:r>
              <a:rPr lang="zh-CN" altLang="en-US" sz="2400" dirty="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rPr>
              <a:t>奖</a:t>
            </a:r>
            <a:r>
              <a:rPr lang="en-US" altLang="zh-CN" sz="2400" dirty="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rPr>
              <a:t>学金</a:t>
            </a:r>
          </a:p>
          <a:p>
            <a:pPr eaLnBrk="1" hangingPunct="1"/>
            <a:r>
              <a:rPr lang="en-US" altLang="zh-CN" sz="2400" dirty="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rPr>
              <a:t>3.顶岗实习、社会实践先进个人</a:t>
            </a:r>
            <a:r>
              <a:rPr lang="zh-CN" altLang="en-US" sz="2400" dirty="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rPr>
              <a:t>奖</a:t>
            </a:r>
            <a:r>
              <a:rPr lang="en-US" altLang="zh-CN" sz="2400" dirty="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rPr>
              <a:t>学金</a:t>
            </a:r>
          </a:p>
          <a:p>
            <a:pPr eaLnBrk="1" hangingPunct="1"/>
            <a:r>
              <a:rPr lang="en-US" altLang="zh-CN" sz="2400" dirty="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rPr>
              <a:t>4.精神文明</a:t>
            </a:r>
            <a:r>
              <a:rPr lang="zh-CN" altLang="en-US" sz="2400" dirty="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rPr>
              <a:t>奖</a:t>
            </a:r>
            <a:r>
              <a:rPr lang="en-US" altLang="zh-CN" sz="2400" dirty="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rPr>
              <a:t>学金</a:t>
            </a:r>
          </a:p>
          <a:p>
            <a:pPr eaLnBrk="1" hangingPunct="1"/>
            <a:r>
              <a:rPr lang="en-US" altLang="zh-CN" sz="2400" dirty="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rPr>
              <a:t>5.优秀新生</a:t>
            </a:r>
            <a:r>
              <a:rPr lang="zh-CN" altLang="en-US" sz="2400" dirty="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rPr>
              <a:t>奖</a:t>
            </a:r>
            <a:r>
              <a:rPr lang="en-US" altLang="zh-CN" sz="2400" dirty="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rPr>
              <a:t>学金</a:t>
            </a:r>
          </a:p>
          <a:p>
            <a:pPr eaLnBrk="1" hangingPunct="1"/>
            <a:r>
              <a:rPr lang="en-US" altLang="zh-CN" sz="2400" dirty="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rPr>
              <a:t>6.</a:t>
            </a:r>
            <a:r>
              <a:rPr lang="en-US" altLang="zh-CN" sz="2400" dirty="0" smtClean="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rPr>
              <a:t>自主创业</a:t>
            </a:r>
            <a:r>
              <a:rPr lang="zh-CN" altLang="en-US" sz="2400" dirty="0" smtClean="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rPr>
              <a:t>奖</a:t>
            </a:r>
            <a:r>
              <a:rPr lang="en-US" altLang="zh-CN" sz="2400" dirty="0" smtClean="0">
                <a:ln w="22225">
                  <a:solidFill>
                    <a:schemeClr val="accent2"/>
                  </a:solidFill>
                  <a:prstDash val="solid"/>
                </a:ln>
                <a:solidFill>
                  <a:schemeClr val="accent2">
                    <a:lumMod val="40000"/>
                    <a:lumOff val="60000"/>
                  </a:schemeClr>
                </a:solidFill>
                <a:effectLst/>
                <a:latin typeface="宋体" panose="02010600030101010101" pitchFamily="2" charset="-122"/>
                <a:ea typeface="宋体" panose="02010600030101010101" pitchFamily="2" charset="-122"/>
                <a:cs typeface="宋体" panose="02010600030101010101" pitchFamily="2" charset="-122"/>
              </a:rPr>
              <a:t>学金</a:t>
            </a:r>
          </a:p>
          <a:p>
            <a:pPr eaLnBrk="1" hangingPunct="1"/>
            <a:r>
              <a:rPr lang="en-US" altLang="zh-CN" sz="2400" dirty="0" smtClean="0">
                <a:ln w="22225">
                  <a:solidFill>
                    <a:schemeClr val="accent2"/>
                  </a:solidFill>
                  <a:prstDash val="solid"/>
                </a:ln>
                <a:solidFill>
                  <a:schemeClr val="accent2">
                    <a:lumMod val="40000"/>
                    <a:lumOff val="60000"/>
                  </a:schemeClr>
                </a:solidFill>
                <a:latin typeface="宋体" panose="02010600030101010101" pitchFamily="2" charset="-122"/>
                <a:ea typeface="宋体" panose="02010600030101010101" pitchFamily="2" charset="-122"/>
                <a:cs typeface="宋体" panose="02010600030101010101" pitchFamily="2" charset="-122"/>
              </a:rPr>
              <a:t>7.</a:t>
            </a:r>
            <a:r>
              <a:rPr lang="zh-CN" altLang="en-US" sz="2400" dirty="0" smtClean="0">
                <a:ln w="22225">
                  <a:solidFill>
                    <a:schemeClr val="accent2"/>
                  </a:solidFill>
                  <a:prstDash val="solid"/>
                </a:ln>
                <a:solidFill>
                  <a:schemeClr val="accent2">
                    <a:lumMod val="40000"/>
                    <a:lumOff val="60000"/>
                  </a:schemeClr>
                </a:solidFill>
                <a:latin typeface="宋体" panose="02010600030101010101" pitchFamily="2" charset="-122"/>
                <a:ea typeface="宋体" panose="02010600030101010101" pitchFamily="2" charset="-122"/>
                <a:cs typeface="宋体" panose="02010600030101010101" pitchFamily="2" charset="-122"/>
              </a:rPr>
              <a:t>文体活动奖学金</a:t>
            </a:r>
            <a:endParaRPr lang="en-US" altLang="zh-CN" sz="2800" dirty="0">
              <a:latin typeface="宋体" panose="02010600030101010101" pitchFamily="2" charset="-122"/>
              <a:ea typeface="宋体" panose="02010600030101010101" pitchFamily="2" charset="-122"/>
              <a:cs typeface="宋体" panose="02010600030101010101" pitchFamily="2" charset="-122"/>
            </a:endParaRPr>
          </a:p>
          <a:p>
            <a:pPr eaLnBrk="1" hangingPunct="1"/>
            <a:endParaRPr lang="en-US" altLang="zh-CN" sz="2800" dirty="0"/>
          </a:p>
          <a:p>
            <a:pPr eaLnBrk="1" hangingPunct="1"/>
            <a:endParaRPr lang="en-US" altLang="zh-CN" sz="2800" dirty="0"/>
          </a:p>
          <a:p>
            <a:pPr eaLnBrk="1" hangingPunct="1"/>
            <a:endParaRPr lang="en-US" altLang="zh-CN" sz="2800" dirty="0"/>
          </a:p>
          <a:p>
            <a:pPr eaLnBrk="1" hangingPunct="1"/>
            <a:endParaRPr lang="zh-CN" altLang="en-US" sz="2800" dirty="0"/>
          </a:p>
        </p:txBody>
      </p:sp>
      <p:pic>
        <p:nvPicPr>
          <p:cNvPr id="2" name="图片 1" descr="校徽"/>
          <p:cNvPicPr>
            <a:picLocks noChangeAspect="1"/>
          </p:cNvPicPr>
          <p:nvPr/>
        </p:nvPicPr>
        <p:blipFill>
          <a:blip r:embed="rId2" cstate="print"/>
          <a:stretch>
            <a:fillRect/>
          </a:stretch>
        </p:blipFill>
        <p:spPr>
          <a:xfrm>
            <a:off x="450850" y="170180"/>
            <a:ext cx="1179830" cy="1170305"/>
          </a:xfrm>
          <a:prstGeom prst="rect">
            <a:avLst/>
          </a:prstGeom>
        </p:spPr>
      </p:pic>
      <p:sp>
        <p:nvSpPr>
          <p:cNvPr id="3" name="内容占位符 1"/>
          <p:cNvSpPr>
            <a:spLocks noGrp="1"/>
          </p:cNvSpPr>
          <p:nvPr/>
        </p:nvSpPr>
        <p:spPr>
          <a:xfrm>
            <a:off x="1909445" y="710565"/>
            <a:ext cx="5049520" cy="550545"/>
          </a:xfrm>
          <a:prstGeom prst="rect">
            <a:avLst/>
          </a:prstGeom>
          <a:noFill/>
          <a:ln w="9525">
            <a:noFill/>
          </a:ln>
        </p:spPr>
        <p:txBody>
          <a:bodyPr vert="horz" wrap="square" anchor="t"/>
          <a:lstStyle>
            <a:lvl1pPr marL="342900" indent="-342900" algn="l" rtl="0" eaLnBrk="0" fontAlgn="base" hangingPunct="0">
              <a:spcBef>
                <a:spcPct val="20000"/>
              </a:spcBef>
              <a:spcAft>
                <a:spcPct val="0"/>
              </a:spcAft>
              <a:buChar char="•"/>
              <a:defRPr sz="3200" b="1">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ea typeface="+mn-ea"/>
              </a:defRPr>
            </a:lvl2pPr>
            <a:lvl3pPr marL="1143000" indent="-228600" algn="l" rtl="0" eaLnBrk="0" fontAlgn="base" hangingPunct="0">
              <a:spcBef>
                <a:spcPct val="20000"/>
              </a:spcBef>
              <a:spcAft>
                <a:spcPct val="0"/>
              </a:spcAft>
              <a:buChar char="•"/>
              <a:defRPr sz="2400" b="1">
                <a:solidFill>
                  <a:schemeClr val="tx2"/>
                </a:solidFill>
                <a:latin typeface="+mn-lt"/>
                <a:ea typeface="+mn-ea"/>
              </a:defRPr>
            </a:lvl3pPr>
            <a:lvl4pPr marL="1600200" indent="-228600" algn="l" rtl="0" eaLnBrk="0" fontAlgn="base" hangingPunct="0">
              <a:spcBef>
                <a:spcPct val="20000"/>
              </a:spcBef>
              <a:spcAft>
                <a:spcPct val="0"/>
              </a:spcAft>
              <a:buChar char="–"/>
              <a:defRPr sz="2000" b="1">
                <a:solidFill>
                  <a:schemeClr val="tx2"/>
                </a:solidFill>
                <a:latin typeface="+mn-lt"/>
                <a:ea typeface="+mn-ea"/>
              </a:defRPr>
            </a:lvl4pPr>
            <a:lvl5pPr marL="2057400" indent="-228600" algn="l" rtl="0" eaLnBrk="0" fontAlgn="base" hangingPunct="0">
              <a:spcBef>
                <a:spcPct val="20000"/>
              </a:spcBef>
              <a:spcAft>
                <a:spcPct val="0"/>
              </a:spcAft>
              <a:buChar char="»"/>
              <a:defRPr sz="2000" b="1">
                <a:solidFill>
                  <a:schemeClr val="tx2"/>
                </a:solidFill>
                <a:latin typeface="+mn-lt"/>
                <a:ea typeface="+mn-ea"/>
              </a:defRPr>
            </a:lvl5pPr>
            <a:lvl6pPr marL="2514600" indent="-228600" algn="l" rtl="0" fontAlgn="base">
              <a:spcBef>
                <a:spcPct val="20000"/>
              </a:spcBef>
              <a:spcAft>
                <a:spcPct val="0"/>
              </a:spcAft>
              <a:buChar char="»"/>
              <a:defRPr sz="2000" b="1">
                <a:solidFill>
                  <a:schemeClr val="tx2"/>
                </a:solidFill>
                <a:latin typeface="+mn-lt"/>
                <a:ea typeface="+mn-ea"/>
              </a:defRPr>
            </a:lvl6pPr>
            <a:lvl7pPr marL="2971800" indent="-228600" algn="l" rtl="0" fontAlgn="base">
              <a:spcBef>
                <a:spcPct val="20000"/>
              </a:spcBef>
              <a:spcAft>
                <a:spcPct val="0"/>
              </a:spcAft>
              <a:buChar char="»"/>
              <a:defRPr sz="2000" b="1">
                <a:solidFill>
                  <a:schemeClr val="tx2"/>
                </a:solidFill>
                <a:latin typeface="+mn-lt"/>
                <a:ea typeface="+mn-ea"/>
              </a:defRPr>
            </a:lvl7pPr>
            <a:lvl8pPr marL="3429000" indent="-228600" algn="l" rtl="0" fontAlgn="base">
              <a:spcBef>
                <a:spcPct val="20000"/>
              </a:spcBef>
              <a:spcAft>
                <a:spcPct val="0"/>
              </a:spcAft>
              <a:buChar char="»"/>
              <a:defRPr sz="2000" b="1">
                <a:solidFill>
                  <a:schemeClr val="tx2"/>
                </a:solidFill>
                <a:latin typeface="+mn-lt"/>
                <a:ea typeface="+mn-ea"/>
              </a:defRPr>
            </a:lvl8pPr>
            <a:lvl9pPr marL="3886200" indent="-228600" algn="l" rtl="0" fontAlgn="base">
              <a:spcBef>
                <a:spcPct val="20000"/>
              </a:spcBef>
              <a:spcAft>
                <a:spcPct val="0"/>
              </a:spcAft>
              <a:buChar char="»"/>
              <a:defRPr sz="2000" b="1">
                <a:solidFill>
                  <a:schemeClr val="tx2"/>
                </a:solidFill>
                <a:latin typeface="+mn-lt"/>
                <a:ea typeface="+mn-ea"/>
              </a:defRPr>
            </a:lvl9pPr>
          </a:lstStyle>
          <a:p>
            <a:pPr marL="0" indent="0" eaLnBrk="1" hangingPunct="1">
              <a:buNone/>
            </a:pPr>
            <a:r>
              <a:rPr lang="zh-CN" altLang="en-US" dirty="0">
                <a:solidFill>
                  <a:schemeClr val="accent1"/>
                </a:solidFill>
                <a:effectLst>
                  <a:outerShdw blurRad="38100" dist="25400" dir="5400000" algn="ctr" rotWithShape="0">
                    <a:srgbClr val="6E747A">
                      <a:alpha val="43000"/>
                    </a:srgbClr>
                  </a:outerShdw>
                </a:effectLst>
              </a:rPr>
              <a:t>校内优秀学生奖学金</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校徽"/>
          <p:cNvPicPr>
            <a:picLocks noChangeAspect="1"/>
          </p:cNvPicPr>
          <p:nvPr/>
        </p:nvPicPr>
        <p:blipFill>
          <a:blip r:embed="rId2" cstate="print"/>
          <a:stretch>
            <a:fillRect/>
          </a:stretch>
        </p:blipFill>
        <p:spPr>
          <a:xfrm>
            <a:off x="450850" y="170180"/>
            <a:ext cx="1179830" cy="1170305"/>
          </a:xfrm>
          <a:prstGeom prst="rect">
            <a:avLst/>
          </a:prstGeom>
        </p:spPr>
      </p:pic>
      <p:sp>
        <p:nvSpPr>
          <p:cNvPr id="3" name="内容占位符 1"/>
          <p:cNvSpPr>
            <a:spLocks noGrp="1"/>
          </p:cNvSpPr>
          <p:nvPr/>
        </p:nvSpPr>
        <p:spPr>
          <a:xfrm>
            <a:off x="1909445" y="710565"/>
            <a:ext cx="6314440" cy="550545"/>
          </a:xfrm>
          <a:prstGeom prst="rect">
            <a:avLst/>
          </a:prstGeom>
          <a:noFill/>
          <a:ln w="9525">
            <a:noFill/>
          </a:ln>
        </p:spPr>
        <p:txBody>
          <a:bodyPr vert="horz" wrap="square" anchor="t"/>
          <a:lstStyle>
            <a:lvl1pPr marL="342900" indent="-342900" algn="l" rtl="0" eaLnBrk="0" fontAlgn="base" hangingPunct="0">
              <a:spcBef>
                <a:spcPct val="20000"/>
              </a:spcBef>
              <a:spcAft>
                <a:spcPct val="0"/>
              </a:spcAft>
              <a:buChar char="•"/>
              <a:defRPr sz="3200" b="1">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ea typeface="+mn-ea"/>
              </a:defRPr>
            </a:lvl2pPr>
            <a:lvl3pPr marL="1143000" indent="-228600" algn="l" rtl="0" eaLnBrk="0" fontAlgn="base" hangingPunct="0">
              <a:spcBef>
                <a:spcPct val="20000"/>
              </a:spcBef>
              <a:spcAft>
                <a:spcPct val="0"/>
              </a:spcAft>
              <a:buChar char="•"/>
              <a:defRPr sz="2400" b="1">
                <a:solidFill>
                  <a:schemeClr val="tx2"/>
                </a:solidFill>
                <a:latin typeface="+mn-lt"/>
                <a:ea typeface="+mn-ea"/>
              </a:defRPr>
            </a:lvl3pPr>
            <a:lvl4pPr marL="1600200" indent="-228600" algn="l" rtl="0" eaLnBrk="0" fontAlgn="base" hangingPunct="0">
              <a:spcBef>
                <a:spcPct val="20000"/>
              </a:spcBef>
              <a:spcAft>
                <a:spcPct val="0"/>
              </a:spcAft>
              <a:buChar char="–"/>
              <a:defRPr sz="2000" b="1">
                <a:solidFill>
                  <a:schemeClr val="tx2"/>
                </a:solidFill>
                <a:latin typeface="+mn-lt"/>
                <a:ea typeface="+mn-ea"/>
              </a:defRPr>
            </a:lvl4pPr>
            <a:lvl5pPr marL="2057400" indent="-228600" algn="l" rtl="0" eaLnBrk="0" fontAlgn="base" hangingPunct="0">
              <a:spcBef>
                <a:spcPct val="20000"/>
              </a:spcBef>
              <a:spcAft>
                <a:spcPct val="0"/>
              </a:spcAft>
              <a:buChar char="»"/>
              <a:defRPr sz="2000" b="1">
                <a:solidFill>
                  <a:schemeClr val="tx2"/>
                </a:solidFill>
                <a:latin typeface="+mn-lt"/>
                <a:ea typeface="+mn-ea"/>
              </a:defRPr>
            </a:lvl5pPr>
            <a:lvl6pPr marL="2514600" indent="-228600" algn="l" rtl="0" fontAlgn="base">
              <a:spcBef>
                <a:spcPct val="20000"/>
              </a:spcBef>
              <a:spcAft>
                <a:spcPct val="0"/>
              </a:spcAft>
              <a:buChar char="»"/>
              <a:defRPr sz="2000" b="1">
                <a:solidFill>
                  <a:schemeClr val="tx2"/>
                </a:solidFill>
                <a:latin typeface="+mn-lt"/>
                <a:ea typeface="+mn-ea"/>
              </a:defRPr>
            </a:lvl6pPr>
            <a:lvl7pPr marL="2971800" indent="-228600" algn="l" rtl="0" fontAlgn="base">
              <a:spcBef>
                <a:spcPct val="20000"/>
              </a:spcBef>
              <a:spcAft>
                <a:spcPct val="0"/>
              </a:spcAft>
              <a:buChar char="»"/>
              <a:defRPr sz="2000" b="1">
                <a:solidFill>
                  <a:schemeClr val="tx2"/>
                </a:solidFill>
                <a:latin typeface="+mn-lt"/>
                <a:ea typeface="+mn-ea"/>
              </a:defRPr>
            </a:lvl7pPr>
            <a:lvl8pPr marL="3429000" indent="-228600" algn="l" rtl="0" fontAlgn="base">
              <a:spcBef>
                <a:spcPct val="20000"/>
              </a:spcBef>
              <a:spcAft>
                <a:spcPct val="0"/>
              </a:spcAft>
              <a:buChar char="»"/>
              <a:defRPr sz="2000" b="1">
                <a:solidFill>
                  <a:schemeClr val="tx2"/>
                </a:solidFill>
                <a:latin typeface="+mn-lt"/>
                <a:ea typeface="+mn-ea"/>
              </a:defRPr>
            </a:lvl8pPr>
            <a:lvl9pPr marL="3886200" indent="-228600" algn="l" rtl="0" fontAlgn="base">
              <a:spcBef>
                <a:spcPct val="20000"/>
              </a:spcBef>
              <a:spcAft>
                <a:spcPct val="0"/>
              </a:spcAft>
              <a:buChar char="»"/>
              <a:defRPr sz="2000" b="1">
                <a:solidFill>
                  <a:schemeClr val="tx2"/>
                </a:solidFill>
                <a:latin typeface="+mn-lt"/>
                <a:ea typeface="+mn-ea"/>
              </a:defRPr>
            </a:lvl9pPr>
          </a:lstStyle>
          <a:p>
            <a:pPr marL="0" indent="0" eaLnBrk="1" hangingPunct="1">
              <a:buNone/>
            </a:pPr>
            <a:r>
              <a:rPr lang="zh-CN" altLang="en-US" sz="2800" dirty="0"/>
              <a:t>六</a:t>
            </a:r>
            <a:r>
              <a:rPr lang="zh-CN" altLang="en-US" sz="2800" dirty="0" smtClean="0"/>
              <a:t>、应征入伍学教</a:t>
            </a:r>
            <a:r>
              <a:rPr lang="zh-CN" altLang="en-US" sz="2800" dirty="0"/>
              <a:t>育资</a:t>
            </a:r>
            <a:r>
              <a:rPr lang="zh-CN" altLang="en-US" sz="2800" dirty="0" smtClean="0"/>
              <a:t>助</a:t>
            </a:r>
            <a:endParaRPr lang="zh-CN" altLang="en-US" sz="2800" dirty="0"/>
          </a:p>
        </p:txBody>
      </p:sp>
      <p:sp>
        <p:nvSpPr>
          <p:cNvPr id="5" name="矩形 4"/>
          <p:cNvSpPr/>
          <p:nvPr/>
        </p:nvSpPr>
        <p:spPr>
          <a:xfrm>
            <a:off x="1043608" y="1700808"/>
            <a:ext cx="7416824" cy="4471035"/>
          </a:xfrm>
          <a:prstGeom prst="rect">
            <a:avLst/>
          </a:prstGeom>
        </p:spPr>
        <p:txBody>
          <a:bodyPr wrap="square">
            <a:spAutoFit/>
          </a:bodyPr>
          <a:lstStyle/>
          <a:p>
            <a:pPr>
              <a:lnSpc>
                <a:spcPct val="80000"/>
              </a:lnSpc>
              <a:buClr>
                <a:srgbClr val="EB641B"/>
              </a:buClr>
            </a:pPr>
            <a:r>
              <a:rPr lang="en-US" altLang="zh-CN" sz="3200" dirty="0" smtClean="0">
                <a:solidFill>
                  <a:srgbClr val="FF0000"/>
                </a:solidFill>
                <a:latin typeface="黑体" panose="02010609060101010101" pitchFamily="2" charset="-122"/>
              </a:rPr>
              <a:t>1.</a:t>
            </a:r>
            <a:r>
              <a:rPr lang="zh-CN" altLang="en-US" sz="3200" dirty="0" smtClean="0">
                <a:solidFill>
                  <a:srgbClr val="FF0000"/>
                </a:solidFill>
                <a:latin typeface="黑体" panose="02010609060101010101" pitchFamily="2" charset="-122"/>
              </a:rPr>
              <a:t>新生入伍</a:t>
            </a:r>
            <a:r>
              <a:rPr lang="zh-CN" altLang="en-US" sz="3200" dirty="0" smtClean="0">
                <a:latin typeface="黑体" panose="02010609060101010101" pitchFamily="2" charset="-122"/>
              </a:rPr>
              <a:t>：保留学籍，学院退还所有已交费用。</a:t>
            </a:r>
            <a:endParaRPr lang="en-US" altLang="zh-CN" sz="3200" dirty="0" smtClean="0">
              <a:latin typeface="黑体" panose="02010609060101010101" pitchFamily="2" charset="-122"/>
            </a:endParaRPr>
          </a:p>
          <a:p>
            <a:pPr>
              <a:lnSpc>
                <a:spcPct val="80000"/>
              </a:lnSpc>
              <a:buClr>
                <a:srgbClr val="EB641B"/>
              </a:buClr>
            </a:pPr>
            <a:r>
              <a:rPr lang="en-US" altLang="zh-CN" sz="3200" dirty="0" smtClean="0">
                <a:solidFill>
                  <a:srgbClr val="FF0000"/>
                </a:solidFill>
                <a:latin typeface="黑体" panose="02010609060101010101" pitchFamily="2" charset="-122"/>
              </a:rPr>
              <a:t>2.</a:t>
            </a:r>
            <a:r>
              <a:rPr lang="zh-CN" altLang="en-US" sz="3200" dirty="0" smtClean="0">
                <a:solidFill>
                  <a:srgbClr val="FF0000"/>
                </a:solidFill>
                <a:latin typeface="黑体" panose="02010609060101010101" pitchFamily="2" charset="-122"/>
              </a:rPr>
              <a:t>退役后复学、退役后入学</a:t>
            </a:r>
            <a:r>
              <a:rPr lang="zh-CN" altLang="en-US" sz="3200" dirty="0" smtClean="0">
                <a:latin typeface="黑体" panose="02010609060101010101" pitchFamily="2" charset="-122"/>
              </a:rPr>
              <a:t>：全国征兵网打印相应表格，审批完成后减免所有学费。</a:t>
            </a:r>
            <a:endParaRPr lang="en-US" altLang="zh-CN" sz="3200" dirty="0" smtClean="0">
              <a:latin typeface="黑体" panose="02010609060101010101" pitchFamily="2" charset="-122"/>
            </a:endParaRPr>
          </a:p>
          <a:p>
            <a:pPr>
              <a:lnSpc>
                <a:spcPct val="80000"/>
              </a:lnSpc>
              <a:buClr>
                <a:srgbClr val="EB641B"/>
              </a:buClr>
            </a:pPr>
            <a:r>
              <a:rPr lang="en-US" altLang="zh-CN" sz="3200" dirty="0" smtClean="0">
                <a:solidFill>
                  <a:srgbClr val="FF0000"/>
                </a:solidFill>
                <a:latin typeface="黑体" panose="02010609060101010101" pitchFamily="2" charset="-122"/>
              </a:rPr>
              <a:t>3.</a:t>
            </a:r>
            <a:r>
              <a:rPr lang="zh-CN" altLang="en-US" sz="3200" dirty="0" smtClean="0">
                <a:solidFill>
                  <a:srgbClr val="FF0000"/>
                </a:solidFill>
                <a:latin typeface="黑体" panose="02010609060101010101" pitchFamily="2" charset="-122"/>
              </a:rPr>
              <a:t>在校生、应届毕业生、往届毕业生入伍</a:t>
            </a:r>
            <a:r>
              <a:rPr lang="zh-CN" altLang="en-US" sz="3200" dirty="0" smtClean="0">
                <a:latin typeface="黑体" panose="02010609060101010101" pitchFamily="2" charset="-122"/>
              </a:rPr>
              <a:t>：全国征兵网打印相应表格，审批完成后补偿所交学费或代偿助学贷款。</a:t>
            </a:r>
          </a:p>
          <a:p>
            <a:pPr>
              <a:lnSpc>
                <a:spcPct val="80000"/>
              </a:lnSpc>
              <a:buClr>
                <a:srgbClr val="EB641B"/>
              </a:buClr>
            </a:pPr>
            <a:endParaRPr lang="zh-CN" altLang="en-US" sz="3600" dirty="0">
              <a:latin typeface="黑体" panose="02010609060101010101" pitchFamily="2" charset="-122"/>
            </a:endParaRPr>
          </a:p>
          <a:p>
            <a:pPr algn="l">
              <a:lnSpc>
                <a:spcPct val="80000"/>
              </a:lnSpc>
              <a:buClr>
                <a:srgbClr val="EB641B"/>
              </a:buClr>
            </a:pPr>
            <a:r>
              <a:rPr lang="zh-CN" altLang="en-US" sz="3200" dirty="0">
                <a:highlight>
                  <a:srgbClr val="FFFF00"/>
                </a:highlight>
                <a:latin typeface="黑体" panose="02010609060101010101" pitchFamily="2" charset="-122"/>
              </a:rPr>
              <a:t>所有退役士兵身份学生全部享受国家助学金</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1"/>
          <p:cNvSpPr>
            <a:spLocks noGrp="1"/>
          </p:cNvSpPr>
          <p:nvPr>
            <p:ph idx="1"/>
          </p:nvPr>
        </p:nvSpPr>
        <p:spPr>
          <a:xfrm>
            <a:off x="1357630" y="1500505"/>
            <a:ext cx="6972300" cy="4513580"/>
          </a:xfrm>
        </p:spPr>
        <p:txBody>
          <a:bodyPr vert="horz" wrap="square" anchor="t"/>
          <a:lstStyle/>
          <a:p>
            <a:pPr eaLnBrk="1" hangingPunct="1">
              <a:lnSpc>
                <a:spcPct val="90000"/>
              </a:lnSpc>
            </a:pPr>
            <a:endParaRPr lang="en-US" altLang="zh-CN" sz="2400" dirty="0">
              <a:solidFill>
                <a:schemeClr val="accent1"/>
              </a:solidFill>
              <a:effectLst>
                <a:outerShdw blurRad="38100" dist="25400" dir="5400000" algn="ctr" rotWithShape="0">
                  <a:srgbClr val="6E747A">
                    <a:alpha val="43000"/>
                  </a:srgbClr>
                </a:outerShdw>
              </a:effectLst>
              <a:sym typeface="+mn-ea"/>
            </a:endParaRPr>
          </a:p>
          <a:p>
            <a:pPr eaLnBrk="1" hangingPunct="1">
              <a:lnSpc>
                <a:spcPct val="90000"/>
              </a:lnSpc>
            </a:pPr>
            <a:r>
              <a:rPr lang="en-US" altLang="zh-CN" sz="2400" dirty="0">
                <a:solidFill>
                  <a:schemeClr val="accent1"/>
                </a:solidFill>
                <a:effectLst>
                  <a:outerShdw blurRad="38100" dist="25400" dir="5400000" algn="ctr" rotWithShape="0">
                    <a:srgbClr val="6E747A">
                      <a:alpha val="43000"/>
                    </a:srgbClr>
                  </a:outerShdw>
                </a:effectLst>
                <a:sym typeface="+mn-ea"/>
              </a:rPr>
              <a:t>1.</a:t>
            </a:r>
            <a:r>
              <a:rPr lang="zh-CN" altLang="en-US" sz="2400" dirty="0">
                <a:solidFill>
                  <a:schemeClr val="accent1"/>
                </a:solidFill>
                <a:effectLst>
                  <a:outerShdw blurRad="38100" dist="25400" dir="5400000" algn="ctr" rotWithShape="0">
                    <a:srgbClr val="6E747A">
                      <a:alpha val="43000"/>
                    </a:srgbClr>
                  </a:outerShdw>
                </a:effectLst>
                <a:sym typeface="+mn-ea"/>
              </a:rPr>
              <a:t>资助对象：</a:t>
            </a:r>
          </a:p>
          <a:p>
            <a:pPr eaLnBrk="1" hangingPunct="1">
              <a:lnSpc>
                <a:spcPct val="90000"/>
              </a:lnSpc>
            </a:pPr>
            <a:r>
              <a:rPr lang="zh-CN" altLang="en-US" sz="2400" dirty="0">
                <a:solidFill>
                  <a:schemeClr val="accent1"/>
                </a:solidFill>
                <a:effectLst>
                  <a:outerShdw blurRad="38100" dist="25400" dir="5400000" algn="ctr" rotWithShape="0">
                    <a:srgbClr val="6E747A">
                      <a:alpha val="43000"/>
                    </a:srgbClr>
                  </a:outerShdw>
                </a:effectLst>
                <a:sym typeface="+mn-ea"/>
              </a:rPr>
              <a:t>（一）</a:t>
            </a:r>
            <a:r>
              <a:rPr lang="zh-CN" altLang="en-US" sz="2400" dirty="0">
                <a:sym typeface="+mn-ea"/>
              </a:rPr>
              <a:t>孤残学生、烈士子女、优抚家庭子女及其他符合政策性减免的家庭经济困难学生；</a:t>
            </a:r>
          </a:p>
          <a:p>
            <a:pPr eaLnBrk="1" hangingPunct="1">
              <a:lnSpc>
                <a:spcPct val="90000"/>
              </a:lnSpc>
            </a:pPr>
            <a:r>
              <a:rPr lang="zh-CN" altLang="en-US" sz="2400" dirty="0">
                <a:solidFill>
                  <a:schemeClr val="accent1"/>
                </a:solidFill>
                <a:effectLst>
                  <a:outerShdw blurRad="38100" dist="25400" dir="5400000" algn="ctr" rotWithShape="0">
                    <a:srgbClr val="6E747A">
                      <a:alpha val="43000"/>
                    </a:srgbClr>
                  </a:outerShdw>
                </a:effectLst>
                <a:sym typeface="+mn-ea"/>
              </a:rPr>
              <a:t>（二）</a:t>
            </a:r>
            <a:r>
              <a:rPr lang="zh-CN" altLang="en-US" sz="2400" dirty="0">
                <a:sym typeface="+mn-ea"/>
              </a:rPr>
              <a:t>单亲、双下岗特别困难的家庭、或因家庭成员长期患病、无劳动能力、家庭遭遇不可抗力或自然灾害等特殊情况，导致家庭经济特别困难，无正常学习、生活来源的学生。</a:t>
            </a:r>
          </a:p>
          <a:p>
            <a:pPr eaLnBrk="1" hangingPunct="1">
              <a:lnSpc>
                <a:spcPct val="90000"/>
              </a:lnSpc>
            </a:pPr>
            <a:endParaRPr lang="zh-CN" altLang="en-US" sz="2400" dirty="0">
              <a:sym typeface="+mn-ea"/>
            </a:endParaRPr>
          </a:p>
          <a:p>
            <a:pPr eaLnBrk="1" hangingPunct="1">
              <a:lnSpc>
                <a:spcPct val="90000"/>
              </a:lnSpc>
            </a:pPr>
            <a:r>
              <a:rPr lang="en-US" altLang="zh-CN" sz="2400" dirty="0">
                <a:solidFill>
                  <a:schemeClr val="accent1"/>
                </a:solidFill>
                <a:effectLst>
                  <a:outerShdw blurRad="38100" dist="25400" dir="5400000" algn="ctr" rotWithShape="0">
                    <a:srgbClr val="6E747A">
                      <a:alpha val="43000"/>
                    </a:srgbClr>
                  </a:outerShdw>
                </a:effectLst>
                <a:sym typeface="+mn-ea"/>
              </a:rPr>
              <a:t>2.</a:t>
            </a:r>
            <a:r>
              <a:rPr lang="zh-CN" altLang="en-US" sz="2400" dirty="0">
                <a:solidFill>
                  <a:schemeClr val="accent1"/>
                </a:solidFill>
                <a:effectLst>
                  <a:outerShdw blurRad="38100" dist="25400" dir="5400000" algn="ctr" rotWithShape="0">
                    <a:srgbClr val="6E747A">
                      <a:alpha val="43000"/>
                    </a:srgbClr>
                  </a:outerShdw>
                </a:effectLst>
                <a:sym typeface="+mn-ea"/>
              </a:rPr>
              <a:t>减免标准：</a:t>
            </a:r>
            <a:r>
              <a:rPr lang="zh-CN" altLang="en-US" sz="2400" dirty="0"/>
              <a:t>50%、30%、</a:t>
            </a:r>
            <a:r>
              <a:rPr lang="en-US" altLang="zh-CN" sz="2400" dirty="0"/>
              <a:t>20%</a:t>
            </a:r>
            <a:r>
              <a:rPr lang="zh-CN" altLang="en-US" sz="2400" dirty="0"/>
              <a:t>三个档次</a:t>
            </a:r>
          </a:p>
          <a:p>
            <a:pPr eaLnBrk="1" hangingPunct="1"/>
            <a:endParaRPr lang="en-US" altLang="zh-CN" sz="1400" dirty="0"/>
          </a:p>
          <a:p>
            <a:pPr eaLnBrk="1" hangingPunct="1"/>
            <a:endParaRPr lang="en-US" altLang="zh-CN" sz="1400" dirty="0"/>
          </a:p>
          <a:p>
            <a:pPr eaLnBrk="1" hangingPunct="1"/>
            <a:endParaRPr lang="en-US" altLang="zh-CN" sz="1800" dirty="0"/>
          </a:p>
          <a:p>
            <a:pPr eaLnBrk="1" hangingPunct="1"/>
            <a:endParaRPr lang="en-US" altLang="zh-CN" sz="1800" dirty="0"/>
          </a:p>
          <a:p>
            <a:pPr eaLnBrk="1" hangingPunct="1"/>
            <a:endParaRPr lang="en-US" altLang="zh-CN" dirty="0"/>
          </a:p>
          <a:p>
            <a:pPr eaLnBrk="1" hangingPunct="1"/>
            <a:endParaRPr lang="zh-CN" altLang="en-US" dirty="0"/>
          </a:p>
        </p:txBody>
      </p:sp>
      <p:pic>
        <p:nvPicPr>
          <p:cNvPr id="2" name="图片 1" descr="校徽"/>
          <p:cNvPicPr>
            <a:picLocks noChangeAspect="1"/>
          </p:cNvPicPr>
          <p:nvPr/>
        </p:nvPicPr>
        <p:blipFill>
          <a:blip r:embed="rId2" cstate="print"/>
          <a:stretch>
            <a:fillRect/>
          </a:stretch>
        </p:blipFill>
        <p:spPr>
          <a:xfrm>
            <a:off x="450850" y="170180"/>
            <a:ext cx="1179830" cy="1170305"/>
          </a:xfrm>
          <a:prstGeom prst="rect">
            <a:avLst/>
          </a:prstGeom>
        </p:spPr>
      </p:pic>
      <p:sp>
        <p:nvSpPr>
          <p:cNvPr id="3" name="内容占位符 1"/>
          <p:cNvSpPr>
            <a:spLocks noGrp="1"/>
          </p:cNvSpPr>
          <p:nvPr/>
        </p:nvSpPr>
        <p:spPr>
          <a:xfrm>
            <a:off x="1909445" y="697230"/>
            <a:ext cx="5049520" cy="550545"/>
          </a:xfrm>
          <a:prstGeom prst="rect">
            <a:avLst/>
          </a:prstGeom>
          <a:noFill/>
          <a:ln w="9525">
            <a:noFill/>
          </a:ln>
        </p:spPr>
        <p:txBody>
          <a:bodyPr vert="horz" wrap="square" anchor="t"/>
          <a:lstStyle>
            <a:lvl1pPr marL="342900" indent="-342900" algn="l" rtl="0" eaLnBrk="0" fontAlgn="base" hangingPunct="0">
              <a:spcBef>
                <a:spcPct val="20000"/>
              </a:spcBef>
              <a:spcAft>
                <a:spcPct val="0"/>
              </a:spcAft>
              <a:buChar char="•"/>
              <a:defRPr sz="3200" b="1">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ea typeface="+mn-ea"/>
              </a:defRPr>
            </a:lvl2pPr>
            <a:lvl3pPr marL="1143000" indent="-228600" algn="l" rtl="0" eaLnBrk="0" fontAlgn="base" hangingPunct="0">
              <a:spcBef>
                <a:spcPct val="20000"/>
              </a:spcBef>
              <a:spcAft>
                <a:spcPct val="0"/>
              </a:spcAft>
              <a:buChar char="•"/>
              <a:defRPr sz="2400" b="1">
                <a:solidFill>
                  <a:schemeClr val="tx2"/>
                </a:solidFill>
                <a:latin typeface="+mn-lt"/>
                <a:ea typeface="+mn-ea"/>
              </a:defRPr>
            </a:lvl3pPr>
            <a:lvl4pPr marL="1600200" indent="-228600" algn="l" rtl="0" eaLnBrk="0" fontAlgn="base" hangingPunct="0">
              <a:spcBef>
                <a:spcPct val="20000"/>
              </a:spcBef>
              <a:spcAft>
                <a:spcPct val="0"/>
              </a:spcAft>
              <a:buChar char="–"/>
              <a:defRPr sz="2000" b="1">
                <a:solidFill>
                  <a:schemeClr val="tx2"/>
                </a:solidFill>
                <a:latin typeface="+mn-lt"/>
                <a:ea typeface="+mn-ea"/>
              </a:defRPr>
            </a:lvl4pPr>
            <a:lvl5pPr marL="2057400" indent="-228600" algn="l" rtl="0" eaLnBrk="0" fontAlgn="base" hangingPunct="0">
              <a:spcBef>
                <a:spcPct val="20000"/>
              </a:spcBef>
              <a:spcAft>
                <a:spcPct val="0"/>
              </a:spcAft>
              <a:buChar char="»"/>
              <a:defRPr sz="2000" b="1">
                <a:solidFill>
                  <a:schemeClr val="tx2"/>
                </a:solidFill>
                <a:latin typeface="+mn-lt"/>
                <a:ea typeface="+mn-ea"/>
              </a:defRPr>
            </a:lvl5pPr>
            <a:lvl6pPr marL="2514600" indent="-228600" algn="l" rtl="0" fontAlgn="base">
              <a:spcBef>
                <a:spcPct val="20000"/>
              </a:spcBef>
              <a:spcAft>
                <a:spcPct val="0"/>
              </a:spcAft>
              <a:buChar char="»"/>
              <a:defRPr sz="2000" b="1">
                <a:solidFill>
                  <a:schemeClr val="tx2"/>
                </a:solidFill>
                <a:latin typeface="+mn-lt"/>
                <a:ea typeface="+mn-ea"/>
              </a:defRPr>
            </a:lvl6pPr>
            <a:lvl7pPr marL="2971800" indent="-228600" algn="l" rtl="0" fontAlgn="base">
              <a:spcBef>
                <a:spcPct val="20000"/>
              </a:spcBef>
              <a:spcAft>
                <a:spcPct val="0"/>
              </a:spcAft>
              <a:buChar char="»"/>
              <a:defRPr sz="2000" b="1">
                <a:solidFill>
                  <a:schemeClr val="tx2"/>
                </a:solidFill>
                <a:latin typeface="+mn-lt"/>
                <a:ea typeface="+mn-ea"/>
              </a:defRPr>
            </a:lvl7pPr>
            <a:lvl8pPr marL="3429000" indent="-228600" algn="l" rtl="0" fontAlgn="base">
              <a:spcBef>
                <a:spcPct val="20000"/>
              </a:spcBef>
              <a:spcAft>
                <a:spcPct val="0"/>
              </a:spcAft>
              <a:buChar char="»"/>
              <a:defRPr sz="2000" b="1">
                <a:solidFill>
                  <a:schemeClr val="tx2"/>
                </a:solidFill>
                <a:latin typeface="+mn-lt"/>
                <a:ea typeface="+mn-ea"/>
              </a:defRPr>
            </a:lvl8pPr>
            <a:lvl9pPr marL="3886200" indent="-228600" algn="l" rtl="0" fontAlgn="base">
              <a:spcBef>
                <a:spcPct val="20000"/>
              </a:spcBef>
              <a:spcAft>
                <a:spcPct val="0"/>
              </a:spcAft>
              <a:buChar char="»"/>
              <a:defRPr sz="2000" b="1">
                <a:solidFill>
                  <a:schemeClr val="tx2"/>
                </a:solidFill>
                <a:latin typeface="+mn-lt"/>
                <a:ea typeface="+mn-ea"/>
              </a:defRPr>
            </a:lvl9pPr>
          </a:lstStyle>
          <a:p>
            <a:pPr marL="0" indent="0" eaLnBrk="1" hangingPunct="1">
              <a:buNone/>
            </a:pPr>
            <a:r>
              <a:rPr lang="zh-CN" altLang="en-US" sz="2800" dirty="0"/>
              <a:t>七</a:t>
            </a:r>
            <a:r>
              <a:rPr lang="zh-CN" altLang="en-US" sz="2800" dirty="0" smtClean="0"/>
              <a:t>、</a:t>
            </a:r>
            <a:r>
              <a:rPr lang="zh-CN" altLang="en-US" sz="2800" dirty="0"/>
              <a:t>减免学费</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1"/>
          <p:cNvSpPr>
            <a:spLocks noGrp="1"/>
          </p:cNvSpPr>
          <p:nvPr>
            <p:ph idx="1"/>
          </p:nvPr>
        </p:nvSpPr>
        <p:spPr>
          <a:xfrm>
            <a:off x="1357630" y="1500505"/>
            <a:ext cx="6972300" cy="4345305"/>
          </a:xfrm>
        </p:spPr>
        <p:txBody>
          <a:bodyPr vert="horz" wrap="square" anchor="t"/>
          <a:lstStyle/>
          <a:p>
            <a:pPr eaLnBrk="1" latinLnBrk="0" hangingPunct="1">
              <a:lnSpc>
                <a:spcPct val="120000"/>
              </a:lnSpc>
              <a:spcBef>
                <a:spcPts val="0"/>
              </a:spcBef>
            </a:pPr>
            <a:r>
              <a:rPr sz="1800" dirty="0">
                <a:solidFill>
                  <a:schemeClr val="accent1"/>
                </a:solidFill>
                <a:effectLst>
                  <a:outerShdw blurRad="38100" dist="25400" dir="5400000" algn="ctr" rotWithShape="0">
                    <a:srgbClr val="6E747A">
                      <a:alpha val="43000"/>
                    </a:srgbClr>
                  </a:outerShdw>
                </a:effectLst>
                <a:sym typeface="+mn-ea"/>
              </a:rPr>
              <a:t>因下列原因导致经济困难，严重影响正常学习、生活的学生，可以申请临时困难补助：</a:t>
            </a:r>
          </a:p>
          <a:p>
            <a:pPr eaLnBrk="1" latinLnBrk="0" hangingPunct="1">
              <a:lnSpc>
                <a:spcPct val="120000"/>
              </a:lnSpc>
              <a:spcBef>
                <a:spcPts val="0"/>
              </a:spcBef>
            </a:pPr>
            <a:r>
              <a:rPr sz="1800" dirty="0">
                <a:solidFill>
                  <a:schemeClr val="accent1"/>
                </a:solidFill>
                <a:effectLst>
                  <a:outerShdw blurRad="38100" dist="25400" dir="5400000" algn="ctr" rotWithShape="0">
                    <a:srgbClr val="6E747A">
                      <a:alpha val="43000"/>
                    </a:srgbClr>
                  </a:outerShdw>
                </a:effectLst>
                <a:sym typeface="+mn-ea"/>
              </a:rPr>
              <a:t>（一）学生家庭遭遇重大自然灾害，财产遭受重大损失，影响学生完成学业；</a:t>
            </a:r>
          </a:p>
          <a:p>
            <a:pPr eaLnBrk="1" latinLnBrk="0" hangingPunct="1">
              <a:lnSpc>
                <a:spcPct val="120000"/>
              </a:lnSpc>
              <a:spcBef>
                <a:spcPts val="0"/>
              </a:spcBef>
            </a:pPr>
            <a:r>
              <a:rPr sz="1800" dirty="0">
                <a:solidFill>
                  <a:schemeClr val="accent1"/>
                </a:solidFill>
                <a:effectLst>
                  <a:outerShdw blurRad="38100" dist="25400" dir="5400000" algn="ctr" rotWithShape="0">
                    <a:srgbClr val="6E747A">
                      <a:alpha val="43000"/>
                    </a:srgbClr>
                  </a:outerShdw>
                </a:effectLst>
                <a:sym typeface="+mn-ea"/>
              </a:rPr>
              <a:t>（二）学生突遇父、母亡故，生活费无保障；</a:t>
            </a:r>
          </a:p>
          <a:p>
            <a:pPr eaLnBrk="1" latinLnBrk="0" hangingPunct="1">
              <a:lnSpc>
                <a:spcPct val="120000"/>
              </a:lnSpc>
              <a:spcBef>
                <a:spcPts val="0"/>
              </a:spcBef>
            </a:pPr>
            <a:r>
              <a:rPr sz="1800" dirty="0">
                <a:solidFill>
                  <a:schemeClr val="accent1"/>
                </a:solidFill>
                <a:effectLst>
                  <a:outerShdw blurRad="38100" dist="25400" dir="5400000" algn="ctr" rotWithShape="0">
                    <a:srgbClr val="6E747A">
                      <a:alpha val="43000"/>
                    </a:srgbClr>
                  </a:outerShdw>
                </a:effectLst>
                <a:sym typeface="+mn-ea"/>
              </a:rPr>
              <a:t>（三）学生父、母身患重特大疾病，失去工作和经济来源，影响学生完成学业；</a:t>
            </a:r>
          </a:p>
          <a:p>
            <a:pPr eaLnBrk="1" latinLnBrk="0" hangingPunct="1">
              <a:lnSpc>
                <a:spcPct val="120000"/>
              </a:lnSpc>
              <a:spcBef>
                <a:spcPts val="0"/>
              </a:spcBef>
            </a:pPr>
            <a:r>
              <a:rPr sz="1800" dirty="0">
                <a:solidFill>
                  <a:schemeClr val="accent1"/>
                </a:solidFill>
                <a:effectLst>
                  <a:outerShdw blurRad="38100" dist="25400" dir="5400000" algn="ctr" rotWithShape="0">
                    <a:srgbClr val="6E747A">
                      <a:alpha val="43000"/>
                    </a:srgbClr>
                  </a:outerShdw>
                </a:effectLst>
                <a:sym typeface="+mn-ea"/>
              </a:rPr>
              <a:t>（四）学生本人突患重特大疾病或遭遇意外事故，发生的医药费数额较大，家庭经济无力负担；</a:t>
            </a:r>
          </a:p>
          <a:p>
            <a:pPr eaLnBrk="1" latinLnBrk="0" hangingPunct="1">
              <a:lnSpc>
                <a:spcPct val="120000"/>
              </a:lnSpc>
              <a:spcBef>
                <a:spcPts val="0"/>
              </a:spcBef>
            </a:pPr>
            <a:r>
              <a:rPr sz="1800" dirty="0">
                <a:solidFill>
                  <a:schemeClr val="accent1"/>
                </a:solidFill>
                <a:effectLst>
                  <a:outerShdw blurRad="38100" dist="25400" dir="5400000" algn="ctr" rotWithShape="0">
                    <a:srgbClr val="6E747A">
                      <a:alpha val="43000"/>
                    </a:srgbClr>
                  </a:outerShdw>
                </a:effectLst>
                <a:sym typeface="+mn-ea"/>
              </a:rPr>
              <a:t>（五）学生因家庭经济确实困难而未达到学院困难认定标准，缺少基本生活费和物品；</a:t>
            </a:r>
          </a:p>
          <a:p>
            <a:pPr eaLnBrk="1" latinLnBrk="0" hangingPunct="1">
              <a:lnSpc>
                <a:spcPct val="120000"/>
              </a:lnSpc>
              <a:spcBef>
                <a:spcPts val="0"/>
              </a:spcBef>
            </a:pPr>
            <a:r>
              <a:rPr sz="1800" dirty="0">
                <a:solidFill>
                  <a:schemeClr val="accent1"/>
                </a:solidFill>
                <a:effectLst>
                  <a:outerShdw blurRad="38100" dist="25400" dir="5400000" algn="ctr" rotWithShape="0">
                    <a:srgbClr val="6E747A">
                      <a:alpha val="43000"/>
                    </a:srgbClr>
                  </a:outerShdw>
                </a:effectLst>
                <a:sym typeface="+mn-ea"/>
              </a:rPr>
              <a:t>（六）其它特殊情况需要给予补助的学生。</a:t>
            </a:r>
          </a:p>
          <a:p>
            <a:pPr eaLnBrk="1" hangingPunct="1"/>
            <a:endParaRPr lang="en-US" altLang="zh-CN" sz="1400" dirty="0"/>
          </a:p>
          <a:p>
            <a:pPr eaLnBrk="1" hangingPunct="1"/>
            <a:endParaRPr lang="en-US" altLang="zh-CN" sz="1400" dirty="0"/>
          </a:p>
          <a:p>
            <a:pPr eaLnBrk="1" hangingPunct="1"/>
            <a:endParaRPr lang="en-US" altLang="zh-CN" sz="1800" dirty="0"/>
          </a:p>
          <a:p>
            <a:pPr eaLnBrk="1" hangingPunct="1"/>
            <a:endParaRPr lang="en-US" altLang="zh-CN" sz="1800" dirty="0"/>
          </a:p>
          <a:p>
            <a:pPr eaLnBrk="1" hangingPunct="1"/>
            <a:endParaRPr lang="en-US" altLang="zh-CN" dirty="0"/>
          </a:p>
          <a:p>
            <a:pPr eaLnBrk="1" hangingPunct="1"/>
            <a:endParaRPr lang="zh-CN" altLang="en-US" dirty="0"/>
          </a:p>
        </p:txBody>
      </p:sp>
      <p:pic>
        <p:nvPicPr>
          <p:cNvPr id="2" name="图片 1" descr="校徽"/>
          <p:cNvPicPr>
            <a:picLocks noChangeAspect="1"/>
          </p:cNvPicPr>
          <p:nvPr/>
        </p:nvPicPr>
        <p:blipFill>
          <a:blip r:embed="rId2" cstate="print"/>
          <a:stretch>
            <a:fillRect/>
          </a:stretch>
        </p:blipFill>
        <p:spPr>
          <a:xfrm>
            <a:off x="450850" y="170180"/>
            <a:ext cx="1179830" cy="1170305"/>
          </a:xfrm>
          <a:prstGeom prst="rect">
            <a:avLst/>
          </a:prstGeom>
        </p:spPr>
      </p:pic>
      <p:sp>
        <p:nvSpPr>
          <p:cNvPr id="3" name="内容占位符 1"/>
          <p:cNvSpPr>
            <a:spLocks noGrp="1"/>
          </p:cNvSpPr>
          <p:nvPr/>
        </p:nvSpPr>
        <p:spPr>
          <a:xfrm>
            <a:off x="1909445" y="710565"/>
            <a:ext cx="5049520" cy="550545"/>
          </a:xfrm>
          <a:prstGeom prst="rect">
            <a:avLst/>
          </a:prstGeom>
          <a:noFill/>
          <a:ln w="9525">
            <a:noFill/>
          </a:ln>
        </p:spPr>
        <p:txBody>
          <a:bodyPr vert="horz" wrap="square" anchor="t"/>
          <a:lstStyle>
            <a:lvl1pPr marL="342900" indent="-342900" algn="l" rtl="0" eaLnBrk="0" fontAlgn="base" hangingPunct="0">
              <a:spcBef>
                <a:spcPct val="20000"/>
              </a:spcBef>
              <a:spcAft>
                <a:spcPct val="0"/>
              </a:spcAft>
              <a:buChar char="•"/>
              <a:defRPr sz="3200" b="1">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ea typeface="+mn-ea"/>
              </a:defRPr>
            </a:lvl2pPr>
            <a:lvl3pPr marL="1143000" indent="-228600" algn="l" rtl="0" eaLnBrk="0" fontAlgn="base" hangingPunct="0">
              <a:spcBef>
                <a:spcPct val="20000"/>
              </a:spcBef>
              <a:spcAft>
                <a:spcPct val="0"/>
              </a:spcAft>
              <a:buChar char="•"/>
              <a:defRPr sz="2400" b="1">
                <a:solidFill>
                  <a:schemeClr val="tx2"/>
                </a:solidFill>
                <a:latin typeface="+mn-lt"/>
                <a:ea typeface="+mn-ea"/>
              </a:defRPr>
            </a:lvl3pPr>
            <a:lvl4pPr marL="1600200" indent="-228600" algn="l" rtl="0" eaLnBrk="0" fontAlgn="base" hangingPunct="0">
              <a:spcBef>
                <a:spcPct val="20000"/>
              </a:spcBef>
              <a:spcAft>
                <a:spcPct val="0"/>
              </a:spcAft>
              <a:buChar char="–"/>
              <a:defRPr sz="2000" b="1">
                <a:solidFill>
                  <a:schemeClr val="tx2"/>
                </a:solidFill>
                <a:latin typeface="+mn-lt"/>
                <a:ea typeface="+mn-ea"/>
              </a:defRPr>
            </a:lvl4pPr>
            <a:lvl5pPr marL="2057400" indent="-228600" algn="l" rtl="0" eaLnBrk="0" fontAlgn="base" hangingPunct="0">
              <a:spcBef>
                <a:spcPct val="20000"/>
              </a:spcBef>
              <a:spcAft>
                <a:spcPct val="0"/>
              </a:spcAft>
              <a:buChar char="»"/>
              <a:defRPr sz="2000" b="1">
                <a:solidFill>
                  <a:schemeClr val="tx2"/>
                </a:solidFill>
                <a:latin typeface="+mn-lt"/>
                <a:ea typeface="+mn-ea"/>
              </a:defRPr>
            </a:lvl5pPr>
            <a:lvl6pPr marL="2514600" indent="-228600" algn="l" rtl="0" fontAlgn="base">
              <a:spcBef>
                <a:spcPct val="20000"/>
              </a:spcBef>
              <a:spcAft>
                <a:spcPct val="0"/>
              </a:spcAft>
              <a:buChar char="»"/>
              <a:defRPr sz="2000" b="1">
                <a:solidFill>
                  <a:schemeClr val="tx2"/>
                </a:solidFill>
                <a:latin typeface="+mn-lt"/>
                <a:ea typeface="+mn-ea"/>
              </a:defRPr>
            </a:lvl6pPr>
            <a:lvl7pPr marL="2971800" indent="-228600" algn="l" rtl="0" fontAlgn="base">
              <a:spcBef>
                <a:spcPct val="20000"/>
              </a:spcBef>
              <a:spcAft>
                <a:spcPct val="0"/>
              </a:spcAft>
              <a:buChar char="»"/>
              <a:defRPr sz="2000" b="1">
                <a:solidFill>
                  <a:schemeClr val="tx2"/>
                </a:solidFill>
                <a:latin typeface="+mn-lt"/>
                <a:ea typeface="+mn-ea"/>
              </a:defRPr>
            </a:lvl7pPr>
            <a:lvl8pPr marL="3429000" indent="-228600" algn="l" rtl="0" fontAlgn="base">
              <a:spcBef>
                <a:spcPct val="20000"/>
              </a:spcBef>
              <a:spcAft>
                <a:spcPct val="0"/>
              </a:spcAft>
              <a:buChar char="»"/>
              <a:defRPr sz="2000" b="1">
                <a:solidFill>
                  <a:schemeClr val="tx2"/>
                </a:solidFill>
                <a:latin typeface="+mn-lt"/>
                <a:ea typeface="+mn-ea"/>
              </a:defRPr>
            </a:lvl8pPr>
            <a:lvl9pPr marL="3886200" indent="-228600" algn="l" rtl="0" fontAlgn="base">
              <a:spcBef>
                <a:spcPct val="20000"/>
              </a:spcBef>
              <a:spcAft>
                <a:spcPct val="0"/>
              </a:spcAft>
              <a:buChar char="»"/>
              <a:defRPr sz="2000" b="1">
                <a:solidFill>
                  <a:schemeClr val="tx2"/>
                </a:solidFill>
                <a:latin typeface="+mn-lt"/>
                <a:ea typeface="+mn-ea"/>
              </a:defRPr>
            </a:lvl9pPr>
          </a:lstStyle>
          <a:p>
            <a:pPr marL="0" indent="0" eaLnBrk="1" hangingPunct="1">
              <a:buNone/>
            </a:pPr>
            <a:r>
              <a:rPr lang="zh-CN" altLang="en-US" sz="2800" dirty="0"/>
              <a:t>八</a:t>
            </a:r>
            <a:r>
              <a:rPr lang="zh-CN" altLang="en-US" sz="2800" dirty="0" smtClean="0"/>
              <a:t>、</a:t>
            </a:r>
            <a:r>
              <a:rPr lang="zh-CN" altLang="en-US" sz="2800" dirty="0"/>
              <a:t>临时困难补助</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1"/>
          <p:cNvSpPr>
            <a:spLocks noGrp="1"/>
          </p:cNvSpPr>
          <p:nvPr>
            <p:ph idx="1"/>
          </p:nvPr>
        </p:nvSpPr>
        <p:spPr>
          <a:xfrm>
            <a:off x="1357630" y="1500505"/>
            <a:ext cx="6972300" cy="4345305"/>
          </a:xfrm>
        </p:spPr>
        <p:txBody>
          <a:bodyPr vert="horz" wrap="square" anchor="t"/>
          <a:lstStyle/>
          <a:p>
            <a:pPr eaLnBrk="1" latinLnBrk="0" hangingPunct="1">
              <a:lnSpc>
                <a:spcPct val="120000"/>
              </a:lnSpc>
              <a:spcBef>
                <a:spcPts val="0"/>
              </a:spcBef>
            </a:pPr>
            <a:r>
              <a:rPr sz="2400" dirty="0">
                <a:solidFill>
                  <a:schemeClr val="tx1"/>
                </a:solidFill>
                <a:effectLst>
                  <a:outerShdw blurRad="38100" dist="19050" dir="2700000" algn="tl" rotWithShape="0">
                    <a:schemeClr val="dk1">
                      <a:alpha val="40000"/>
                    </a:schemeClr>
                  </a:outerShdw>
                </a:effectLst>
                <a:sym typeface="+mn-ea"/>
              </a:rPr>
              <a:t>一、补贴对象</a:t>
            </a:r>
            <a:r>
              <a:rPr lang="zh-CN" sz="2400" dirty="0">
                <a:solidFill>
                  <a:schemeClr val="tx1"/>
                </a:solidFill>
                <a:effectLst>
                  <a:outerShdw blurRad="38100" dist="19050" dir="2700000" algn="tl" rotWithShape="0">
                    <a:schemeClr val="dk1">
                      <a:alpha val="40000"/>
                    </a:schemeClr>
                  </a:outerShdw>
                </a:effectLst>
                <a:sym typeface="+mn-ea"/>
              </a:rPr>
              <a:t>：</a:t>
            </a:r>
            <a:r>
              <a:rPr sz="2400" dirty="0">
                <a:solidFill>
                  <a:schemeClr val="accent1"/>
                </a:solidFill>
                <a:effectLst>
                  <a:outerShdw blurRad="38100" dist="25400" dir="5400000" algn="ctr" rotWithShape="0">
                    <a:srgbClr val="6E747A">
                      <a:alpha val="43000"/>
                    </a:srgbClr>
                  </a:outerShdw>
                </a:effectLst>
                <a:sym typeface="+mn-ea"/>
              </a:rPr>
              <a:t>全日制中专、专科毕业生</a:t>
            </a:r>
          </a:p>
          <a:p>
            <a:pPr eaLnBrk="1" latinLnBrk="0" hangingPunct="1">
              <a:lnSpc>
                <a:spcPct val="120000"/>
              </a:lnSpc>
              <a:spcBef>
                <a:spcPts val="0"/>
              </a:spcBef>
            </a:pPr>
            <a:r>
              <a:rPr sz="2400" dirty="0">
                <a:solidFill>
                  <a:schemeClr val="accent1"/>
                </a:solidFill>
                <a:effectLst>
                  <a:outerShdw blurRad="38100" dist="25400" dir="5400000" algn="ctr" rotWithShape="0">
                    <a:srgbClr val="6E747A">
                      <a:alpha val="43000"/>
                    </a:srgbClr>
                  </a:outerShdw>
                </a:effectLst>
                <a:sym typeface="+mn-ea"/>
              </a:rPr>
              <a:t>（一）</a:t>
            </a:r>
            <a:r>
              <a:rPr lang="zh-CN" sz="2400" dirty="0">
                <a:solidFill>
                  <a:schemeClr val="accent1"/>
                </a:solidFill>
                <a:effectLst>
                  <a:outerShdw blurRad="38100" dist="25400" dir="5400000" algn="ctr" rotWithShape="0">
                    <a:srgbClr val="6E747A">
                      <a:alpha val="43000"/>
                    </a:srgbClr>
                  </a:outerShdw>
                </a:effectLst>
                <a:sym typeface="+mn-ea"/>
              </a:rPr>
              <a:t>低保</a:t>
            </a:r>
            <a:r>
              <a:rPr sz="2400" dirty="0">
                <a:solidFill>
                  <a:schemeClr val="accent1"/>
                </a:solidFill>
                <a:effectLst>
                  <a:outerShdw blurRad="38100" dist="25400" dir="5400000" algn="ctr" rotWithShape="0">
                    <a:srgbClr val="6E747A">
                      <a:alpha val="43000"/>
                    </a:srgbClr>
                  </a:outerShdw>
                </a:effectLst>
                <a:sym typeface="+mn-ea"/>
              </a:rPr>
              <a:t>家庭；（二）来自贫困残疾人家庭。（三）来自建档立卡贫困家庭；</a:t>
            </a:r>
          </a:p>
          <a:p>
            <a:pPr eaLnBrk="1" latinLnBrk="0" hangingPunct="1">
              <a:lnSpc>
                <a:spcPct val="120000"/>
              </a:lnSpc>
              <a:spcBef>
                <a:spcPts val="0"/>
              </a:spcBef>
            </a:pPr>
            <a:r>
              <a:rPr sz="2400" dirty="0">
                <a:solidFill>
                  <a:schemeClr val="accent1"/>
                </a:solidFill>
                <a:effectLst>
                  <a:outerShdw blurRad="38100" dist="25400" dir="5400000" algn="ctr" rotWithShape="0">
                    <a:srgbClr val="6E747A">
                      <a:alpha val="43000"/>
                    </a:srgbClr>
                  </a:outerShdw>
                </a:effectLst>
                <a:sym typeface="+mn-ea"/>
              </a:rPr>
              <a:t>（四）特困人员中的毕业生（指由民政部门审批后依法纳入特困人员救助供养范围的）；</a:t>
            </a:r>
          </a:p>
          <a:p>
            <a:pPr eaLnBrk="1" latinLnBrk="0" hangingPunct="1">
              <a:lnSpc>
                <a:spcPct val="120000"/>
              </a:lnSpc>
              <a:spcBef>
                <a:spcPts val="0"/>
              </a:spcBef>
            </a:pPr>
            <a:r>
              <a:rPr sz="2400" dirty="0">
                <a:solidFill>
                  <a:schemeClr val="accent1"/>
                </a:solidFill>
                <a:effectLst>
                  <a:outerShdw blurRad="38100" dist="25400" dir="5400000" algn="ctr" rotWithShape="0">
                    <a:srgbClr val="6E747A">
                      <a:alpha val="43000"/>
                    </a:srgbClr>
                  </a:outerShdw>
                </a:effectLst>
                <a:sym typeface="+mn-ea"/>
              </a:rPr>
              <a:t>（五）持证残疾人；（六）获得校园地或生源地国家助学贷款；</a:t>
            </a:r>
          </a:p>
          <a:p>
            <a:pPr eaLnBrk="1" latinLnBrk="0" hangingPunct="1">
              <a:lnSpc>
                <a:spcPct val="120000"/>
              </a:lnSpc>
              <a:spcBef>
                <a:spcPts val="0"/>
              </a:spcBef>
            </a:pPr>
            <a:r>
              <a:rPr lang="zh-CN" sz="2400" dirty="0">
                <a:solidFill>
                  <a:schemeClr val="tx1"/>
                </a:solidFill>
                <a:effectLst>
                  <a:outerShdw blurRad="38100" dist="19050" dir="2700000" algn="tl" rotWithShape="0">
                    <a:schemeClr val="dk1">
                      <a:alpha val="40000"/>
                    </a:schemeClr>
                  </a:outerShdw>
                </a:effectLst>
                <a:sym typeface="+mn-ea"/>
              </a:rPr>
              <a:t>二、</a:t>
            </a:r>
            <a:r>
              <a:rPr lang="zh-CN" altLang="en-US" sz="2400" dirty="0">
                <a:solidFill>
                  <a:schemeClr val="tx1"/>
                </a:solidFill>
                <a:effectLst>
                  <a:outerShdw blurRad="38100" dist="19050" dir="2700000" algn="tl" rotWithShape="0">
                    <a:schemeClr val="dk1">
                      <a:alpha val="40000"/>
                    </a:schemeClr>
                  </a:outerShdw>
                </a:effectLst>
              </a:rPr>
              <a:t>补贴金额</a:t>
            </a:r>
            <a:r>
              <a:rPr lang="zh-CN" altLang="en-US" sz="2400" dirty="0">
                <a:solidFill>
                  <a:schemeClr val="accent1"/>
                </a:solidFill>
                <a:effectLst>
                  <a:outerShdw blurRad="38100" dist="25400" dir="5400000" algn="ctr" rotWithShape="0">
                    <a:srgbClr val="6E747A">
                      <a:alpha val="43000"/>
                    </a:srgbClr>
                  </a:outerShdw>
                </a:effectLst>
              </a:rPr>
              <a:t>：每人</a:t>
            </a:r>
            <a:r>
              <a:rPr lang="en-US" altLang="zh-CN" sz="2400" dirty="0">
                <a:solidFill>
                  <a:schemeClr val="accent1"/>
                </a:solidFill>
                <a:effectLst>
                  <a:outerShdw blurRad="38100" dist="25400" dir="5400000" algn="ctr" rotWithShape="0">
                    <a:srgbClr val="6E747A">
                      <a:alpha val="43000"/>
                    </a:srgbClr>
                  </a:outerShdw>
                </a:effectLst>
              </a:rPr>
              <a:t>1000</a:t>
            </a:r>
            <a:r>
              <a:rPr lang="zh-CN" altLang="en-US" sz="2400" dirty="0">
                <a:solidFill>
                  <a:schemeClr val="accent1"/>
                </a:solidFill>
                <a:effectLst>
                  <a:outerShdw blurRad="38100" dist="25400" dir="5400000" algn="ctr" rotWithShape="0">
                    <a:srgbClr val="6E747A">
                      <a:alpha val="43000"/>
                    </a:srgbClr>
                  </a:outerShdw>
                </a:effectLst>
              </a:rPr>
              <a:t>元。</a:t>
            </a:r>
            <a:endParaRPr lang="en-US" altLang="zh-CN" sz="2400" dirty="0"/>
          </a:p>
          <a:p>
            <a:pPr eaLnBrk="1" hangingPunct="1"/>
            <a:endParaRPr lang="en-US" altLang="zh-CN" sz="1400" dirty="0"/>
          </a:p>
          <a:p>
            <a:pPr eaLnBrk="1" hangingPunct="1"/>
            <a:endParaRPr lang="en-US" altLang="zh-CN" sz="1800" dirty="0"/>
          </a:p>
          <a:p>
            <a:pPr eaLnBrk="1" hangingPunct="1"/>
            <a:endParaRPr lang="en-US" altLang="zh-CN" sz="1800" dirty="0"/>
          </a:p>
          <a:p>
            <a:pPr eaLnBrk="1" hangingPunct="1"/>
            <a:endParaRPr lang="en-US" altLang="zh-CN" dirty="0"/>
          </a:p>
          <a:p>
            <a:pPr eaLnBrk="1" hangingPunct="1"/>
            <a:endParaRPr lang="zh-CN" altLang="en-US" dirty="0"/>
          </a:p>
        </p:txBody>
      </p:sp>
      <p:pic>
        <p:nvPicPr>
          <p:cNvPr id="2" name="图片 1" descr="校徽"/>
          <p:cNvPicPr>
            <a:picLocks noChangeAspect="1"/>
          </p:cNvPicPr>
          <p:nvPr/>
        </p:nvPicPr>
        <p:blipFill>
          <a:blip r:embed="rId2" cstate="print"/>
          <a:stretch>
            <a:fillRect/>
          </a:stretch>
        </p:blipFill>
        <p:spPr>
          <a:xfrm>
            <a:off x="450850" y="170180"/>
            <a:ext cx="1179830" cy="1170305"/>
          </a:xfrm>
          <a:prstGeom prst="rect">
            <a:avLst/>
          </a:prstGeom>
        </p:spPr>
      </p:pic>
      <p:sp>
        <p:nvSpPr>
          <p:cNvPr id="3" name="内容占位符 1"/>
          <p:cNvSpPr>
            <a:spLocks noGrp="1"/>
          </p:cNvSpPr>
          <p:nvPr/>
        </p:nvSpPr>
        <p:spPr>
          <a:xfrm>
            <a:off x="1909445" y="710565"/>
            <a:ext cx="5049520" cy="550545"/>
          </a:xfrm>
          <a:prstGeom prst="rect">
            <a:avLst/>
          </a:prstGeom>
          <a:noFill/>
          <a:ln w="9525">
            <a:noFill/>
          </a:ln>
        </p:spPr>
        <p:txBody>
          <a:bodyPr vert="horz" wrap="square" anchor="t"/>
          <a:lstStyle>
            <a:lvl1pPr marL="342900" indent="-342900" algn="l" rtl="0" eaLnBrk="0" fontAlgn="base" hangingPunct="0">
              <a:spcBef>
                <a:spcPct val="20000"/>
              </a:spcBef>
              <a:spcAft>
                <a:spcPct val="0"/>
              </a:spcAft>
              <a:buChar char="•"/>
              <a:defRPr sz="3200" b="1">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ea typeface="+mn-ea"/>
              </a:defRPr>
            </a:lvl2pPr>
            <a:lvl3pPr marL="1143000" indent="-228600" algn="l" rtl="0" eaLnBrk="0" fontAlgn="base" hangingPunct="0">
              <a:spcBef>
                <a:spcPct val="20000"/>
              </a:spcBef>
              <a:spcAft>
                <a:spcPct val="0"/>
              </a:spcAft>
              <a:buChar char="•"/>
              <a:defRPr sz="2400" b="1">
                <a:solidFill>
                  <a:schemeClr val="tx2"/>
                </a:solidFill>
                <a:latin typeface="+mn-lt"/>
                <a:ea typeface="+mn-ea"/>
              </a:defRPr>
            </a:lvl3pPr>
            <a:lvl4pPr marL="1600200" indent="-228600" algn="l" rtl="0" eaLnBrk="0" fontAlgn="base" hangingPunct="0">
              <a:spcBef>
                <a:spcPct val="20000"/>
              </a:spcBef>
              <a:spcAft>
                <a:spcPct val="0"/>
              </a:spcAft>
              <a:buChar char="–"/>
              <a:defRPr sz="2000" b="1">
                <a:solidFill>
                  <a:schemeClr val="tx2"/>
                </a:solidFill>
                <a:latin typeface="+mn-lt"/>
                <a:ea typeface="+mn-ea"/>
              </a:defRPr>
            </a:lvl4pPr>
            <a:lvl5pPr marL="2057400" indent="-228600" algn="l" rtl="0" eaLnBrk="0" fontAlgn="base" hangingPunct="0">
              <a:spcBef>
                <a:spcPct val="20000"/>
              </a:spcBef>
              <a:spcAft>
                <a:spcPct val="0"/>
              </a:spcAft>
              <a:buChar char="»"/>
              <a:defRPr sz="2000" b="1">
                <a:solidFill>
                  <a:schemeClr val="tx2"/>
                </a:solidFill>
                <a:latin typeface="+mn-lt"/>
                <a:ea typeface="+mn-ea"/>
              </a:defRPr>
            </a:lvl5pPr>
            <a:lvl6pPr marL="2514600" indent="-228600" algn="l" rtl="0" fontAlgn="base">
              <a:spcBef>
                <a:spcPct val="20000"/>
              </a:spcBef>
              <a:spcAft>
                <a:spcPct val="0"/>
              </a:spcAft>
              <a:buChar char="»"/>
              <a:defRPr sz="2000" b="1">
                <a:solidFill>
                  <a:schemeClr val="tx2"/>
                </a:solidFill>
                <a:latin typeface="+mn-lt"/>
                <a:ea typeface="+mn-ea"/>
              </a:defRPr>
            </a:lvl6pPr>
            <a:lvl7pPr marL="2971800" indent="-228600" algn="l" rtl="0" fontAlgn="base">
              <a:spcBef>
                <a:spcPct val="20000"/>
              </a:spcBef>
              <a:spcAft>
                <a:spcPct val="0"/>
              </a:spcAft>
              <a:buChar char="»"/>
              <a:defRPr sz="2000" b="1">
                <a:solidFill>
                  <a:schemeClr val="tx2"/>
                </a:solidFill>
                <a:latin typeface="+mn-lt"/>
                <a:ea typeface="+mn-ea"/>
              </a:defRPr>
            </a:lvl7pPr>
            <a:lvl8pPr marL="3429000" indent="-228600" algn="l" rtl="0" fontAlgn="base">
              <a:spcBef>
                <a:spcPct val="20000"/>
              </a:spcBef>
              <a:spcAft>
                <a:spcPct val="0"/>
              </a:spcAft>
              <a:buChar char="»"/>
              <a:defRPr sz="2000" b="1">
                <a:solidFill>
                  <a:schemeClr val="tx2"/>
                </a:solidFill>
                <a:latin typeface="+mn-lt"/>
                <a:ea typeface="+mn-ea"/>
              </a:defRPr>
            </a:lvl8pPr>
            <a:lvl9pPr marL="3886200" indent="-228600" algn="l" rtl="0" fontAlgn="base">
              <a:spcBef>
                <a:spcPct val="20000"/>
              </a:spcBef>
              <a:spcAft>
                <a:spcPct val="0"/>
              </a:spcAft>
              <a:buChar char="»"/>
              <a:defRPr sz="2000" b="1">
                <a:solidFill>
                  <a:schemeClr val="tx2"/>
                </a:solidFill>
                <a:latin typeface="+mn-lt"/>
                <a:ea typeface="+mn-ea"/>
              </a:defRPr>
            </a:lvl9pPr>
          </a:lstStyle>
          <a:p>
            <a:pPr marL="0" indent="0" eaLnBrk="1" hangingPunct="1">
              <a:buNone/>
            </a:pPr>
            <a:r>
              <a:rPr lang="zh-CN" altLang="en-US" sz="2800" dirty="0"/>
              <a:t>九</a:t>
            </a:r>
            <a:r>
              <a:rPr lang="zh-CN" altLang="en-US" sz="2800" dirty="0" smtClean="0"/>
              <a:t>、</a:t>
            </a:r>
            <a:r>
              <a:rPr lang="zh-CN" altLang="en-US" sz="2800" dirty="0"/>
              <a:t>求职补贴（</a:t>
            </a:r>
            <a:r>
              <a:rPr lang="en-US" altLang="zh-CN" sz="2800" dirty="0"/>
              <a:t>6-7</a:t>
            </a:r>
            <a:r>
              <a:rPr lang="zh-CN" altLang="en-US" sz="2800" dirty="0"/>
              <a:t>月）</a:t>
            </a:r>
            <a:endParaRPr lang="en-US" altLang="zh-CN" sz="28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1"/>
          <p:cNvSpPr>
            <a:spLocks noGrp="1"/>
          </p:cNvSpPr>
          <p:nvPr>
            <p:ph idx="1"/>
          </p:nvPr>
        </p:nvSpPr>
        <p:spPr>
          <a:xfrm>
            <a:off x="1357630" y="1500505"/>
            <a:ext cx="6972300" cy="3091815"/>
          </a:xfrm>
        </p:spPr>
        <p:txBody>
          <a:bodyPr vert="horz" wrap="square" anchor="t"/>
          <a:lstStyle/>
          <a:p>
            <a:pPr marL="0" indent="0" eaLnBrk="1" latinLnBrk="0" hangingPunct="1">
              <a:lnSpc>
                <a:spcPct val="120000"/>
              </a:lnSpc>
              <a:spcBef>
                <a:spcPts val="0"/>
              </a:spcBef>
              <a:buNone/>
            </a:pPr>
            <a:r>
              <a:rPr lang="en-US" sz="1800" dirty="0">
                <a:solidFill>
                  <a:schemeClr val="accent1"/>
                </a:solidFill>
                <a:effectLst>
                  <a:outerShdw blurRad="38100" dist="25400" dir="5400000" algn="ctr" rotWithShape="0">
                    <a:srgbClr val="6E747A">
                      <a:alpha val="43000"/>
                    </a:srgbClr>
                  </a:outerShdw>
                </a:effectLst>
                <a:sym typeface="+mn-ea"/>
              </a:rPr>
              <a:t>    </a:t>
            </a:r>
          </a:p>
          <a:p>
            <a:pPr eaLnBrk="1" latinLnBrk="0" hangingPunct="1">
              <a:lnSpc>
                <a:spcPct val="120000"/>
              </a:lnSpc>
              <a:spcBef>
                <a:spcPts val="0"/>
              </a:spcBef>
            </a:pPr>
            <a:r>
              <a:rPr sz="1800" dirty="0">
                <a:solidFill>
                  <a:schemeClr val="accent1"/>
                </a:solidFill>
                <a:effectLst>
                  <a:outerShdw blurRad="38100" dist="25400" dir="5400000" algn="ctr" rotWithShape="0">
                    <a:srgbClr val="6E747A">
                      <a:alpha val="43000"/>
                    </a:srgbClr>
                  </a:outerShdw>
                </a:effectLst>
                <a:sym typeface="+mn-ea"/>
              </a:rPr>
              <a:t>    </a:t>
            </a:r>
            <a:r>
              <a:rPr sz="2400" dirty="0">
                <a:solidFill>
                  <a:schemeClr val="accent1"/>
                </a:solidFill>
                <a:effectLst>
                  <a:outerShdw blurRad="38100" dist="25400" dir="5400000" algn="ctr" rotWithShape="0">
                    <a:srgbClr val="6E747A">
                      <a:alpha val="43000"/>
                    </a:srgbClr>
                  </a:outerShdw>
                </a:effectLst>
                <a:sym typeface="+mn-ea"/>
              </a:rPr>
              <a:t>专科学生在学校的组织下利用课余时间，通过自己的劳动取得合法报酬，用于改善学习和生活条件的社会实践活动。固定岗位每月</a:t>
            </a:r>
            <a:r>
              <a:rPr lang="en-US" sz="2400" dirty="0">
                <a:solidFill>
                  <a:schemeClr val="accent1"/>
                </a:solidFill>
                <a:effectLst>
                  <a:outerShdw blurRad="38100" dist="25400" dir="5400000" algn="ctr" rotWithShape="0">
                    <a:srgbClr val="6E747A">
                      <a:alpha val="43000"/>
                    </a:srgbClr>
                  </a:outerShdw>
                </a:effectLst>
                <a:sym typeface="+mn-ea"/>
              </a:rPr>
              <a:t>630</a:t>
            </a:r>
            <a:r>
              <a:rPr sz="2400" dirty="0">
                <a:solidFill>
                  <a:schemeClr val="accent1"/>
                </a:solidFill>
                <a:effectLst>
                  <a:outerShdw blurRad="38100" dist="25400" dir="5400000" algn="ctr" rotWithShape="0">
                    <a:srgbClr val="6E747A">
                      <a:alpha val="43000"/>
                    </a:srgbClr>
                  </a:outerShdw>
                </a:effectLst>
                <a:sym typeface="+mn-ea"/>
              </a:rPr>
              <a:t>元，临时岗位</a:t>
            </a:r>
            <a:r>
              <a:rPr lang="en-US" sz="2400" dirty="0">
                <a:solidFill>
                  <a:schemeClr val="accent1"/>
                </a:solidFill>
                <a:effectLst>
                  <a:outerShdw blurRad="38100" dist="25400" dir="5400000" algn="ctr" rotWithShape="0">
                    <a:srgbClr val="6E747A">
                      <a:alpha val="43000"/>
                    </a:srgbClr>
                  </a:outerShdw>
                </a:effectLst>
                <a:sym typeface="+mn-ea"/>
              </a:rPr>
              <a:t>12</a:t>
            </a:r>
            <a:r>
              <a:rPr sz="2400" dirty="0">
                <a:solidFill>
                  <a:schemeClr val="accent1"/>
                </a:solidFill>
                <a:effectLst>
                  <a:outerShdw blurRad="38100" dist="25400" dir="5400000" algn="ctr" rotWithShape="0">
                    <a:srgbClr val="6E747A">
                      <a:alpha val="43000"/>
                    </a:srgbClr>
                  </a:outerShdw>
                </a:effectLst>
                <a:sym typeface="+mn-ea"/>
              </a:rPr>
              <a:t>元/ 时</a:t>
            </a:r>
            <a:r>
              <a:rPr lang="zh-CN" sz="2400" dirty="0">
                <a:solidFill>
                  <a:schemeClr val="accent1"/>
                </a:solidFill>
                <a:effectLst>
                  <a:outerShdw blurRad="38100" dist="25400" dir="5400000" algn="ctr" rotWithShape="0">
                    <a:srgbClr val="6E747A">
                      <a:alpha val="43000"/>
                    </a:srgbClr>
                  </a:outerShdw>
                </a:effectLst>
                <a:sym typeface="+mn-ea"/>
              </a:rPr>
              <a:t>。</a:t>
            </a:r>
            <a:endParaRPr sz="2400" dirty="0">
              <a:solidFill>
                <a:schemeClr val="accent1"/>
              </a:solidFill>
              <a:effectLst>
                <a:outerShdw blurRad="38100" dist="25400" dir="5400000" algn="ctr" rotWithShape="0">
                  <a:srgbClr val="6E747A">
                    <a:alpha val="43000"/>
                  </a:srgbClr>
                </a:outerShdw>
              </a:effectLst>
              <a:sym typeface="+mn-ea"/>
            </a:endParaRPr>
          </a:p>
          <a:p>
            <a:pPr eaLnBrk="1" hangingPunct="1"/>
            <a:endParaRPr lang="en-US" altLang="zh-CN" sz="2400" dirty="0"/>
          </a:p>
          <a:p>
            <a:pPr eaLnBrk="1" hangingPunct="1"/>
            <a:endParaRPr lang="en-US" altLang="zh-CN" sz="1400" dirty="0"/>
          </a:p>
          <a:p>
            <a:pPr eaLnBrk="1" hangingPunct="1"/>
            <a:endParaRPr lang="en-US" altLang="zh-CN" sz="1800" dirty="0"/>
          </a:p>
          <a:p>
            <a:pPr eaLnBrk="1" hangingPunct="1"/>
            <a:endParaRPr lang="en-US" altLang="zh-CN" sz="1800" dirty="0"/>
          </a:p>
          <a:p>
            <a:pPr eaLnBrk="1" hangingPunct="1"/>
            <a:endParaRPr lang="en-US" altLang="zh-CN" dirty="0"/>
          </a:p>
          <a:p>
            <a:pPr eaLnBrk="1" hangingPunct="1"/>
            <a:endParaRPr lang="zh-CN" altLang="en-US" dirty="0"/>
          </a:p>
        </p:txBody>
      </p:sp>
      <p:pic>
        <p:nvPicPr>
          <p:cNvPr id="2" name="图片 1" descr="校徽"/>
          <p:cNvPicPr>
            <a:picLocks noChangeAspect="1"/>
          </p:cNvPicPr>
          <p:nvPr/>
        </p:nvPicPr>
        <p:blipFill>
          <a:blip r:embed="rId2" cstate="print"/>
          <a:stretch>
            <a:fillRect/>
          </a:stretch>
        </p:blipFill>
        <p:spPr>
          <a:xfrm>
            <a:off x="450850" y="170180"/>
            <a:ext cx="1179830" cy="1170305"/>
          </a:xfrm>
          <a:prstGeom prst="rect">
            <a:avLst/>
          </a:prstGeom>
        </p:spPr>
      </p:pic>
      <p:sp>
        <p:nvSpPr>
          <p:cNvPr id="3" name="内容占位符 1"/>
          <p:cNvSpPr>
            <a:spLocks noGrp="1"/>
          </p:cNvSpPr>
          <p:nvPr/>
        </p:nvSpPr>
        <p:spPr>
          <a:xfrm>
            <a:off x="1909445" y="710565"/>
            <a:ext cx="5049520" cy="550545"/>
          </a:xfrm>
          <a:prstGeom prst="rect">
            <a:avLst/>
          </a:prstGeom>
          <a:noFill/>
          <a:ln w="9525">
            <a:noFill/>
          </a:ln>
        </p:spPr>
        <p:txBody>
          <a:bodyPr vert="horz" wrap="square" anchor="t"/>
          <a:lstStyle>
            <a:lvl1pPr marL="342900" indent="-342900" algn="l" rtl="0" eaLnBrk="0" fontAlgn="base" hangingPunct="0">
              <a:spcBef>
                <a:spcPct val="20000"/>
              </a:spcBef>
              <a:spcAft>
                <a:spcPct val="0"/>
              </a:spcAft>
              <a:buChar char="•"/>
              <a:defRPr sz="3200" b="1">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ea typeface="+mn-ea"/>
              </a:defRPr>
            </a:lvl2pPr>
            <a:lvl3pPr marL="1143000" indent="-228600" algn="l" rtl="0" eaLnBrk="0" fontAlgn="base" hangingPunct="0">
              <a:spcBef>
                <a:spcPct val="20000"/>
              </a:spcBef>
              <a:spcAft>
                <a:spcPct val="0"/>
              </a:spcAft>
              <a:buChar char="•"/>
              <a:defRPr sz="2400" b="1">
                <a:solidFill>
                  <a:schemeClr val="tx2"/>
                </a:solidFill>
                <a:latin typeface="+mn-lt"/>
                <a:ea typeface="+mn-ea"/>
              </a:defRPr>
            </a:lvl3pPr>
            <a:lvl4pPr marL="1600200" indent="-228600" algn="l" rtl="0" eaLnBrk="0" fontAlgn="base" hangingPunct="0">
              <a:spcBef>
                <a:spcPct val="20000"/>
              </a:spcBef>
              <a:spcAft>
                <a:spcPct val="0"/>
              </a:spcAft>
              <a:buChar char="–"/>
              <a:defRPr sz="2000" b="1">
                <a:solidFill>
                  <a:schemeClr val="tx2"/>
                </a:solidFill>
                <a:latin typeface="+mn-lt"/>
                <a:ea typeface="+mn-ea"/>
              </a:defRPr>
            </a:lvl4pPr>
            <a:lvl5pPr marL="2057400" indent="-228600" algn="l" rtl="0" eaLnBrk="0" fontAlgn="base" hangingPunct="0">
              <a:spcBef>
                <a:spcPct val="20000"/>
              </a:spcBef>
              <a:spcAft>
                <a:spcPct val="0"/>
              </a:spcAft>
              <a:buChar char="»"/>
              <a:defRPr sz="2000" b="1">
                <a:solidFill>
                  <a:schemeClr val="tx2"/>
                </a:solidFill>
                <a:latin typeface="+mn-lt"/>
                <a:ea typeface="+mn-ea"/>
              </a:defRPr>
            </a:lvl5pPr>
            <a:lvl6pPr marL="2514600" indent="-228600" algn="l" rtl="0" fontAlgn="base">
              <a:spcBef>
                <a:spcPct val="20000"/>
              </a:spcBef>
              <a:spcAft>
                <a:spcPct val="0"/>
              </a:spcAft>
              <a:buChar char="»"/>
              <a:defRPr sz="2000" b="1">
                <a:solidFill>
                  <a:schemeClr val="tx2"/>
                </a:solidFill>
                <a:latin typeface="+mn-lt"/>
                <a:ea typeface="+mn-ea"/>
              </a:defRPr>
            </a:lvl6pPr>
            <a:lvl7pPr marL="2971800" indent="-228600" algn="l" rtl="0" fontAlgn="base">
              <a:spcBef>
                <a:spcPct val="20000"/>
              </a:spcBef>
              <a:spcAft>
                <a:spcPct val="0"/>
              </a:spcAft>
              <a:buChar char="»"/>
              <a:defRPr sz="2000" b="1">
                <a:solidFill>
                  <a:schemeClr val="tx2"/>
                </a:solidFill>
                <a:latin typeface="+mn-lt"/>
                <a:ea typeface="+mn-ea"/>
              </a:defRPr>
            </a:lvl7pPr>
            <a:lvl8pPr marL="3429000" indent="-228600" algn="l" rtl="0" fontAlgn="base">
              <a:spcBef>
                <a:spcPct val="20000"/>
              </a:spcBef>
              <a:spcAft>
                <a:spcPct val="0"/>
              </a:spcAft>
              <a:buChar char="»"/>
              <a:defRPr sz="2000" b="1">
                <a:solidFill>
                  <a:schemeClr val="tx2"/>
                </a:solidFill>
                <a:latin typeface="+mn-lt"/>
                <a:ea typeface="+mn-ea"/>
              </a:defRPr>
            </a:lvl8pPr>
            <a:lvl9pPr marL="3886200" indent="-228600" algn="l" rtl="0" fontAlgn="base">
              <a:spcBef>
                <a:spcPct val="20000"/>
              </a:spcBef>
              <a:spcAft>
                <a:spcPct val="0"/>
              </a:spcAft>
              <a:buChar char="»"/>
              <a:defRPr sz="2000" b="1">
                <a:solidFill>
                  <a:schemeClr val="tx2"/>
                </a:solidFill>
                <a:latin typeface="+mn-lt"/>
                <a:ea typeface="+mn-ea"/>
              </a:defRPr>
            </a:lvl9pPr>
          </a:lstStyle>
          <a:p>
            <a:pPr marL="0" indent="0" eaLnBrk="1" hangingPunct="1">
              <a:buNone/>
            </a:pPr>
            <a:r>
              <a:rPr lang="zh-CN" altLang="en-US" sz="2800" dirty="0" smtClean="0"/>
              <a:t>十、</a:t>
            </a:r>
            <a:r>
              <a:rPr lang="zh-CN" altLang="en-US" sz="2800" dirty="0"/>
              <a:t>勤工助学</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1"/>
          <p:cNvSpPr>
            <a:spLocks noGrp="1"/>
          </p:cNvSpPr>
          <p:nvPr>
            <p:ph idx="4294967295"/>
          </p:nvPr>
        </p:nvSpPr>
        <p:spPr>
          <a:xfrm>
            <a:off x="1357630" y="1340769"/>
            <a:ext cx="6972300" cy="3251552"/>
          </a:xfrm>
        </p:spPr>
        <p:txBody>
          <a:bodyPr vert="horz" wrap="square" anchor="t"/>
          <a:lstStyle/>
          <a:p>
            <a:pPr marL="0" indent="0" eaLnBrk="1" latinLnBrk="0" hangingPunct="1">
              <a:lnSpc>
                <a:spcPct val="120000"/>
              </a:lnSpc>
              <a:spcBef>
                <a:spcPts val="0"/>
              </a:spcBef>
              <a:buNone/>
            </a:pPr>
            <a:r>
              <a:rPr lang="en-US" sz="1800" dirty="0">
                <a:solidFill>
                  <a:schemeClr val="accent1"/>
                </a:solidFill>
                <a:effectLst>
                  <a:outerShdw blurRad="38100" dist="25400" dir="5400000" algn="ctr" rotWithShape="0">
                    <a:srgbClr val="6E747A">
                      <a:alpha val="43000"/>
                    </a:srgbClr>
                  </a:outerShdw>
                </a:effectLst>
                <a:sym typeface="+mn-ea"/>
              </a:rPr>
              <a:t>    </a:t>
            </a:r>
          </a:p>
          <a:p>
            <a:pPr eaLnBrk="1" hangingPunct="1"/>
            <a:endParaRPr lang="en-US" altLang="zh-CN" sz="1400" dirty="0"/>
          </a:p>
          <a:p>
            <a:pPr eaLnBrk="1" hangingPunct="1"/>
            <a:endParaRPr lang="en-US" altLang="zh-CN" sz="1800" dirty="0"/>
          </a:p>
          <a:p>
            <a:pPr eaLnBrk="1" hangingPunct="1"/>
            <a:endParaRPr lang="en-US" altLang="zh-CN" sz="1800" dirty="0"/>
          </a:p>
          <a:p>
            <a:pPr eaLnBrk="1" hangingPunct="1"/>
            <a:endParaRPr lang="en-US" altLang="zh-CN" dirty="0"/>
          </a:p>
          <a:p>
            <a:pPr eaLnBrk="1" hangingPunct="1"/>
            <a:endParaRPr lang="zh-CN" altLang="en-US" dirty="0"/>
          </a:p>
        </p:txBody>
      </p:sp>
      <p:pic>
        <p:nvPicPr>
          <p:cNvPr id="2" name="图片 1" descr="校徽"/>
          <p:cNvPicPr>
            <a:picLocks noChangeAspect="1"/>
          </p:cNvPicPr>
          <p:nvPr/>
        </p:nvPicPr>
        <p:blipFill>
          <a:blip r:embed="rId2" cstate="print"/>
          <a:stretch>
            <a:fillRect/>
          </a:stretch>
        </p:blipFill>
        <p:spPr>
          <a:xfrm>
            <a:off x="450850" y="170180"/>
            <a:ext cx="1179830" cy="1170305"/>
          </a:xfrm>
          <a:prstGeom prst="rect">
            <a:avLst/>
          </a:prstGeom>
        </p:spPr>
      </p:pic>
      <p:sp>
        <p:nvSpPr>
          <p:cNvPr id="3" name="内容占位符 1"/>
          <p:cNvSpPr>
            <a:spLocks noGrp="1"/>
          </p:cNvSpPr>
          <p:nvPr/>
        </p:nvSpPr>
        <p:spPr>
          <a:xfrm>
            <a:off x="1909445" y="710565"/>
            <a:ext cx="5049520" cy="550545"/>
          </a:xfrm>
          <a:prstGeom prst="rect">
            <a:avLst/>
          </a:prstGeom>
          <a:noFill/>
          <a:ln w="9525">
            <a:noFill/>
          </a:ln>
        </p:spPr>
        <p:txBody>
          <a:bodyPr vert="horz" wrap="square" anchor="t"/>
          <a:lstStyle>
            <a:lvl1pPr marL="342900" indent="-342900" algn="l" rtl="0" eaLnBrk="0" fontAlgn="base" hangingPunct="0">
              <a:spcBef>
                <a:spcPct val="20000"/>
              </a:spcBef>
              <a:spcAft>
                <a:spcPct val="0"/>
              </a:spcAft>
              <a:buChar char="•"/>
              <a:defRPr sz="3200" b="1">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ea typeface="+mn-ea"/>
              </a:defRPr>
            </a:lvl2pPr>
            <a:lvl3pPr marL="1143000" indent="-228600" algn="l" rtl="0" eaLnBrk="0" fontAlgn="base" hangingPunct="0">
              <a:spcBef>
                <a:spcPct val="20000"/>
              </a:spcBef>
              <a:spcAft>
                <a:spcPct val="0"/>
              </a:spcAft>
              <a:buChar char="•"/>
              <a:defRPr sz="2400" b="1">
                <a:solidFill>
                  <a:schemeClr val="tx2"/>
                </a:solidFill>
                <a:latin typeface="+mn-lt"/>
                <a:ea typeface="+mn-ea"/>
              </a:defRPr>
            </a:lvl3pPr>
            <a:lvl4pPr marL="1600200" indent="-228600" algn="l" rtl="0" eaLnBrk="0" fontAlgn="base" hangingPunct="0">
              <a:spcBef>
                <a:spcPct val="20000"/>
              </a:spcBef>
              <a:spcAft>
                <a:spcPct val="0"/>
              </a:spcAft>
              <a:buChar char="–"/>
              <a:defRPr sz="2000" b="1">
                <a:solidFill>
                  <a:schemeClr val="tx2"/>
                </a:solidFill>
                <a:latin typeface="+mn-lt"/>
                <a:ea typeface="+mn-ea"/>
              </a:defRPr>
            </a:lvl4pPr>
            <a:lvl5pPr marL="2057400" indent="-228600" algn="l" rtl="0" eaLnBrk="0" fontAlgn="base" hangingPunct="0">
              <a:spcBef>
                <a:spcPct val="20000"/>
              </a:spcBef>
              <a:spcAft>
                <a:spcPct val="0"/>
              </a:spcAft>
              <a:buChar char="»"/>
              <a:defRPr sz="2000" b="1">
                <a:solidFill>
                  <a:schemeClr val="tx2"/>
                </a:solidFill>
                <a:latin typeface="+mn-lt"/>
                <a:ea typeface="+mn-ea"/>
              </a:defRPr>
            </a:lvl5pPr>
            <a:lvl6pPr marL="2514600" indent="-228600" algn="l" rtl="0" fontAlgn="base">
              <a:spcBef>
                <a:spcPct val="20000"/>
              </a:spcBef>
              <a:spcAft>
                <a:spcPct val="0"/>
              </a:spcAft>
              <a:buChar char="»"/>
              <a:defRPr sz="2000" b="1">
                <a:solidFill>
                  <a:schemeClr val="tx2"/>
                </a:solidFill>
                <a:latin typeface="+mn-lt"/>
                <a:ea typeface="+mn-ea"/>
              </a:defRPr>
            </a:lvl6pPr>
            <a:lvl7pPr marL="2971800" indent="-228600" algn="l" rtl="0" fontAlgn="base">
              <a:spcBef>
                <a:spcPct val="20000"/>
              </a:spcBef>
              <a:spcAft>
                <a:spcPct val="0"/>
              </a:spcAft>
              <a:buChar char="»"/>
              <a:defRPr sz="2000" b="1">
                <a:solidFill>
                  <a:schemeClr val="tx2"/>
                </a:solidFill>
                <a:latin typeface="+mn-lt"/>
                <a:ea typeface="+mn-ea"/>
              </a:defRPr>
            </a:lvl7pPr>
            <a:lvl8pPr marL="3429000" indent="-228600" algn="l" rtl="0" fontAlgn="base">
              <a:spcBef>
                <a:spcPct val="20000"/>
              </a:spcBef>
              <a:spcAft>
                <a:spcPct val="0"/>
              </a:spcAft>
              <a:buChar char="»"/>
              <a:defRPr sz="2000" b="1">
                <a:solidFill>
                  <a:schemeClr val="tx2"/>
                </a:solidFill>
                <a:latin typeface="+mn-lt"/>
                <a:ea typeface="+mn-ea"/>
              </a:defRPr>
            </a:lvl8pPr>
            <a:lvl9pPr marL="3886200" indent="-228600" algn="l" rtl="0" fontAlgn="base">
              <a:spcBef>
                <a:spcPct val="20000"/>
              </a:spcBef>
              <a:spcAft>
                <a:spcPct val="0"/>
              </a:spcAft>
              <a:buChar char="»"/>
              <a:defRPr sz="2000" b="1">
                <a:solidFill>
                  <a:schemeClr val="tx2"/>
                </a:solidFill>
                <a:latin typeface="+mn-lt"/>
                <a:ea typeface="+mn-ea"/>
              </a:defRPr>
            </a:lvl9pPr>
          </a:lstStyle>
          <a:p>
            <a:pPr marL="0" indent="0" eaLnBrk="1" hangingPunct="1">
              <a:buNone/>
            </a:pPr>
            <a:r>
              <a:rPr lang="zh-CN" altLang="en-US" sz="2800" dirty="0" smtClean="0"/>
              <a:t>十一、</a:t>
            </a:r>
            <a:r>
              <a:rPr lang="zh-CN" altLang="en-US" sz="2800" dirty="0"/>
              <a:t>中职学生资助</a:t>
            </a:r>
          </a:p>
        </p:txBody>
      </p:sp>
      <p:pic>
        <p:nvPicPr>
          <p:cNvPr id="5" name="图片 4" descr="微信图片_20191008215251.jpg"/>
          <p:cNvPicPr>
            <a:picLocks noChangeAspect="1"/>
          </p:cNvPicPr>
          <p:nvPr/>
        </p:nvPicPr>
        <p:blipFill>
          <a:blip r:embed="rId3" cstate="print"/>
          <a:stretch>
            <a:fillRect/>
          </a:stretch>
        </p:blipFill>
        <p:spPr>
          <a:xfrm>
            <a:off x="755576" y="1844824"/>
            <a:ext cx="7897652" cy="36724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692696"/>
            <a:ext cx="8229600" cy="5433467"/>
          </a:xfrm>
        </p:spPr>
        <p:txBody>
          <a:bodyPr/>
          <a:lstStyle/>
          <a:p>
            <a:r>
              <a:rPr lang="en-US" altLang="zh-CN" sz="4000" dirty="0" smtClean="0">
                <a:solidFill>
                  <a:srgbClr val="FF0000"/>
                </a:solidFill>
              </a:rPr>
              <a:t>5</a:t>
            </a:r>
            <a:r>
              <a:rPr lang="zh-CN" altLang="en-US" sz="4000" dirty="0" smtClean="0">
                <a:solidFill>
                  <a:srgbClr val="FF0000"/>
                </a:solidFill>
              </a:rPr>
              <a:t>月份工作</a:t>
            </a:r>
            <a:endParaRPr lang="en-US" altLang="zh-CN" sz="4000" dirty="0" smtClean="0">
              <a:solidFill>
                <a:srgbClr val="FF0000"/>
              </a:solidFill>
            </a:endParaRPr>
          </a:p>
          <a:p>
            <a:endParaRPr lang="en-US" altLang="zh-CN" dirty="0" smtClean="0"/>
          </a:p>
          <a:p>
            <a:r>
              <a:rPr lang="zh-CN" altLang="zh-CN" dirty="0" smtClean="0"/>
              <a:t>心里健康月系列活动</a:t>
            </a:r>
          </a:p>
          <a:p>
            <a:r>
              <a:rPr lang="zh-CN" altLang="zh-CN" dirty="0" smtClean="0"/>
              <a:t>应征入伍宣传工作</a:t>
            </a:r>
          </a:p>
          <a:p>
            <a:r>
              <a:rPr lang="zh-CN" altLang="zh-CN" dirty="0" smtClean="0"/>
              <a:t>诚信教育宣传月</a:t>
            </a:r>
          </a:p>
          <a:p>
            <a:endParaRPr lang="zh-CN" alt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1"/>
          <p:cNvSpPr>
            <a:spLocks noGrp="1"/>
          </p:cNvSpPr>
          <p:nvPr>
            <p:ph idx="4294967295"/>
          </p:nvPr>
        </p:nvSpPr>
        <p:spPr>
          <a:xfrm>
            <a:off x="1357630" y="1500505"/>
            <a:ext cx="6972300" cy="3091815"/>
          </a:xfrm>
        </p:spPr>
        <p:txBody>
          <a:bodyPr vert="horz" wrap="square" anchor="t"/>
          <a:lstStyle/>
          <a:p>
            <a:pPr marL="0" indent="0" eaLnBrk="1" latinLnBrk="0" hangingPunct="1">
              <a:lnSpc>
                <a:spcPct val="120000"/>
              </a:lnSpc>
              <a:spcBef>
                <a:spcPts val="0"/>
              </a:spcBef>
              <a:buNone/>
            </a:pPr>
            <a:r>
              <a:rPr lang="en-US" sz="1800" dirty="0">
                <a:solidFill>
                  <a:schemeClr val="accent1"/>
                </a:solidFill>
                <a:effectLst>
                  <a:outerShdw blurRad="38100" dist="25400" dir="5400000" algn="ctr" rotWithShape="0">
                    <a:srgbClr val="6E747A">
                      <a:alpha val="43000"/>
                    </a:srgbClr>
                  </a:outerShdw>
                </a:effectLst>
                <a:sym typeface="+mn-ea"/>
              </a:rPr>
              <a:t>    </a:t>
            </a:r>
          </a:p>
          <a:p>
            <a:r>
              <a:rPr sz="1800" dirty="0" smtClean="0">
                <a:solidFill>
                  <a:schemeClr val="accent1"/>
                </a:solidFill>
                <a:effectLst>
                  <a:outerShdw blurRad="38100" dist="25400" dir="5400000" algn="ctr" rotWithShape="0">
                    <a:srgbClr val="6E747A">
                      <a:alpha val="43000"/>
                    </a:srgbClr>
                  </a:outerShdw>
                </a:effectLst>
                <a:sym typeface="+mn-ea"/>
              </a:rPr>
              <a:t>     </a:t>
            </a:r>
            <a:r>
              <a:rPr sz="2400" dirty="0" smtClean="0">
                <a:solidFill>
                  <a:schemeClr val="accent1"/>
                </a:solidFill>
                <a:effectLst>
                  <a:outerShdw blurRad="38100" dist="25400" dir="5400000" algn="ctr" rotWithShape="0">
                    <a:srgbClr val="6E747A">
                      <a:alpha val="43000"/>
                    </a:srgbClr>
                  </a:outerShdw>
                </a:effectLst>
                <a:sym typeface="+mn-ea"/>
              </a:rPr>
              <a:t>1.</a:t>
            </a:r>
            <a:r>
              <a:rPr lang="zh-CN" altLang="zh-CN" sz="2400" dirty="0" smtClean="0"/>
              <a:t>国家奖学金</a:t>
            </a:r>
          </a:p>
          <a:p>
            <a:r>
              <a:rPr lang="zh-CN" altLang="zh-CN" sz="2400" dirty="0" smtClean="0"/>
              <a:t>国家对全日制中等职业学校二年级（含）以上学生中学习成绩优异、技能表现突出的学生进行奖励，每年奖励</a:t>
            </a:r>
            <a:r>
              <a:rPr lang="en-US" altLang="zh-CN" sz="2400" dirty="0" smtClean="0"/>
              <a:t>2</a:t>
            </a:r>
            <a:r>
              <a:rPr lang="zh-CN" altLang="zh-CN" sz="2400" dirty="0" smtClean="0"/>
              <a:t>万名学生，奖学金标准每生每年</a:t>
            </a:r>
            <a:r>
              <a:rPr lang="en-US" altLang="zh-CN" sz="2400" dirty="0" smtClean="0"/>
              <a:t>6000</a:t>
            </a:r>
            <a:r>
              <a:rPr lang="zh-CN" altLang="zh-CN" sz="2400" dirty="0" smtClean="0"/>
              <a:t>元。</a:t>
            </a:r>
          </a:p>
          <a:p>
            <a:r>
              <a:rPr lang="en-US" altLang="zh-CN" sz="2400" dirty="0" smtClean="0"/>
              <a:t> 2.</a:t>
            </a:r>
            <a:r>
              <a:rPr sz="2400" dirty="0" smtClean="0">
                <a:solidFill>
                  <a:schemeClr val="accent1"/>
                </a:solidFill>
                <a:effectLst>
                  <a:outerShdw blurRad="38100" dist="25400" dir="5400000" algn="ctr" rotWithShape="0">
                    <a:srgbClr val="6E747A">
                      <a:alpha val="43000"/>
                    </a:srgbClr>
                  </a:outerShdw>
                </a:effectLst>
                <a:sym typeface="+mn-ea"/>
              </a:rPr>
              <a:t>中职助学金。中职一、二年级在校生全部享受中职助学金，资助标准为每生每年2000元。    </a:t>
            </a:r>
          </a:p>
          <a:p>
            <a:pPr eaLnBrk="1" latinLnBrk="0" hangingPunct="1">
              <a:lnSpc>
                <a:spcPct val="120000"/>
              </a:lnSpc>
              <a:spcBef>
                <a:spcPts val="0"/>
              </a:spcBef>
            </a:pPr>
            <a:r>
              <a:rPr lang="en-US" sz="2400" dirty="0" smtClean="0">
                <a:solidFill>
                  <a:schemeClr val="accent1"/>
                </a:solidFill>
                <a:effectLst>
                  <a:outerShdw blurRad="38100" dist="25400" dir="5400000" algn="ctr" rotWithShape="0">
                    <a:srgbClr val="6E747A">
                      <a:alpha val="43000"/>
                    </a:srgbClr>
                  </a:outerShdw>
                </a:effectLst>
                <a:sym typeface="+mn-ea"/>
              </a:rPr>
              <a:t>3</a:t>
            </a:r>
            <a:r>
              <a:rPr sz="2400" dirty="0" smtClean="0">
                <a:solidFill>
                  <a:schemeClr val="accent1"/>
                </a:solidFill>
                <a:effectLst>
                  <a:outerShdw blurRad="38100" dist="25400" dir="5400000" algn="ctr" rotWithShape="0">
                    <a:srgbClr val="6E747A">
                      <a:alpha val="43000"/>
                    </a:srgbClr>
                  </a:outerShdw>
                </a:effectLst>
                <a:sym typeface="+mn-ea"/>
              </a:rPr>
              <a:t>.免学费、免住宿费。</a:t>
            </a:r>
          </a:p>
          <a:p>
            <a:pPr eaLnBrk="1" hangingPunct="1"/>
            <a:endParaRPr lang="en-US" altLang="zh-CN" sz="2400" dirty="0"/>
          </a:p>
          <a:p>
            <a:pPr eaLnBrk="1" hangingPunct="1"/>
            <a:endParaRPr lang="en-US" altLang="zh-CN" sz="1400" dirty="0"/>
          </a:p>
          <a:p>
            <a:pPr eaLnBrk="1" hangingPunct="1"/>
            <a:endParaRPr lang="en-US" altLang="zh-CN" sz="1800" dirty="0"/>
          </a:p>
          <a:p>
            <a:pPr eaLnBrk="1" hangingPunct="1"/>
            <a:endParaRPr lang="en-US" altLang="zh-CN" sz="1800" dirty="0"/>
          </a:p>
          <a:p>
            <a:pPr eaLnBrk="1" hangingPunct="1"/>
            <a:endParaRPr lang="en-US" altLang="zh-CN" dirty="0"/>
          </a:p>
          <a:p>
            <a:pPr eaLnBrk="1" hangingPunct="1"/>
            <a:endParaRPr lang="zh-CN" altLang="en-US" dirty="0"/>
          </a:p>
        </p:txBody>
      </p:sp>
      <p:pic>
        <p:nvPicPr>
          <p:cNvPr id="2" name="图片 1" descr="校徽"/>
          <p:cNvPicPr>
            <a:picLocks noChangeAspect="1"/>
          </p:cNvPicPr>
          <p:nvPr/>
        </p:nvPicPr>
        <p:blipFill>
          <a:blip r:embed="rId2" cstate="print"/>
          <a:stretch>
            <a:fillRect/>
          </a:stretch>
        </p:blipFill>
        <p:spPr>
          <a:xfrm>
            <a:off x="450850" y="170180"/>
            <a:ext cx="1179830" cy="1170305"/>
          </a:xfrm>
          <a:prstGeom prst="rect">
            <a:avLst/>
          </a:prstGeom>
        </p:spPr>
      </p:pic>
      <p:sp>
        <p:nvSpPr>
          <p:cNvPr id="3" name="内容占位符 1"/>
          <p:cNvSpPr>
            <a:spLocks noGrp="1"/>
          </p:cNvSpPr>
          <p:nvPr/>
        </p:nvSpPr>
        <p:spPr>
          <a:xfrm>
            <a:off x="1909445" y="710565"/>
            <a:ext cx="5049520" cy="550545"/>
          </a:xfrm>
          <a:prstGeom prst="rect">
            <a:avLst/>
          </a:prstGeom>
          <a:noFill/>
          <a:ln w="9525">
            <a:noFill/>
          </a:ln>
        </p:spPr>
        <p:txBody>
          <a:bodyPr vert="horz" wrap="square" anchor="t"/>
          <a:lstStyle>
            <a:lvl1pPr marL="342900" indent="-342900" algn="l" rtl="0" eaLnBrk="0" fontAlgn="base" hangingPunct="0">
              <a:spcBef>
                <a:spcPct val="20000"/>
              </a:spcBef>
              <a:spcAft>
                <a:spcPct val="0"/>
              </a:spcAft>
              <a:buChar char="•"/>
              <a:defRPr sz="3200" b="1">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ea typeface="+mn-ea"/>
              </a:defRPr>
            </a:lvl2pPr>
            <a:lvl3pPr marL="1143000" indent="-228600" algn="l" rtl="0" eaLnBrk="0" fontAlgn="base" hangingPunct="0">
              <a:spcBef>
                <a:spcPct val="20000"/>
              </a:spcBef>
              <a:spcAft>
                <a:spcPct val="0"/>
              </a:spcAft>
              <a:buChar char="•"/>
              <a:defRPr sz="2400" b="1">
                <a:solidFill>
                  <a:schemeClr val="tx2"/>
                </a:solidFill>
                <a:latin typeface="+mn-lt"/>
                <a:ea typeface="+mn-ea"/>
              </a:defRPr>
            </a:lvl3pPr>
            <a:lvl4pPr marL="1600200" indent="-228600" algn="l" rtl="0" eaLnBrk="0" fontAlgn="base" hangingPunct="0">
              <a:spcBef>
                <a:spcPct val="20000"/>
              </a:spcBef>
              <a:spcAft>
                <a:spcPct val="0"/>
              </a:spcAft>
              <a:buChar char="–"/>
              <a:defRPr sz="2000" b="1">
                <a:solidFill>
                  <a:schemeClr val="tx2"/>
                </a:solidFill>
                <a:latin typeface="+mn-lt"/>
                <a:ea typeface="+mn-ea"/>
              </a:defRPr>
            </a:lvl4pPr>
            <a:lvl5pPr marL="2057400" indent="-228600" algn="l" rtl="0" eaLnBrk="0" fontAlgn="base" hangingPunct="0">
              <a:spcBef>
                <a:spcPct val="20000"/>
              </a:spcBef>
              <a:spcAft>
                <a:spcPct val="0"/>
              </a:spcAft>
              <a:buChar char="»"/>
              <a:defRPr sz="2000" b="1">
                <a:solidFill>
                  <a:schemeClr val="tx2"/>
                </a:solidFill>
                <a:latin typeface="+mn-lt"/>
                <a:ea typeface="+mn-ea"/>
              </a:defRPr>
            </a:lvl5pPr>
            <a:lvl6pPr marL="2514600" indent="-228600" algn="l" rtl="0" fontAlgn="base">
              <a:spcBef>
                <a:spcPct val="20000"/>
              </a:spcBef>
              <a:spcAft>
                <a:spcPct val="0"/>
              </a:spcAft>
              <a:buChar char="»"/>
              <a:defRPr sz="2000" b="1">
                <a:solidFill>
                  <a:schemeClr val="tx2"/>
                </a:solidFill>
                <a:latin typeface="+mn-lt"/>
                <a:ea typeface="+mn-ea"/>
              </a:defRPr>
            </a:lvl6pPr>
            <a:lvl7pPr marL="2971800" indent="-228600" algn="l" rtl="0" fontAlgn="base">
              <a:spcBef>
                <a:spcPct val="20000"/>
              </a:spcBef>
              <a:spcAft>
                <a:spcPct val="0"/>
              </a:spcAft>
              <a:buChar char="»"/>
              <a:defRPr sz="2000" b="1">
                <a:solidFill>
                  <a:schemeClr val="tx2"/>
                </a:solidFill>
                <a:latin typeface="+mn-lt"/>
                <a:ea typeface="+mn-ea"/>
              </a:defRPr>
            </a:lvl7pPr>
            <a:lvl8pPr marL="3429000" indent="-228600" algn="l" rtl="0" fontAlgn="base">
              <a:spcBef>
                <a:spcPct val="20000"/>
              </a:spcBef>
              <a:spcAft>
                <a:spcPct val="0"/>
              </a:spcAft>
              <a:buChar char="»"/>
              <a:defRPr sz="2000" b="1">
                <a:solidFill>
                  <a:schemeClr val="tx2"/>
                </a:solidFill>
                <a:latin typeface="+mn-lt"/>
                <a:ea typeface="+mn-ea"/>
              </a:defRPr>
            </a:lvl8pPr>
            <a:lvl9pPr marL="3886200" indent="-228600" algn="l" rtl="0" fontAlgn="base">
              <a:spcBef>
                <a:spcPct val="20000"/>
              </a:spcBef>
              <a:spcAft>
                <a:spcPct val="0"/>
              </a:spcAft>
              <a:buChar char="»"/>
              <a:defRPr sz="2000" b="1">
                <a:solidFill>
                  <a:schemeClr val="tx2"/>
                </a:solidFill>
                <a:latin typeface="+mn-lt"/>
                <a:ea typeface="+mn-ea"/>
              </a:defRPr>
            </a:lvl9pPr>
          </a:lstStyle>
          <a:p>
            <a:pPr marL="0" indent="0" eaLnBrk="1" hangingPunct="1">
              <a:buNone/>
            </a:pPr>
            <a:r>
              <a:rPr lang="zh-CN" altLang="en-US" sz="2800" dirty="0" smtClean="0"/>
              <a:t>十一、</a:t>
            </a:r>
            <a:r>
              <a:rPr lang="zh-CN" altLang="en-US" sz="2800" dirty="0"/>
              <a:t>中职学生资助</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1"/>
          <p:cNvSpPr>
            <a:spLocks noGrp="1"/>
          </p:cNvSpPr>
          <p:nvPr>
            <p:ph idx="4294967295"/>
          </p:nvPr>
        </p:nvSpPr>
        <p:spPr>
          <a:xfrm>
            <a:off x="971600" y="1500505"/>
            <a:ext cx="7632848" cy="4160743"/>
          </a:xfrm>
        </p:spPr>
        <p:txBody>
          <a:bodyPr vert="horz" wrap="square" anchor="t"/>
          <a:lstStyle/>
          <a:p>
            <a:pPr marL="0" indent="0" eaLnBrk="1" latinLnBrk="0" hangingPunct="1">
              <a:lnSpc>
                <a:spcPct val="120000"/>
              </a:lnSpc>
              <a:spcBef>
                <a:spcPts val="0"/>
              </a:spcBef>
              <a:buNone/>
            </a:pPr>
            <a:r>
              <a:rPr lang="en-US" sz="1800" dirty="0">
                <a:solidFill>
                  <a:schemeClr val="accent1"/>
                </a:solidFill>
                <a:effectLst>
                  <a:outerShdw blurRad="38100" dist="25400" dir="5400000" algn="ctr" rotWithShape="0">
                    <a:srgbClr val="6E747A">
                      <a:alpha val="43000"/>
                    </a:srgbClr>
                  </a:outerShdw>
                </a:effectLst>
                <a:sym typeface="+mn-ea"/>
              </a:rPr>
              <a:t>    </a:t>
            </a:r>
          </a:p>
          <a:p>
            <a:r>
              <a:rPr lang="en-US" altLang="zh-CN" sz="2400" dirty="0" smtClean="0"/>
              <a:t>04</a:t>
            </a:r>
            <a:r>
              <a:rPr lang="zh-CN" altLang="zh-CN" sz="2400" dirty="0" smtClean="0"/>
              <a:t>顶岗实习</a:t>
            </a:r>
          </a:p>
          <a:p>
            <a:r>
              <a:rPr lang="zh-CN" altLang="zh-CN" sz="2400" dirty="0" smtClean="0"/>
              <a:t>安排中等职业学校学生到企业等单位顶岗实习，获得一定报酬，用于支付学习和生活费用。</a:t>
            </a:r>
          </a:p>
          <a:p>
            <a:r>
              <a:rPr lang="en-US" altLang="zh-CN" sz="2400" dirty="0" smtClean="0"/>
              <a:t> </a:t>
            </a:r>
            <a:endParaRPr lang="zh-CN" altLang="zh-CN" sz="2400" dirty="0" smtClean="0"/>
          </a:p>
          <a:p>
            <a:r>
              <a:rPr lang="en-US" altLang="zh-CN" sz="2400" dirty="0" smtClean="0"/>
              <a:t>05</a:t>
            </a:r>
            <a:r>
              <a:rPr lang="zh-CN" altLang="zh-CN" sz="2400" dirty="0" smtClean="0"/>
              <a:t>学校资助</a:t>
            </a:r>
          </a:p>
          <a:p>
            <a:r>
              <a:rPr lang="zh-CN" altLang="zh-CN" sz="2400" dirty="0" smtClean="0"/>
              <a:t>中等职业学校每年安排一定的经费，用于学费减免、勤工助学、校内奖学金和特殊困难补助等。</a:t>
            </a:r>
          </a:p>
          <a:p>
            <a:r>
              <a:rPr lang="en-US" altLang="zh-CN" sz="2400" dirty="0" smtClean="0"/>
              <a:t> </a:t>
            </a:r>
            <a:endParaRPr lang="zh-CN" altLang="zh-CN" sz="2400" dirty="0" smtClean="0"/>
          </a:p>
          <a:p>
            <a:r>
              <a:rPr lang="en-US" altLang="zh-CN" sz="2400" dirty="0" smtClean="0"/>
              <a:t>06</a:t>
            </a:r>
            <a:r>
              <a:rPr lang="zh-CN" altLang="zh-CN" sz="2400" dirty="0" smtClean="0"/>
              <a:t>社会资助</a:t>
            </a:r>
          </a:p>
          <a:p>
            <a:r>
              <a:rPr lang="zh-CN" altLang="zh-CN" sz="2400" dirty="0" smtClean="0"/>
              <a:t>鼓励和支持社会团体、企事业单位以及个人资助中职学校家庭经济困难学生。</a:t>
            </a:r>
          </a:p>
          <a:p>
            <a:pPr eaLnBrk="1" hangingPunct="1"/>
            <a:endParaRPr lang="en-US" altLang="zh-CN" sz="2400" dirty="0"/>
          </a:p>
          <a:p>
            <a:pPr eaLnBrk="1" hangingPunct="1"/>
            <a:endParaRPr lang="en-US" altLang="zh-CN" sz="1400" dirty="0"/>
          </a:p>
          <a:p>
            <a:pPr eaLnBrk="1" hangingPunct="1"/>
            <a:endParaRPr lang="en-US" altLang="zh-CN" sz="1800" dirty="0"/>
          </a:p>
          <a:p>
            <a:pPr eaLnBrk="1" hangingPunct="1"/>
            <a:endParaRPr lang="en-US" altLang="zh-CN" sz="1800" dirty="0"/>
          </a:p>
          <a:p>
            <a:pPr eaLnBrk="1" hangingPunct="1"/>
            <a:endParaRPr lang="en-US" altLang="zh-CN" dirty="0"/>
          </a:p>
          <a:p>
            <a:pPr eaLnBrk="1" hangingPunct="1"/>
            <a:endParaRPr lang="zh-CN" altLang="en-US" dirty="0"/>
          </a:p>
        </p:txBody>
      </p:sp>
      <p:pic>
        <p:nvPicPr>
          <p:cNvPr id="2" name="图片 1" descr="校徽"/>
          <p:cNvPicPr>
            <a:picLocks noChangeAspect="1"/>
          </p:cNvPicPr>
          <p:nvPr/>
        </p:nvPicPr>
        <p:blipFill>
          <a:blip r:embed="rId2" cstate="print"/>
          <a:stretch>
            <a:fillRect/>
          </a:stretch>
        </p:blipFill>
        <p:spPr>
          <a:xfrm>
            <a:off x="450850" y="170180"/>
            <a:ext cx="1179830" cy="1170305"/>
          </a:xfrm>
          <a:prstGeom prst="rect">
            <a:avLst/>
          </a:prstGeom>
        </p:spPr>
      </p:pic>
      <p:sp>
        <p:nvSpPr>
          <p:cNvPr id="3" name="内容占位符 1"/>
          <p:cNvSpPr>
            <a:spLocks noGrp="1"/>
          </p:cNvSpPr>
          <p:nvPr/>
        </p:nvSpPr>
        <p:spPr>
          <a:xfrm>
            <a:off x="1909445" y="710565"/>
            <a:ext cx="5049520" cy="550545"/>
          </a:xfrm>
          <a:prstGeom prst="rect">
            <a:avLst/>
          </a:prstGeom>
          <a:noFill/>
          <a:ln w="9525">
            <a:noFill/>
          </a:ln>
        </p:spPr>
        <p:txBody>
          <a:bodyPr vert="horz" wrap="square" anchor="t"/>
          <a:lstStyle>
            <a:lvl1pPr marL="342900" indent="-342900" algn="l" rtl="0" eaLnBrk="0" fontAlgn="base" hangingPunct="0">
              <a:spcBef>
                <a:spcPct val="20000"/>
              </a:spcBef>
              <a:spcAft>
                <a:spcPct val="0"/>
              </a:spcAft>
              <a:buChar char="•"/>
              <a:defRPr sz="3200" b="1">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ea typeface="+mn-ea"/>
              </a:defRPr>
            </a:lvl2pPr>
            <a:lvl3pPr marL="1143000" indent="-228600" algn="l" rtl="0" eaLnBrk="0" fontAlgn="base" hangingPunct="0">
              <a:spcBef>
                <a:spcPct val="20000"/>
              </a:spcBef>
              <a:spcAft>
                <a:spcPct val="0"/>
              </a:spcAft>
              <a:buChar char="•"/>
              <a:defRPr sz="2400" b="1">
                <a:solidFill>
                  <a:schemeClr val="tx2"/>
                </a:solidFill>
                <a:latin typeface="+mn-lt"/>
                <a:ea typeface="+mn-ea"/>
              </a:defRPr>
            </a:lvl3pPr>
            <a:lvl4pPr marL="1600200" indent="-228600" algn="l" rtl="0" eaLnBrk="0" fontAlgn="base" hangingPunct="0">
              <a:spcBef>
                <a:spcPct val="20000"/>
              </a:spcBef>
              <a:spcAft>
                <a:spcPct val="0"/>
              </a:spcAft>
              <a:buChar char="–"/>
              <a:defRPr sz="2000" b="1">
                <a:solidFill>
                  <a:schemeClr val="tx2"/>
                </a:solidFill>
                <a:latin typeface="+mn-lt"/>
                <a:ea typeface="+mn-ea"/>
              </a:defRPr>
            </a:lvl4pPr>
            <a:lvl5pPr marL="2057400" indent="-228600" algn="l" rtl="0" eaLnBrk="0" fontAlgn="base" hangingPunct="0">
              <a:spcBef>
                <a:spcPct val="20000"/>
              </a:spcBef>
              <a:spcAft>
                <a:spcPct val="0"/>
              </a:spcAft>
              <a:buChar char="»"/>
              <a:defRPr sz="2000" b="1">
                <a:solidFill>
                  <a:schemeClr val="tx2"/>
                </a:solidFill>
                <a:latin typeface="+mn-lt"/>
                <a:ea typeface="+mn-ea"/>
              </a:defRPr>
            </a:lvl5pPr>
            <a:lvl6pPr marL="2514600" indent="-228600" algn="l" rtl="0" fontAlgn="base">
              <a:spcBef>
                <a:spcPct val="20000"/>
              </a:spcBef>
              <a:spcAft>
                <a:spcPct val="0"/>
              </a:spcAft>
              <a:buChar char="»"/>
              <a:defRPr sz="2000" b="1">
                <a:solidFill>
                  <a:schemeClr val="tx2"/>
                </a:solidFill>
                <a:latin typeface="+mn-lt"/>
                <a:ea typeface="+mn-ea"/>
              </a:defRPr>
            </a:lvl6pPr>
            <a:lvl7pPr marL="2971800" indent="-228600" algn="l" rtl="0" fontAlgn="base">
              <a:spcBef>
                <a:spcPct val="20000"/>
              </a:spcBef>
              <a:spcAft>
                <a:spcPct val="0"/>
              </a:spcAft>
              <a:buChar char="»"/>
              <a:defRPr sz="2000" b="1">
                <a:solidFill>
                  <a:schemeClr val="tx2"/>
                </a:solidFill>
                <a:latin typeface="+mn-lt"/>
                <a:ea typeface="+mn-ea"/>
              </a:defRPr>
            </a:lvl7pPr>
            <a:lvl8pPr marL="3429000" indent="-228600" algn="l" rtl="0" fontAlgn="base">
              <a:spcBef>
                <a:spcPct val="20000"/>
              </a:spcBef>
              <a:spcAft>
                <a:spcPct val="0"/>
              </a:spcAft>
              <a:buChar char="»"/>
              <a:defRPr sz="2000" b="1">
                <a:solidFill>
                  <a:schemeClr val="tx2"/>
                </a:solidFill>
                <a:latin typeface="+mn-lt"/>
                <a:ea typeface="+mn-ea"/>
              </a:defRPr>
            </a:lvl8pPr>
            <a:lvl9pPr marL="3886200" indent="-228600" algn="l" rtl="0" fontAlgn="base">
              <a:spcBef>
                <a:spcPct val="20000"/>
              </a:spcBef>
              <a:spcAft>
                <a:spcPct val="0"/>
              </a:spcAft>
              <a:buChar char="»"/>
              <a:defRPr sz="2000" b="1">
                <a:solidFill>
                  <a:schemeClr val="tx2"/>
                </a:solidFill>
                <a:latin typeface="+mn-lt"/>
                <a:ea typeface="+mn-ea"/>
              </a:defRPr>
            </a:lvl9pPr>
          </a:lstStyle>
          <a:p>
            <a:pPr marL="0" indent="0" eaLnBrk="1" hangingPunct="1">
              <a:buNone/>
            </a:pPr>
            <a:r>
              <a:rPr lang="zh-CN" altLang="en-US" sz="2800" dirty="0" smtClean="0"/>
              <a:t>十一、</a:t>
            </a:r>
            <a:r>
              <a:rPr lang="zh-CN" altLang="en-US" sz="2800" dirty="0"/>
              <a:t>中职学生资助</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1"/>
          <p:cNvSpPr>
            <a:spLocks noGrp="1"/>
          </p:cNvSpPr>
          <p:nvPr>
            <p:ph idx="1"/>
          </p:nvPr>
        </p:nvSpPr>
        <p:spPr>
          <a:xfrm>
            <a:off x="1357630" y="1500505"/>
            <a:ext cx="6972300" cy="4189730"/>
          </a:xfrm>
        </p:spPr>
        <p:txBody>
          <a:bodyPr vert="horz" wrap="square" anchor="t"/>
          <a:lstStyle/>
          <a:p>
            <a:pPr marL="0" indent="0" eaLnBrk="1" latinLnBrk="0" hangingPunct="1">
              <a:lnSpc>
                <a:spcPct val="120000"/>
              </a:lnSpc>
              <a:spcBef>
                <a:spcPts val="0"/>
              </a:spcBef>
              <a:buNone/>
            </a:pPr>
            <a:r>
              <a:rPr lang="en-US" sz="1800" dirty="0">
                <a:solidFill>
                  <a:schemeClr val="accent1"/>
                </a:solidFill>
                <a:effectLst>
                  <a:outerShdw blurRad="38100" dist="25400" dir="5400000" algn="ctr" rotWithShape="0">
                    <a:srgbClr val="6E747A">
                      <a:alpha val="43000"/>
                    </a:srgbClr>
                  </a:outerShdw>
                </a:effectLst>
                <a:sym typeface="+mn-ea"/>
              </a:rPr>
              <a:t>    </a:t>
            </a:r>
          </a:p>
          <a:p>
            <a:pPr eaLnBrk="1" latinLnBrk="0" hangingPunct="1">
              <a:lnSpc>
                <a:spcPct val="120000"/>
              </a:lnSpc>
              <a:spcBef>
                <a:spcPts val="0"/>
              </a:spcBef>
            </a:pPr>
            <a:r>
              <a:rPr sz="1800" dirty="0">
                <a:ln w="22225">
                  <a:solidFill>
                    <a:schemeClr val="accent2"/>
                  </a:solidFill>
                  <a:prstDash val="solid"/>
                </a:ln>
                <a:solidFill>
                  <a:srgbClr val="00B050"/>
                </a:solidFill>
                <a:effectLst/>
                <a:sym typeface="+mn-ea"/>
              </a:rPr>
              <a:t> 资助对象</a:t>
            </a:r>
            <a:r>
              <a:rPr lang="zh-CN" sz="1800" dirty="0">
                <a:ln w="22225">
                  <a:solidFill>
                    <a:schemeClr val="accent2"/>
                  </a:solidFill>
                  <a:prstDash val="solid"/>
                </a:ln>
                <a:solidFill>
                  <a:srgbClr val="00B050"/>
                </a:solidFill>
                <a:effectLst/>
                <a:sym typeface="+mn-ea"/>
              </a:rPr>
              <a:t>：</a:t>
            </a:r>
            <a:r>
              <a:rPr sz="1600" dirty="0">
                <a:solidFill>
                  <a:schemeClr val="accent1"/>
                </a:solidFill>
                <a:effectLst>
                  <a:outerShdw blurRad="38100" dist="25400" dir="5400000" algn="ctr" rotWithShape="0">
                    <a:srgbClr val="6E747A">
                      <a:alpha val="43000"/>
                    </a:srgbClr>
                  </a:outerShdw>
                </a:effectLst>
                <a:sym typeface="+mn-ea"/>
              </a:rPr>
              <a:t>中专</a:t>
            </a:r>
            <a:r>
              <a:rPr lang="zh-CN" sz="1600" dirty="0">
                <a:solidFill>
                  <a:schemeClr val="accent1"/>
                </a:solidFill>
                <a:effectLst>
                  <a:outerShdw blurRad="38100" dist="25400" dir="5400000" algn="ctr" rotWithShape="0">
                    <a:srgbClr val="6E747A">
                      <a:alpha val="43000"/>
                    </a:srgbClr>
                  </a:outerShdw>
                </a:effectLst>
                <a:sym typeface="+mn-ea"/>
              </a:rPr>
              <a:t>应届毕业</a:t>
            </a:r>
            <a:r>
              <a:rPr sz="1600" dirty="0">
                <a:solidFill>
                  <a:schemeClr val="accent1"/>
                </a:solidFill>
                <a:effectLst>
                  <a:outerShdw blurRad="38100" dist="25400" dir="5400000" algn="ctr" rotWithShape="0">
                    <a:srgbClr val="6E747A">
                      <a:alpha val="43000"/>
                    </a:srgbClr>
                  </a:outerShdw>
                </a:effectLst>
                <a:sym typeface="+mn-ea"/>
              </a:rPr>
              <a:t>学生，还需同时满足以下条件：</a:t>
            </a:r>
          </a:p>
          <a:p>
            <a:pPr eaLnBrk="1" latinLnBrk="0" hangingPunct="1">
              <a:lnSpc>
                <a:spcPct val="120000"/>
              </a:lnSpc>
              <a:spcBef>
                <a:spcPts val="0"/>
              </a:spcBef>
            </a:pPr>
            <a:r>
              <a:rPr sz="1600" dirty="0">
                <a:solidFill>
                  <a:schemeClr val="accent1"/>
                </a:solidFill>
                <a:effectLst>
                  <a:outerShdw blurRad="38100" dist="25400" dir="5400000" algn="ctr" rotWithShape="0">
                    <a:srgbClr val="6E747A">
                      <a:alpha val="43000"/>
                    </a:srgbClr>
                  </a:outerShdw>
                </a:effectLst>
                <a:sym typeface="+mn-ea"/>
              </a:rPr>
              <a:t>1、晋城市居民户籍。</a:t>
            </a:r>
          </a:p>
          <a:p>
            <a:pPr eaLnBrk="1" latinLnBrk="0" hangingPunct="1">
              <a:lnSpc>
                <a:spcPct val="120000"/>
              </a:lnSpc>
              <a:spcBef>
                <a:spcPts val="0"/>
              </a:spcBef>
            </a:pPr>
            <a:r>
              <a:rPr sz="1600" dirty="0">
                <a:solidFill>
                  <a:schemeClr val="accent1"/>
                </a:solidFill>
                <a:effectLst>
                  <a:outerShdw blurRad="38100" dist="25400" dir="5400000" algn="ctr" rotWithShape="0">
                    <a:srgbClr val="6E747A">
                      <a:alpha val="43000"/>
                    </a:srgbClr>
                  </a:outerShdw>
                </a:effectLst>
                <a:sym typeface="+mn-ea"/>
              </a:rPr>
              <a:t>2、取得经国家批准设立的高等学历教育全日制普通本科高校、高等职业学校和高等专科学校正式录取通知书。</a:t>
            </a:r>
          </a:p>
          <a:p>
            <a:pPr eaLnBrk="1" latinLnBrk="0" hangingPunct="1">
              <a:lnSpc>
                <a:spcPct val="120000"/>
              </a:lnSpc>
              <a:spcBef>
                <a:spcPts val="0"/>
              </a:spcBef>
            </a:pPr>
            <a:r>
              <a:rPr sz="1600" dirty="0">
                <a:solidFill>
                  <a:schemeClr val="tx1"/>
                </a:solidFill>
                <a:effectLst>
                  <a:outerShdw blurRad="38100" dist="19050" dir="2700000" algn="tl" rotWithShape="0">
                    <a:schemeClr val="dk1">
                      <a:alpha val="40000"/>
                    </a:schemeClr>
                  </a:outerShdw>
                </a:effectLst>
                <a:sym typeface="+mn-ea"/>
              </a:rPr>
              <a:t>3、“建档立卡”、城乡低保、烈士家庭、见义勇为致贫家庭、残疾学生及孤儿等家庭经济困难的大学新生。</a:t>
            </a:r>
          </a:p>
          <a:p>
            <a:pPr eaLnBrk="1" latinLnBrk="0" hangingPunct="1">
              <a:lnSpc>
                <a:spcPct val="120000"/>
              </a:lnSpc>
              <a:spcBef>
                <a:spcPts val="0"/>
              </a:spcBef>
            </a:pPr>
            <a:r>
              <a:rPr sz="1600" dirty="0">
                <a:solidFill>
                  <a:schemeClr val="accent1"/>
                </a:solidFill>
                <a:effectLst>
                  <a:outerShdw blurRad="38100" dist="25400" dir="5400000" algn="ctr" rotWithShape="0">
                    <a:srgbClr val="6E747A">
                      <a:alpha val="43000"/>
                    </a:srgbClr>
                  </a:outerShdw>
                </a:effectLst>
                <a:sym typeface="+mn-ea"/>
              </a:rPr>
              <a:t>4、已经享受社会、企业团体、个人捐助的大学新生或享受计划生育困难家庭救助资助的大学新生，原则上不再享受家庭经济困难大学生资助。</a:t>
            </a:r>
          </a:p>
          <a:p>
            <a:pPr eaLnBrk="1" latinLnBrk="0" hangingPunct="1">
              <a:lnSpc>
                <a:spcPct val="120000"/>
              </a:lnSpc>
              <a:spcBef>
                <a:spcPts val="0"/>
              </a:spcBef>
            </a:pPr>
            <a:endParaRPr sz="1600" dirty="0">
              <a:solidFill>
                <a:schemeClr val="accent1"/>
              </a:solidFill>
              <a:effectLst>
                <a:outerShdw blurRad="38100" dist="25400" dir="5400000" algn="ctr" rotWithShape="0">
                  <a:srgbClr val="6E747A">
                    <a:alpha val="43000"/>
                  </a:srgbClr>
                </a:outerShdw>
              </a:effectLst>
              <a:sym typeface="+mn-ea"/>
            </a:endParaRPr>
          </a:p>
          <a:p>
            <a:pPr eaLnBrk="1" latinLnBrk="0" hangingPunct="1">
              <a:lnSpc>
                <a:spcPct val="120000"/>
              </a:lnSpc>
              <a:spcBef>
                <a:spcPts val="0"/>
              </a:spcBef>
            </a:pPr>
            <a:r>
              <a:rPr sz="1800" dirty="0">
                <a:ln w="22225">
                  <a:solidFill>
                    <a:schemeClr val="accent2"/>
                  </a:solidFill>
                  <a:prstDash val="solid"/>
                </a:ln>
                <a:solidFill>
                  <a:schemeClr val="accent2">
                    <a:lumMod val="40000"/>
                    <a:lumOff val="60000"/>
                  </a:schemeClr>
                </a:solidFill>
                <a:effectLst/>
                <a:sym typeface="+mn-ea"/>
              </a:rPr>
              <a:t>资助标准</a:t>
            </a:r>
            <a:endParaRPr sz="1600" dirty="0">
              <a:solidFill>
                <a:schemeClr val="accent1"/>
              </a:solidFill>
              <a:effectLst>
                <a:outerShdw blurRad="38100" dist="25400" dir="5400000" algn="ctr" rotWithShape="0">
                  <a:srgbClr val="6E747A">
                    <a:alpha val="43000"/>
                  </a:srgbClr>
                </a:outerShdw>
              </a:effectLst>
              <a:sym typeface="+mn-ea"/>
            </a:endParaRPr>
          </a:p>
          <a:p>
            <a:pPr eaLnBrk="1" latinLnBrk="0" hangingPunct="1">
              <a:lnSpc>
                <a:spcPct val="120000"/>
              </a:lnSpc>
              <a:spcBef>
                <a:spcPts val="0"/>
              </a:spcBef>
            </a:pPr>
            <a:r>
              <a:rPr sz="1600" dirty="0">
                <a:solidFill>
                  <a:schemeClr val="accent1"/>
                </a:solidFill>
                <a:effectLst>
                  <a:outerShdw blurRad="38100" dist="25400" dir="5400000" algn="ctr" rotWithShape="0">
                    <a:srgbClr val="6E747A">
                      <a:alpha val="43000"/>
                    </a:srgbClr>
                  </a:outerShdw>
                </a:effectLst>
                <a:sym typeface="+mn-ea"/>
              </a:rPr>
              <a:t>按照学生家庭困难程度、学习费用高低、就学地点生活水平等综合因素，按</a:t>
            </a:r>
            <a:r>
              <a:rPr sz="1600" dirty="0">
                <a:solidFill>
                  <a:schemeClr val="tx1"/>
                </a:solidFill>
                <a:effectLst>
                  <a:outerShdw blurRad="38100" dist="19050" dir="2700000" algn="tl" rotWithShape="0">
                    <a:schemeClr val="dk1">
                      <a:alpha val="40000"/>
                    </a:schemeClr>
                  </a:outerShdw>
                </a:effectLst>
                <a:sym typeface="+mn-ea"/>
              </a:rPr>
              <a:t>每生4000元-6000元</a:t>
            </a:r>
            <a:r>
              <a:rPr sz="1600" dirty="0">
                <a:solidFill>
                  <a:schemeClr val="accent1"/>
                </a:solidFill>
                <a:effectLst>
                  <a:outerShdw blurRad="38100" dist="25400" dir="5400000" algn="ctr" rotWithShape="0">
                    <a:srgbClr val="6E747A">
                      <a:alpha val="43000"/>
                    </a:srgbClr>
                  </a:outerShdw>
                </a:effectLst>
                <a:sym typeface="+mn-ea"/>
              </a:rPr>
              <a:t>的标准一次性资助。</a:t>
            </a:r>
          </a:p>
          <a:p>
            <a:pPr eaLnBrk="1" hangingPunct="1"/>
            <a:endParaRPr lang="en-US" altLang="zh-CN" sz="1800" dirty="0"/>
          </a:p>
          <a:p>
            <a:pPr eaLnBrk="1" hangingPunct="1"/>
            <a:endParaRPr lang="en-US" altLang="zh-CN" sz="1800" dirty="0"/>
          </a:p>
          <a:p>
            <a:pPr eaLnBrk="1" hangingPunct="1"/>
            <a:endParaRPr lang="en-US" altLang="zh-CN" dirty="0"/>
          </a:p>
          <a:p>
            <a:pPr eaLnBrk="1" hangingPunct="1"/>
            <a:endParaRPr lang="zh-CN" altLang="en-US" dirty="0"/>
          </a:p>
        </p:txBody>
      </p:sp>
      <p:pic>
        <p:nvPicPr>
          <p:cNvPr id="2" name="图片 1" descr="校徽"/>
          <p:cNvPicPr>
            <a:picLocks noChangeAspect="1"/>
          </p:cNvPicPr>
          <p:nvPr/>
        </p:nvPicPr>
        <p:blipFill>
          <a:blip r:embed="rId2" cstate="print"/>
          <a:stretch>
            <a:fillRect/>
          </a:stretch>
        </p:blipFill>
        <p:spPr>
          <a:xfrm>
            <a:off x="450850" y="170180"/>
            <a:ext cx="1179830" cy="1170305"/>
          </a:xfrm>
          <a:prstGeom prst="rect">
            <a:avLst/>
          </a:prstGeom>
        </p:spPr>
      </p:pic>
      <p:sp>
        <p:nvSpPr>
          <p:cNvPr id="3" name="内容占位符 1"/>
          <p:cNvSpPr>
            <a:spLocks noGrp="1"/>
          </p:cNvSpPr>
          <p:nvPr/>
        </p:nvSpPr>
        <p:spPr>
          <a:xfrm>
            <a:off x="1909445" y="710565"/>
            <a:ext cx="5049520" cy="550545"/>
          </a:xfrm>
          <a:prstGeom prst="rect">
            <a:avLst/>
          </a:prstGeom>
          <a:noFill/>
          <a:ln w="9525">
            <a:noFill/>
          </a:ln>
        </p:spPr>
        <p:txBody>
          <a:bodyPr vert="horz" wrap="square" anchor="t"/>
          <a:lstStyle>
            <a:lvl1pPr marL="342900" indent="-342900" algn="l" rtl="0" eaLnBrk="0" fontAlgn="base" hangingPunct="0">
              <a:spcBef>
                <a:spcPct val="20000"/>
              </a:spcBef>
              <a:spcAft>
                <a:spcPct val="0"/>
              </a:spcAft>
              <a:buChar char="•"/>
              <a:defRPr sz="3200" b="1">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ea typeface="+mn-ea"/>
              </a:defRPr>
            </a:lvl2pPr>
            <a:lvl3pPr marL="1143000" indent="-228600" algn="l" rtl="0" eaLnBrk="0" fontAlgn="base" hangingPunct="0">
              <a:spcBef>
                <a:spcPct val="20000"/>
              </a:spcBef>
              <a:spcAft>
                <a:spcPct val="0"/>
              </a:spcAft>
              <a:buChar char="•"/>
              <a:defRPr sz="2400" b="1">
                <a:solidFill>
                  <a:schemeClr val="tx2"/>
                </a:solidFill>
                <a:latin typeface="+mn-lt"/>
                <a:ea typeface="+mn-ea"/>
              </a:defRPr>
            </a:lvl3pPr>
            <a:lvl4pPr marL="1600200" indent="-228600" algn="l" rtl="0" eaLnBrk="0" fontAlgn="base" hangingPunct="0">
              <a:spcBef>
                <a:spcPct val="20000"/>
              </a:spcBef>
              <a:spcAft>
                <a:spcPct val="0"/>
              </a:spcAft>
              <a:buChar char="–"/>
              <a:defRPr sz="2000" b="1">
                <a:solidFill>
                  <a:schemeClr val="tx2"/>
                </a:solidFill>
                <a:latin typeface="+mn-lt"/>
                <a:ea typeface="+mn-ea"/>
              </a:defRPr>
            </a:lvl4pPr>
            <a:lvl5pPr marL="2057400" indent="-228600" algn="l" rtl="0" eaLnBrk="0" fontAlgn="base" hangingPunct="0">
              <a:spcBef>
                <a:spcPct val="20000"/>
              </a:spcBef>
              <a:spcAft>
                <a:spcPct val="0"/>
              </a:spcAft>
              <a:buChar char="»"/>
              <a:defRPr sz="2000" b="1">
                <a:solidFill>
                  <a:schemeClr val="tx2"/>
                </a:solidFill>
                <a:latin typeface="+mn-lt"/>
                <a:ea typeface="+mn-ea"/>
              </a:defRPr>
            </a:lvl5pPr>
            <a:lvl6pPr marL="2514600" indent="-228600" algn="l" rtl="0" fontAlgn="base">
              <a:spcBef>
                <a:spcPct val="20000"/>
              </a:spcBef>
              <a:spcAft>
                <a:spcPct val="0"/>
              </a:spcAft>
              <a:buChar char="»"/>
              <a:defRPr sz="2000" b="1">
                <a:solidFill>
                  <a:schemeClr val="tx2"/>
                </a:solidFill>
                <a:latin typeface="+mn-lt"/>
                <a:ea typeface="+mn-ea"/>
              </a:defRPr>
            </a:lvl6pPr>
            <a:lvl7pPr marL="2971800" indent="-228600" algn="l" rtl="0" fontAlgn="base">
              <a:spcBef>
                <a:spcPct val="20000"/>
              </a:spcBef>
              <a:spcAft>
                <a:spcPct val="0"/>
              </a:spcAft>
              <a:buChar char="»"/>
              <a:defRPr sz="2000" b="1">
                <a:solidFill>
                  <a:schemeClr val="tx2"/>
                </a:solidFill>
                <a:latin typeface="+mn-lt"/>
                <a:ea typeface="+mn-ea"/>
              </a:defRPr>
            </a:lvl7pPr>
            <a:lvl8pPr marL="3429000" indent="-228600" algn="l" rtl="0" fontAlgn="base">
              <a:spcBef>
                <a:spcPct val="20000"/>
              </a:spcBef>
              <a:spcAft>
                <a:spcPct val="0"/>
              </a:spcAft>
              <a:buChar char="»"/>
              <a:defRPr sz="2000" b="1">
                <a:solidFill>
                  <a:schemeClr val="tx2"/>
                </a:solidFill>
                <a:latin typeface="+mn-lt"/>
                <a:ea typeface="+mn-ea"/>
              </a:defRPr>
            </a:lvl8pPr>
            <a:lvl9pPr marL="3886200" indent="-228600" algn="l" rtl="0" fontAlgn="base">
              <a:spcBef>
                <a:spcPct val="20000"/>
              </a:spcBef>
              <a:spcAft>
                <a:spcPct val="0"/>
              </a:spcAft>
              <a:buChar char="»"/>
              <a:defRPr sz="2000" b="1">
                <a:solidFill>
                  <a:schemeClr val="tx2"/>
                </a:solidFill>
                <a:latin typeface="+mn-lt"/>
                <a:ea typeface="+mn-ea"/>
              </a:defRPr>
            </a:lvl9pPr>
          </a:lstStyle>
          <a:p>
            <a:pPr marL="0" indent="0" eaLnBrk="1" hangingPunct="1">
              <a:buNone/>
            </a:pPr>
            <a:r>
              <a:rPr lang="zh-CN" altLang="en-US" sz="2800" dirty="0" smtClean="0"/>
              <a:t>十二、</a:t>
            </a:r>
            <a:r>
              <a:rPr lang="zh-CN" altLang="en-US" sz="2800" dirty="0"/>
              <a:t>大学新生资助</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1"/>
          <p:cNvSpPr>
            <a:spLocks noGrp="1"/>
          </p:cNvSpPr>
          <p:nvPr>
            <p:ph idx="1"/>
          </p:nvPr>
        </p:nvSpPr>
        <p:spPr>
          <a:xfrm>
            <a:off x="1357630" y="1500505"/>
            <a:ext cx="6972300" cy="4396740"/>
          </a:xfrm>
        </p:spPr>
        <p:txBody>
          <a:bodyPr vert="horz" wrap="square" anchor="t"/>
          <a:lstStyle/>
          <a:p>
            <a:pPr marL="0" indent="0" eaLnBrk="1" latinLnBrk="0" hangingPunct="1">
              <a:lnSpc>
                <a:spcPct val="120000"/>
              </a:lnSpc>
              <a:spcBef>
                <a:spcPts val="0"/>
              </a:spcBef>
              <a:buNone/>
            </a:pPr>
            <a:r>
              <a:rPr lang="en-US" sz="1800" dirty="0">
                <a:solidFill>
                  <a:schemeClr val="accent1"/>
                </a:solidFill>
                <a:effectLst>
                  <a:outerShdw blurRad="38100" dist="25400" dir="5400000" algn="ctr" rotWithShape="0">
                    <a:srgbClr val="6E747A">
                      <a:alpha val="43000"/>
                    </a:srgbClr>
                  </a:outerShdw>
                </a:effectLst>
                <a:sym typeface="+mn-ea"/>
              </a:rPr>
              <a:t>    </a:t>
            </a:r>
          </a:p>
          <a:p>
            <a:pPr marL="0" indent="0" eaLnBrk="1" latinLnBrk="0" hangingPunct="1">
              <a:lnSpc>
                <a:spcPct val="120000"/>
              </a:lnSpc>
              <a:spcBef>
                <a:spcPts val="0"/>
              </a:spcBef>
              <a:buNone/>
            </a:pPr>
            <a:endParaRPr lang="zh-CN" altLang="en-US" sz="1600" dirty="0">
              <a:solidFill>
                <a:schemeClr val="tx1"/>
              </a:solidFill>
              <a:effectLst>
                <a:outerShdw blurRad="38100" dist="19050" dir="2700000" algn="tl" rotWithShape="0">
                  <a:schemeClr val="dk1">
                    <a:alpha val="40000"/>
                  </a:schemeClr>
                </a:outerShdw>
              </a:effectLst>
              <a:sym typeface="+mn-ea"/>
            </a:endParaRPr>
          </a:p>
        </p:txBody>
      </p:sp>
      <p:pic>
        <p:nvPicPr>
          <p:cNvPr id="2" name="图片 1" descr="校徽"/>
          <p:cNvPicPr>
            <a:picLocks noChangeAspect="1"/>
          </p:cNvPicPr>
          <p:nvPr/>
        </p:nvPicPr>
        <p:blipFill>
          <a:blip r:embed="rId2" cstate="print"/>
          <a:stretch>
            <a:fillRect/>
          </a:stretch>
        </p:blipFill>
        <p:spPr>
          <a:xfrm>
            <a:off x="450850" y="170180"/>
            <a:ext cx="1179830" cy="1170305"/>
          </a:xfrm>
          <a:prstGeom prst="rect">
            <a:avLst/>
          </a:prstGeom>
        </p:spPr>
      </p:pic>
      <p:sp>
        <p:nvSpPr>
          <p:cNvPr id="3" name="内容占位符 1"/>
          <p:cNvSpPr>
            <a:spLocks noGrp="1"/>
          </p:cNvSpPr>
          <p:nvPr/>
        </p:nvSpPr>
        <p:spPr>
          <a:xfrm>
            <a:off x="1909445" y="710565"/>
            <a:ext cx="5049520" cy="550545"/>
          </a:xfrm>
          <a:prstGeom prst="rect">
            <a:avLst/>
          </a:prstGeom>
          <a:noFill/>
          <a:ln w="9525">
            <a:noFill/>
          </a:ln>
        </p:spPr>
        <p:txBody>
          <a:bodyPr vert="horz" wrap="square" anchor="t"/>
          <a:lstStyle>
            <a:lvl1pPr marL="342900" indent="-342900" algn="l" rtl="0" eaLnBrk="0" fontAlgn="base" hangingPunct="0">
              <a:spcBef>
                <a:spcPct val="20000"/>
              </a:spcBef>
              <a:spcAft>
                <a:spcPct val="0"/>
              </a:spcAft>
              <a:buChar char="•"/>
              <a:defRPr sz="3200" b="1">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ea typeface="+mn-ea"/>
              </a:defRPr>
            </a:lvl2pPr>
            <a:lvl3pPr marL="1143000" indent="-228600" algn="l" rtl="0" eaLnBrk="0" fontAlgn="base" hangingPunct="0">
              <a:spcBef>
                <a:spcPct val="20000"/>
              </a:spcBef>
              <a:spcAft>
                <a:spcPct val="0"/>
              </a:spcAft>
              <a:buChar char="•"/>
              <a:defRPr sz="2400" b="1">
                <a:solidFill>
                  <a:schemeClr val="tx2"/>
                </a:solidFill>
                <a:latin typeface="+mn-lt"/>
                <a:ea typeface="+mn-ea"/>
              </a:defRPr>
            </a:lvl3pPr>
            <a:lvl4pPr marL="1600200" indent="-228600" algn="l" rtl="0" eaLnBrk="0" fontAlgn="base" hangingPunct="0">
              <a:spcBef>
                <a:spcPct val="20000"/>
              </a:spcBef>
              <a:spcAft>
                <a:spcPct val="0"/>
              </a:spcAft>
              <a:buChar char="–"/>
              <a:defRPr sz="2000" b="1">
                <a:solidFill>
                  <a:schemeClr val="tx2"/>
                </a:solidFill>
                <a:latin typeface="+mn-lt"/>
                <a:ea typeface="+mn-ea"/>
              </a:defRPr>
            </a:lvl4pPr>
            <a:lvl5pPr marL="2057400" indent="-228600" algn="l" rtl="0" eaLnBrk="0" fontAlgn="base" hangingPunct="0">
              <a:spcBef>
                <a:spcPct val="20000"/>
              </a:spcBef>
              <a:spcAft>
                <a:spcPct val="0"/>
              </a:spcAft>
              <a:buChar char="»"/>
              <a:defRPr sz="2000" b="1">
                <a:solidFill>
                  <a:schemeClr val="tx2"/>
                </a:solidFill>
                <a:latin typeface="+mn-lt"/>
                <a:ea typeface="+mn-ea"/>
              </a:defRPr>
            </a:lvl5pPr>
            <a:lvl6pPr marL="2514600" indent="-228600" algn="l" rtl="0" fontAlgn="base">
              <a:spcBef>
                <a:spcPct val="20000"/>
              </a:spcBef>
              <a:spcAft>
                <a:spcPct val="0"/>
              </a:spcAft>
              <a:buChar char="»"/>
              <a:defRPr sz="2000" b="1">
                <a:solidFill>
                  <a:schemeClr val="tx2"/>
                </a:solidFill>
                <a:latin typeface="+mn-lt"/>
                <a:ea typeface="+mn-ea"/>
              </a:defRPr>
            </a:lvl6pPr>
            <a:lvl7pPr marL="2971800" indent="-228600" algn="l" rtl="0" fontAlgn="base">
              <a:spcBef>
                <a:spcPct val="20000"/>
              </a:spcBef>
              <a:spcAft>
                <a:spcPct val="0"/>
              </a:spcAft>
              <a:buChar char="»"/>
              <a:defRPr sz="2000" b="1">
                <a:solidFill>
                  <a:schemeClr val="tx2"/>
                </a:solidFill>
                <a:latin typeface="+mn-lt"/>
                <a:ea typeface="+mn-ea"/>
              </a:defRPr>
            </a:lvl7pPr>
            <a:lvl8pPr marL="3429000" indent="-228600" algn="l" rtl="0" fontAlgn="base">
              <a:spcBef>
                <a:spcPct val="20000"/>
              </a:spcBef>
              <a:spcAft>
                <a:spcPct val="0"/>
              </a:spcAft>
              <a:buChar char="»"/>
              <a:defRPr sz="2000" b="1">
                <a:solidFill>
                  <a:schemeClr val="tx2"/>
                </a:solidFill>
                <a:latin typeface="+mn-lt"/>
                <a:ea typeface="+mn-ea"/>
              </a:defRPr>
            </a:lvl8pPr>
            <a:lvl9pPr marL="3886200" indent="-228600" algn="l" rtl="0" fontAlgn="base">
              <a:spcBef>
                <a:spcPct val="20000"/>
              </a:spcBef>
              <a:spcAft>
                <a:spcPct val="0"/>
              </a:spcAft>
              <a:buChar char="»"/>
              <a:defRPr sz="2000" b="1">
                <a:solidFill>
                  <a:schemeClr val="tx2"/>
                </a:solidFill>
                <a:latin typeface="+mn-lt"/>
                <a:ea typeface="+mn-ea"/>
              </a:defRPr>
            </a:lvl9pPr>
          </a:lstStyle>
          <a:p>
            <a:pPr marL="0" indent="0" eaLnBrk="1" hangingPunct="1">
              <a:buNone/>
            </a:pPr>
            <a:r>
              <a:rPr lang="zh-CN" altLang="en-US" sz="2800" dirty="0"/>
              <a:t>家庭经济困难学生认定</a:t>
            </a:r>
          </a:p>
        </p:txBody>
      </p:sp>
      <p:sp>
        <p:nvSpPr>
          <p:cNvPr id="4" name="内容占位符 1"/>
          <p:cNvSpPr>
            <a:spLocks noGrp="1"/>
          </p:cNvSpPr>
          <p:nvPr/>
        </p:nvSpPr>
        <p:spPr>
          <a:xfrm>
            <a:off x="1909445" y="2217420"/>
            <a:ext cx="5367655" cy="550545"/>
          </a:xfrm>
          <a:prstGeom prst="rect">
            <a:avLst/>
          </a:prstGeom>
          <a:noFill/>
          <a:ln w="9525">
            <a:noFill/>
          </a:ln>
        </p:spPr>
        <p:txBody>
          <a:bodyPr vert="horz" wrap="square" anchor="t"/>
          <a:lstStyle>
            <a:lvl1pPr marL="342900" indent="-342900" algn="l" rtl="0" eaLnBrk="0" fontAlgn="base" hangingPunct="0">
              <a:spcBef>
                <a:spcPct val="20000"/>
              </a:spcBef>
              <a:spcAft>
                <a:spcPct val="0"/>
              </a:spcAft>
              <a:buChar char="•"/>
              <a:defRPr sz="3200" b="1">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ea typeface="+mn-ea"/>
              </a:defRPr>
            </a:lvl2pPr>
            <a:lvl3pPr marL="1143000" indent="-228600" algn="l" rtl="0" eaLnBrk="0" fontAlgn="base" hangingPunct="0">
              <a:spcBef>
                <a:spcPct val="20000"/>
              </a:spcBef>
              <a:spcAft>
                <a:spcPct val="0"/>
              </a:spcAft>
              <a:buChar char="•"/>
              <a:defRPr sz="2400" b="1">
                <a:solidFill>
                  <a:schemeClr val="tx2"/>
                </a:solidFill>
                <a:latin typeface="+mn-lt"/>
                <a:ea typeface="+mn-ea"/>
              </a:defRPr>
            </a:lvl3pPr>
            <a:lvl4pPr marL="1600200" indent="-228600" algn="l" rtl="0" eaLnBrk="0" fontAlgn="base" hangingPunct="0">
              <a:spcBef>
                <a:spcPct val="20000"/>
              </a:spcBef>
              <a:spcAft>
                <a:spcPct val="0"/>
              </a:spcAft>
              <a:buChar char="–"/>
              <a:defRPr sz="2000" b="1">
                <a:solidFill>
                  <a:schemeClr val="tx2"/>
                </a:solidFill>
                <a:latin typeface="+mn-lt"/>
                <a:ea typeface="+mn-ea"/>
              </a:defRPr>
            </a:lvl4pPr>
            <a:lvl5pPr marL="2057400" indent="-228600" algn="l" rtl="0" eaLnBrk="0" fontAlgn="base" hangingPunct="0">
              <a:spcBef>
                <a:spcPct val="20000"/>
              </a:spcBef>
              <a:spcAft>
                <a:spcPct val="0"/>
              </a:spcAft>
              <a:buChar char="»"/>
              <a:defRPr sz="2000" b="1">
                <a:solidFill>
                  <a:schemeClr val="tx2"/>
                </a:solidFill>
                <a:latin typeface="+mn-lt"/>
                <a:ea typeface="+mn-ea"/>
              </a:defRPr>
            </a:lvl5pPr>
            <a:lvl6pPr marL="2514600" indent="-228600" algn="l" rtl="0" fontAlgn="base">
              <a:spcBef>
                <a:spcPct val="20000"/>
              </a:spcBef>
              <a:spcAft>
                <a:spcPct val="0"/>
              </a:spcAft>
              <a:buChar char="»"/>
              <a:defRPr sz="2000" b="1">
                <a:solidFill>
                  <a:schemeClr val="tx2"/>
                </a:solidFill>
                <a:latin typeface="+mn-lt"/>
                <a:ea typeface="+mn-ea"/>
              </a:defRPr>
            </a:lvl6pPr>
            <a:lvl7pPr marL="2971800" indent="-228600" algn="l" rtl="0" fontAlgn="base">
              <a:spcBef>
                <a:spcPct val="20000"/>
              </a:spcBef>
              <a:spcAft>
                <a:spcPct val="0"/>
              </a:spcAft>
              <a:buChar char="»"/>
              <a:defRPr sz="2000" b="1">
                <a:solidFill>
                  <a:schemeClr val="tx2"/>
                </a:solidFill>
                <a:latin typeface="+mn-lt"/>
                <a:ea typeface="+mn-ea"/>
              </a:defRPr>
            </a:lvl7pPr>
            <a:lvl8pPr marL="3429000" indent="-228600" algn="l" rtl="0" fontAlgn="base">
              <a:spcBef>
                <a:spcPct val="20000"/>
              </a:spcBef>
              <a:spcAft>
                <a:spcPct val="0"/>
              </a:spcAft>
              <a:buChar char="»"/>
              <a:defRPr sz="2000" b="1">
                <a:solidFill>
                  <a:schemeClr val="tx2"/>
                </a:solidFill>
                <a:latin typeface="+mn-lt"/>
                <a:ea typeface="+mn-ea"/>
              </a:defRPr>
            </a:lvl8pPr>
            <a:lvl9pPr marL="3886200" indent="-228600" algn="l" rtl="0" fontAlgn="base">
              <a:spcBef>
                <a:spcPct val="20000"/>
              </a:spcBef>
              <a:spcAft>
                <a:spcPct val="0"/>
              </a:spcAft>
              <a:buChar char="»"/>
              <a:defRPr sz="2000" b="1">
                <a:solidFill>
                  <a:schemeClr val="tx2"/>
                </a:solidFill>
                <a:latin typeface="+mn-lt"/>
                <a:ea typeface="+mn-ea"/>
              </a:defRPr>
            </a:lvl9pPr>
          </a:lstStyle>
          <a:p>
            <a:pPr marL="0" indent="0" eaLnBrk="1" hangingPunct="1">
              <a:buNone/>
            </a:pPr>
            <a:r>
              <a:rPr lang="zh-CN" altLang="en-US" sz="2800" dirty="0"/>
              <a:t>第一步：家庭经济困难学生认定</a:t>
            </a:r>
          </a:p>
        </p:txBody>
      </p:sp>
      <p:sp>
        <p:nvSpPr>
          <p:cNvPr id="5" name="内容占位符 1"/>
          <p:cNvSpPr>
            <a:spLocks noGrp="1"/>
          </p:cNvSpPr>
          <p:nvPr/>
        </p:nvSpPr>
        <p:spPr>
          <a:xfrm>
            <a:off x="1071245" y="3423285"/>
            <a:ext cx="1663700" cy="550545"/>
          </a:xfrm>
          <a:prstGeom prst="rect">
            <a:avLst/>
          </a:prstGeom>
          <a:noFill/>
          <a:ln w="9525">
            <a:noFill/>
          </a:ln>
        </p:spPr>
        <p:txBody>
          <a:bodyPr vert="horz" wrap="square" anchor="t"/>
          <a:lstStyle>
            <a:lvl1pPr marL="342900" indent="-342900" algn="l" rtl="0" eaLnBrk="0" fontAlgn="base" hangingPunct="0">
              <a:spcBef>
                <a:spcPct val="20000"/>
              </a:spcBef>
              <a:spcAft>
                <a:spcPct val="0"/>
              </a:spcAft>
              <a:buChar char="•"/>
              <a:defRPr sz="3200" b="1">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ea typeface="+mn-ea"/>
              </a:defRPr>
            </a:lvl2pPr>
            <a:lvl3pPr marL="1143000" indent="-228600" algn="l" rtl="0" eaLnBrk="0" fontAlgn="base" hangingPunct="0">
              <a:spcBef>
                <a:spcPct val="20000"/>
              </a:spcBef>
              <a:spcAft>
                <a:spcPct val="0"/>
              </a:spcAft>
              <a:buChar char="•"/>
              <a:defRPr sz="2400" b="1">
                <a:solidFill>
                  <a:schemeClr val="tx2"/>
                </a:solidFill>
                <a:latin typeface="+mn-lt"/>
                <a:ea typeface="+mn-ea"/>
              </a:defRPr>
            </a:lvl3pPr>
            <a:lvl4pPr marL="1600200" indent="-228600" algn="l" rtl="0" eaLnBrk="0" fontAlgn="base" hangingPunct="0">
              <a:spcBef>
                <a:spcPct val="20000"/>
              </a:spcBef>
              <a:spcAft>
                <a:spcPct val="0"/>
              </a:spcAft>
              <a:buChar char="–"/>
              <a:defRPr sz="2000" b="1">
                <a:solidFill>
                  <a:schemeClr val="tx2"/>
                </a:solidFill>
                <a:latin typeface="+mn-lt"/>
                <a:ea typeface="+mn-ea"/>
              </a:defRPr>
            </a:lvl4pPr>
            <a:lvl5pPr marL="2057400" indent="-228600" algn="l" rtl="0" eaLnBrk="0" fontAlgn="base" hangingPunct="0">
              <a:spcBef>
                <a:spcPct val="20000"/>
              </a:spcBef>
              <a:spcAft>
                <a:spcPct val="0"/>
              </a:spcAft>
              <a:buChar char="»"/>
              <a:defRPr sz="2000" b="1">
                <a:solidFill>
                  <a:schemeClr val="tx2"/>
                </a:solidFill>
                <a:latin typeface="+mn-lt"/>
                <a:ea typeface="+mn-ea"/>
              </a:defRPr>
            </a:lvl5pPr>
            <a:lvl6pPr marL="2514600" indent="-228600" algn="l" rtl="0" fontAlgn="base">
              <a:spcBef>
                <a:spcPct val="20000"/>
              </a:spcBef>
              <a:spcAft>
                <a:spcPct val="0"/>
              </a:spcAft>
              <a:buChar char="»"/>
              <a:defRPr sz="2000" b="1">
                <a:solidFill>
                  <a:schemeClr val="tx2"/>
                </a:solidFill>
                <a:latin typeface="+mn-lt"/>
                <a:ea typeface="+mn-ea"/>
              </a:defRPr>
            </a:lvl6pPr>
            <a:lvl7pPr marL="2971800" indent="-228600" algn="l" rtl="0" fontAlgn="base">
              <a:spcBef>
                <a:spcPct val="20000"/>
              </a:spcBef>
              <a:spcAft>
                <a:spcPct val="0"/>
              </a:spcAft>
              <a:buChar char="»"/>
              <a:defRPr sz="2000" b="1">
                <a:solidFill>
                  <a:schemeClr val="tx2"/>
                </a:solidFill>
                <a:latin typeface="+mn-lt"/>
                <a:ea typeface="+mn-ea"/>
              </a:defRPr>
            </a:lvl7pPr>
            <a:lvl8pPr marL="3429000" indent="-228600" algn="l" rtl="0" fontAlgn="base">
              <a:spcBef>
                <a:spcPct val="20000"/>
              </a:spcBef>
              <a:spcAft>
                <a:spcPct val="0"/>
              </a:spcAft>
              <a:buChar char="»"/>
              <a:defRPr sz="2000" b="1">
                <a:solidFill>
                  <a:schemeClr val="tx2"/>
                </a:solidFill>
                <a:latin typeface="+mn-lt"/>
                <a:ea typeface="+mn-ea"/>
              </a:defRPr>
            </a:lvl8pPr>
            <a:lvl9pPr marL="3886200" indent="-228600" algn="l" rtl="0" fontAlgn="base">
              <a:spcBef>
                <a:spcPct val="20000"/>
              </a:spcBef>
              <a:spcAft>
                <a:spcPct val="0"/>
              </a:spcAft>
              <a:buChar char="»"/>
              <a:defRPr sz="2000" b="1">
                <a:solidFill>
                  <a:schemeClr val="tx2"/>
                </a:solidFill>
                <a:latin typeface="+mn-lt"/>
                <a:ea typeface="+mn-ea"/>
              </a:defRPr>
            </a:lvl9pPr>
          </a:lstStyle>
          <a:p>
            <a:pPr marL="0" indent="0" eaLnBrk="1" hangingPunct="1">
              <a:buNone/>
            </a:pPr>
            <a:r>
              <a:rPr lang="zh-CN" altLang="en-US" sz="2800" dirty="0"/>
              <a:t>勤工助学</a:t>
            </a:r>
          </a:p>
        </p:txBody>
      </p:sp>
      <p:sp>
        <p:nvSpPr>
          <p:cNvPr id="6" name="内容占位符 1"/>
          <p:cNvSpPr>
            <a:spLocks noGrp="1"/>
          </p:cNvSpPr>
          <p:nvPr/>
        </p:nvSpPr>
        <p:spPr>
          <a:xfrm>
            <a:off x="3120390" y="3423920"/>
            <a:ext cx="2903220" cy="550545"/>
          </a:xfrm>
          <a:prstGeom prst="rect">
            <a:avLst/>
          </a:prstGeom>
          <a:noFill/>
          <a:ln w="9525">
            <a:noFill/>
          </a:ln>
        </p:spPr>
        <p:txBody>
          <a:bodyPr vert="horz" wrap="square" anchor="t"/>
          <a:lstStyle>
            <a:lvl1pPr marL="342900" indent="-342900" algn="l" rtl="0" eaLnBrk="0" fontAlgn="base" hangingPunct="0">
              <a:spcBef>
                <a:spcPct val="20000"/>
              </a:spcBef>
              <a:spcAft>
                <a:spcPct val="0"/>
              </a:spcAft>
              <a:buChar char="•"/>
              <a:defRPr sz="3200" b="1">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ea typeface="+mn-ea"/>
              </a:defRPr>
            </a:lvl2pPr>
            <a:lvl3pPr marL="1143000" indent="-228600" algn="l" rtl="0" eaLnBrk="0" fontAlgn="base" hangingPunct="0">
              <a:spcBef>
                <a:spcPct val="20000"/>
              </a:spcBef>
              <a:spcAft>
                <a:spcPct val="0"/>
              </a:spcAft>
              <a:buChar char="•"/>
              <a:defRPr sz="2400" b="1">
                <a:solidFill>
                  <a:schemeClr val="tx2"/>
                </a:solidFill>
                <a:latin typeface="+mn-lt"/>
                <a:ea typeface="+mn-ea"/>
              </a:defRPr>
            </a:lvl3pPr>
            <a:lvl4pPr marL="1600200" indent="-228600" algn="l" rtl="0" eaLnBrk="0" fontAlgn="base" hangingPunct="0">
              <a:spcBef>
                <a:spcPct val="20000"/>
              </a:spcBef>
              <a:spcAft>
                <a:spcPct val="0"/>
              </a:spcAft>
              <a:buChar char="–"/>
              <a:defRPr sz="2000" b="1">
                <a:solidFill>
                  <a:schemeClr val="tx2"/>
                </a:solidFill>
                <a:latin typeface="+mn-lt"/>
                <a:ea typeface="+mn-ea"/>
              </a:defRPr>
            </a:lvl4pPr>
            <a:lvl5pPr marL="2057400" indent="-228600" algn="l" rtl="0" eaLnBrk="0" fontAlgn="base" hangingPunct="0">
              <a:spcBef>
                <a:spcPct val="20000"/>
              </a:spcBef>
              <a:spcAft>
                <a:spcPct val="0"/>
              </a:spcAft>
              <a:buChar char="»"/>
              <a:defRPr sz="2000" b="1">
                <a:solidFill>
                  <a:schemeClr val="tx2"/>
                </a:solidFill>
                <a:latin typeface="+mn-lt"/>
                <a:ea typeface="+mn-ea"/>
              </a:defRPr>
            </a:lvl5pPr>
            <a:lvl6pPr marL="2514600" indent="-228600" algn="l" rtl="0" fontAlgn="base">
              <a:spcBef>
                <a:spcPct val="20000"/>
              </a:spcBef>
              <a:spcAft>
                <a:spcPct val="0"/>
              </a:spcAft>
              <a:buChar char="»"/>
              <a:defRPr sz="2000" b="1">
                <a:solidFill>
                  <a:schemeClr val="tx2"/>
                </a:solidFill>
                <a:latin typeface="+mn-lt"/>
                <a:ea typeface="+mn-ea"/>
              </a:defRPr>
            </a:lvl6pPr>
            <a:lvl7pPr marL="2971800" indent="-228600" algn="l" rtl="0" fontAlgn="base">
              <a:spcBef>
                <a:spcPct val="20000"/>
              </a:spcBef>
              <a:spcAft>
                <a:spcPct val="0"/>
              </a:spcAft>
              <a:buChar char="»"/>
              <a:defRPr sz="2000" b="1">
                <a:solidFill>
                  <a:schemeClr val="tx2"/>
                </a:solidFill>
                <a:latin typeface="+mn-lt"/>
                <a:ea typeface="+mn-ea"/>
              </a:defRPr>
            </a:lvl7pPr>
            <a:lvl8pPr marL="3429000" indent="-228600" algn="l" rtl="0" fontAlgn="base">
              <a:spcBef>
                <a:spcPct val="20000"/>
              </a:spcBef>
              <a:spcAft>
                <a:spcPct val="0"/>
              </a:spcAft>
              <a:buChar char="»"/>
              <a:defRPr sz="2000" b="1">
                <a:solidFill>
                  <a:schemeClr val="tx2"/>
                </a:solidFill>
                <a:latin typeface="+mn-lt"/>
                <a:ea typeface="+mn-ea"/>
              </a:defRPr>
            </a:lvl8pPr>
            <a:lvl9pPr marL="3886200" indent="-228600" algn="l" rtl="0" fontAlgn="base">
              <a:spcBef>
                <a:spcPct val="20000"/>
              </a:spcBef>
              <a:spcAft>
                <a:spcPct val="0"/>
              </a:spcAft>
              <a:buChar char="»"/>
              <a:defRPr sz="2000" b="1">
                <a:solidFill>
                  <a:schemeClr val="tx2"/>
                </a:solidFill>
                <a:latin typeface="+mn-lt"/>
                <a:ea typeface="+mn-ea"/>
              </a:defRPr>
            </a:lvl9pPr>
          </a:lstStyle>
          <a:p>
            <a:pPr marL="0" indent="0" eaLnBrk="1" hangingPunct="1">
              <a:buNone/>
            </a:pPr>
            <a:r>
              <a:rPr lang="zh-CN" altLang="en-US" sz="2800" dirty="0"/>
              <a:t>国家励志奖学金</a:t>
            </a:r>
          </a:p>
        </p:txBody>
      </p:sp>
      <p:sp>
        <p:nvSpPr>
          <p:cNvPr id="7" name="内容占位符 1"/>
          <p:cNvSpPr>
            <a:spLocks noGrp="1"/>
          </p:cNvSpPr>
          <p:nvPr/>
        </p:nvSpPr>
        <p:spPr>
          <a:xfrm>
            <a:off x="6102350" y="3423285"/>
            <a:ext cx="2122170" cy="550545"/>
          </a:xfrm>
          <a:prstGeom prst="rect">
            <a:avLst/>
          </a:prstGeom>
          <a:noFill/>
          <a:ln w="9525">
            <a:noFill/>
          </a:ln>
        </p:spPr>
        <p:txBody>
          <a:bodyPr vert="horz" wrap="square" anchor="t"/>
          <a:lstStyle>
            <a:lvl1pPr marL="342900" indent="-342900" algn="l" rtl="0" eaLnBrk="0" fontAlgn="base" hangingPunct="0">
              <a:spcBef>
                <a:spcPct val="20000"/>
              </a:spcBef>
              <a:spcAft>
                <a:spcPct val="0"/>
              </a:spcAft>
              <a:buChar char="•"/>
              <a:defRPr sz="3200" b="1">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ea typeface="+mn-ea"/>
              </a:defRPr>
            </a:lvl2pPr>
            <a:lvl3pPr marL="1143000" indent="-228600" algn="l" rtl="0" eaLnBrk="0" fontAlgn="base" hangingPunct="0">
              <a:spcBef>
                <a:spcPct val="20000"/>
              </a:spcBef>
              <a:spcAft>
                <a:spcPct val="0"/>
              </a:spcAft>
              <a:buChar char="•"/>
              <a:defRPr sz="2400" b="1">
                <a:solidFill>
                  <a:schemeClr val="tx2"/>
                </a:solidFill>
                <a:latin typeface="+mn-lt"/>
                <a:ea typeface="+mn-ea"/>
              </a:defRPr>
            </a:lvl3pPr>
            <a:lvl4pPr marL="1600200" indent="-228600" algn="l" rtl="0" eaLnBrk="0" fontAlgn="base" hangingPunct="0">
              <a:spcBef>
                <a:spcPct val="20000"/>
              </a:spcBef>
              <a:spcAft>
                <a:spcPct val="0"/>
              </a:spcAft>
              <a:buChar char="–"/>
              <a:defRPr sz="2000" b="1">
                <a:solidFill>
                  <a:schemeClr val="tx2"/>
                </a:solidFill>
                <a:latin typeface="+mn-lt"/>
                <a:ea typeface="+mn-ea"/>
              </a:defRPr>
            </a:lvl4pPr>
            <a:lvl5pPr marL="2057400" indent="-228600" algn="l" rtl="0" eaLnBrk="0" fontAlgn="base" hangingPunct="0">
              <a:spcBef>
                <a:spcPct val="20000"/>
              </a:spcBef>
              <a:spcAft>
                <a:spcPct val="0"/>
              </a:spcAft>
              <a:buChar char="»"/>
              <a:defRPr sz="2000" b="1">
                <a:solidFill>
                  <a:schemeClr val="tx2"/>
                </a:solidFill>
                <a:latin typeface="+mn-lt"/>
                <a:ea typeface="+mn-ea"/>
              </a:defRPr>
            </a:lvl5pPr>
            <a:lvl6pPr marL="2514600" indent="-228600" algn="l" rtl="0" fontAlgn="base">
              <a:spcBef>
                <a:spcPct val="20000"/>
              </a:spcBef>
              <a:spcAft>
                <a:spcPct val="0"/>
              </a:spcAft>
              <a:buChar char="»"/>
              <a:defRPr sz="2000" b="1">
                <a:solidFill>
                  <a:schemeClr val="tx2"/>
                </a:solidFill>
                <a:latin typeface="+mn-lt"/>
                <a:ea typeface="+mn-ea"/>
              </a:defRPr>
            </a:lvl6pPr>
            <a:lvl7pPr marL="2971800" indent="-228600" algn="l" rtl="0" fontAlgn="base">
              <a:spcBef>
                <a:spcPct val="20000"/>
              </a:spcBef>
              <a:spcAft>
                <a:spcPct val="0"/>
              </a:spcAft>
              <a:buChar char="»"/>
              <a:defRPr sz="2000" b="1">
                <a:solidFill>
                  <a:schemeClr val="tx2"/>
                </a:solidFill>
                <a:latin typeface="+mn-lt"/>
                <a:ea typeface="+mn-ea"/>
              </a:defRPr>
            </a:lvl7pPr>
            <a:lvl8pPr marL="3429000" indent="-228600" algn="l" rtl="0" fontAlgn="base">
              <a:spcBef>
                <a:spcPct val="20000"/>
              </a:spcBef>
              <a:spcAft>
                <a:spcPct val="0"/>
              </a:spcAft>
              <a:buChar char="»"/>
              <a:defRPr sz="2000" b="1">
                <a:solidFill>
                  <a:schemeClr val="tx2"/>
                </a:solidFill>
                <a:latin typeface="+mn-lt"/>
                <a:ea typeface="+mn-ea"/>
              </a:defRPr>
            </a:lvl8pPr>
            <a:lvl9pPr marL="3886200" indent="-228600" algn="l" rtl="0" fontAlgn="base">
              <a:spcBef>
                <a:spcPct val="20000"/>
              </a:spcBef>
              <a:spcAft>
                <a:spcPct val="0"/>
              </a:spcAft>
              <a:buChar char="»"/>
              <a:defRPr sz="2000" b="1">
                <a:solidFill>
                  <a:schemeClr val="tx2"/>
                </a:solidFill>
                <a:latin typeface="+mn-lt"/>
                <a:ea typeface="+mn-ea"/>
              </a:defRPr>
            </a:lvl9pPr>
          </a:lstStyle>
          <a:p>
            <a:pPr marL="0" indent="0" eaLnBrk="1" hangingPunct="1">
              <a:buNone/>
            </a:pPr>
            <a:r>
              <a:rPr lang="zh-CN" altLang="en-US" sz="2800" dirty="0"/>
              <a:t>国家助学金</a:t>
            </a:r>
          </a:p>
        </p:txBody>
      </p:sp>
      <p:sp>
        <p:nvSpPr>
          <p:cNvPr id="8" name="内容占位符 1"/>
          <p:cNvSpPr>
            <a:spLocks noGrp="1"/>
          </p:cNvSpPr>
          <p:nvPr/>
        </p:nvSpPr>
        <p:spPr>
          <a:xfrm>
            <a:off x="2496820" y="4406265"/>
            <a:ext cx="3875405" cy="550545"/>
          </a:xfrm>
          <a:prstGeom prst="rect">
            <a:avLst/>
          </a:prstGeom>
          <a:noFill/>
          <a:ln w="9525">
            <a:noFill/>
          </a:ln>
        </p:spPr>
        <p:txBody>
          <a:bodyPr vert="horz" wrap="square" anchor="t"/>
          <a:lstStyle>
            <a:lvl1pPr marL="342900" indent="-342900" algn="l" rtl="0" eaLnBrk="0" fontAlgn="base" hangingPunct="0">
              <a:spcBef>
                <a:spcPct val="20000"/>
              </a:spcBef>
              <a:spcAft>
                <a:spcPct val="0"/>
              </a:spcAft>
              <a:buChar char="•"/>
              <a:defRPr sz="3200" b="1">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ea typeface="+mn-ea"/>
              </a:defRPr>
            </a:lvl2pPr>
            <a:lvl3pPr marL="1143000" indent="-228600" algn="l" rtl="0" eaLnBrk="0" fontAlgn="base" hangingPunct="0">
              <a:spcBef>
                <a:spcPct val="20000"/>
              </a:spcBef>
              <a:spcAft>
                <a:spcPct val="0"/>
              </a:spcAft>
              <a:buChar char="•"/>
              <a:defRPr sz="2400" b="1">
                <a:solidFill>
                  <a:schemeClr val="tx2"/>
                </a:solidFill>
                <a:latin typeface="+mn-lt"/>
                <a:ea typeface="+mn-ea"/>
              </a:defRPr>
            </a:lvl3pPr>
            <a:lvl4pPr marL="1600200" indent="-228600" algn="l" rtl="0" eaLnBrk="0" fontAlgn="base" hangingPunct="0">
              <a:spcBef>
                <a:spcPct val="20000"/>
              </a:spcBef>
              <a:spcAft>
                <a:spcPct val="0"/>
              </a:spcAft>
              <a:buChar char="–"/>
              <a:defRPr sz="2000" b="1">
                <a:solidFill>
                  <a:schemeClr val="tx2"/>
                </a:solidFill>
                <a:latin typeface="+mn-lt"/>
                <a:ea typeface="+mn-ea"/>
              </a:defRPr>
            </a:lvl4pPr>
            <a:lvl5pPr marL="2057400" indent="-228600" algn="l" rtl="0" eaLnBrk="0" fontAlgn="base" hangingPunct="0">
              <a:spcBef>
                <a:spcPct val="20000"/>
              </a:spcBef>
              <a:spcAft>
                <a:spcPct val="0"/>
              </a:spcAft>
              <a:buChar char="»"/>
              <a:defRPr sz="2000" b="1">
                <a:solidFill>
                  <a:schemeClr val="tx2"/>
                </a:solidFill>
                <a:latin typeface="+mn-lt"/>
                <a:ea typeface="+mn-ea"/>
              </a:defRPr>
            </a:lvl5pPr>
            <a:lvl6pPr marL="2514600" indent="-228600" algn="l" rtl="0" fontAlgn="base">
              <a:spcBef>
                <a:spcPct val="20000"/>
              </a:spcBef>
              <a:spcAft>
                <a:spcPct val="0"/>
              </a:spcAft>
              <a:buChar char="»"/>
              <a:defRPr sz="2000" b="1">
                <a:solidFill>
                  <a:schemeClr val="tx2"/>
                </a:solidFill>
                <a:latin typeface="+mn-lt"/>
                <a:ea typeface="+mn-ea"/>
              </a:defRPr>
            </a:lvl6pPr>
            <a:lvl7pPr marL="2971800" indent="-228600" algn="l" rtl="0" fontAlgn="base">
              <a:spcBef>
                <a:spcPct val="20000"/>
              </a:spcBef>
              <a:spcAft>
                <a:spcPct val="0"/>
              </a:spcAft>
              <a:buChar char="»"/>
              <a:defRPr sz="2000" b="1">
                <a:solidFill>
                  <a:schemeClr val="tx2"/>
                </a:solidFill>
                <a:latin typeface="+mn-lt"/>
                <a:ea typeface="+mn-ea"/>
              </a:defRPr>
            </a:lvl7pPr>
            <a:lvl8pPr marL="3429000" indent="-228600" algn="l" rtl="0" fontAlgn="base">
              <a:spcBef>
                <a:spcPct val="20000"/>
              </a:spcBef>
              <a:spcAft>
                <a:spcPct val="0"/>
              </a:spcAft>
              <a:buChar char="»"/>
              <a:defRPr sz="2000" b="1">
                <a:solidFill>
                  <a:schemeClr val="tx2"/>
                </a:solidFill>
                <a:latin typeface="+mn-lt"/>
                <a:ea typeface="+mn-ea"/>
              </a:defRPr>
            </a:lvl8pPr>
            <a:lvl9pPr marL="3886200" indent="-228600" algn="l" rtl="0" fontAlgn="base">
              <a:spcBef>
                <a:spcPct val="20000"/>
              </a:spcBef>
              <a:spcAft>
                <a:spcPct val="0"/>
              </a:spcAft>
              <a:buChar char="»"/>
              <a:defRPr sz="2000" b="1">
                <a:solidFill>
                  <a:schemeClr val="tx2"/>
                </a:solidFill>
                <a:latin typeface="+mn-lt"/>
                <a:ea typeface="+mn-ea"/>
              </a:defRPr>
            </a:lvl9pPr>
          </a:lstStyle>
          <a:p>
            <a:pPr marL="0" indent="0" eaLnBrk="1" hangingPunct="1">
              <a:buNone/>
            </a:pPr>
            <a:r>
              <a:rPr lang="zh-CN" altLang="en-US" sz="2800" dirty="0"/>
              <a:t>减免学费、临时补助等</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1"/>
          <p:cNvSpPr>
            <a:spLocks noGrp="1"/>
          </p:cNvSpPr>
          <p:nvPr>
            <p:ph idx="1"/>
          </p:nvPr>
        </p:nvSpPr>
        <p:spPr>
          <a:xfrm>
            <a:off x="1357630" y="1500505"/>
            <a:ext cx="6972300" cy="4266565"/>
          </a:xfrm>
        </p:spPr>
        <p:txBody>
          <a:bodyPr vert="horz" wrap="square" anchor="t"/>
          <a:lstStyle/>
          <a:p>
            <a:pPr marL="0" indent="0" eaLnBrk="1" latinLnBrk="0" hangingPunct="1">
              <a:lnSpc>
                <a:spcPct val="120000"/>
              </a:lnSpc>
              <a:spcBef>
                <a:spcPts val="0"/>
              </a:spcBef>
              <a:buNone/>
            </a:pPr>
            <a:r>
              <a:rPr lang="en-US" sz="1800" dirty="0">
                <a:solidFill>
                  <a:schemeClr val="accent4"/>
                </a:solidFill>
                <a:effectLst>
                  <a:outerShdw blurRad="38100" dist="25400" dir="5400000" algn="ctr" rotWithShape="0">
                    <a:srgbClr val="6E747A">
                      <a:alpha val="43000"/>
                    </a:srgbClr>
                  </a:outerShdw>
                </a:effectLst>
                <a:sym typeface="+mn-ea"/>
              </a:rPr>
              <a:t>    </a:t>
            </a:r>
          </a:p>
          <a:p>
            <a:pPr eaLnBrk="1" hangingPunct="1">
              <a:lnSpc>
                <a:spcPct val="90000"/>
              </a:lnSpc>
            </a:pPr>
            <a:r>
              <a:rPr lang="en-US" altLang="zh-CN" sz="1800" dirty="0">
                <a:solidFill>
                  <a:schemeClr val="accent4"/>
                </a:solidFill>
                <a:sym typeface="+mn-ea"/>
              </a:rPr>
              <a:t>1.</a:t>
            </a:r>
            <a:r>
              <a:rPr lang="zh-CN" altLang="en-US" sz="1800" dirty="0">
                <a:solidFill>
                  <a:schemeClr val="accent4"/>
                </a:solidFill>
                <a:sym typeface="+mn-ea"/>
              </a:rPr>
              <a:t>政策依据：</a:t>
            </a:r>
            <a:r>
              <a:rPr lang="en-US" altLang="zh-CN" sz="1800" dirty="0">
                <a:solidFill>
                  <a:schemeClr val="accent4"/>
                </a:solidFill>
                <a:sym typeface="+mn-ea"/>
              </a:rPr>
              <a:t>《</a:t>
            </a:r>
            <a:r>
              <a:rPr lang="zh-CN" altLang="en-US" sz="1800" dirty="0">
                <a:solidFill>
                  <a:schemeClr val="accent4"/>
                </a:solidFill>
                <a:sym typeface="+mn-ea"/>
              </a:rPr>
              <a:t>晋城职业技术学院</a:t>
            </a:r>
            <a:r>
              <a:rPr lang="en-US" altLang="zh-CN" sz="1800" dirty="0">
                <a:solidFill>
                  <a:schemeClr val="accent4"/>
                </a:solidFill>
                <a:sym typeface="+mn-ea"/>
              </a:rPr>
              <a:t>家庭经济困难学生认定和建档工作实施办法》</a:t>
            </a:r>
          </a:p>
          <a:p>
            <a:pPr eaLnBrk="1" hangingPunct="1">
              <a:lnSpc>
                <a:spcPct val="90000"/>
              </a:lnSpc>
            </a:pPr>
            <a:r>
              <a:rPr lang="en-US" altLang="zh-CN" sz="1800" dirty="0">
                <a:solidFill>
                  <a:schemeClr val="accent4"/>
                </a:solidFill>
                <a:sym typeface="+mn-ea"/>
              </a:rPr>
              <a:t>2.</a:t>
            </a:r>
            <a:r>
              <a:rPr lang="zh-CN" altLang="en-US" sz="1800" dirty="0">
                <a:solidFill>
                  <a:schemeClr val="accent4"/>
                </a:solidFill>
                <a:sym typeface="+mn-ea"/>
              </a:rPr>
              <a:t>家庭经济困难学生：具有我院正式学籍的全日制中专和专科在校生，且本人及家庭所能筹集到的资金难以支付其在校期间的学习和生活的基本费用。 </a:t>
            </a:r>
            <a:endParaRPr lang="en-US" altLang="zh-CN" sz="1800" dirty="0">
              <a:solidFill>
                <a:schemeClr val="accent4"/>
              </a:solidFill>
            </a:endParaRPr>
          </a:p>
          <a:p>
            <a:pPr eaLnBrk="1" hangingPunct="1">
              <a:lnSpc>
                <a:spcPct val="90000"/>
              </a:lnSpc>
            </a:pPr>
            <a:r>
              <a:rPr lang="en-US" altLang="zh-CN" sz="1800" dirty="0">
                <a:solidFill>
                  <a:schemeClr val="accent4"/>
                </a:solidFill>
                <a:sym typeface="+mn-ea"/>
              </a:rPr>
              <a:t>2.</a:t>
            </a:r>
            <a:r>
              <a:rPr lang="zh-CN" altLang="en-US" sz="1800" dirty="0">
                <a:solidFill>
                  <a:schemeClr val="accent4"/>
                </a:solidFill>
                <a:latin typeface="黑体" panose="02010609060101010101" pitchFamily="2" charset="-122"/>
                <a:sym typeface="+mn-ea"/>
              </a:rPr>
              <a:t>认定程序：由学生本人提出申请，实行有班主任参与的班级民主评议、系评定和学院审查相结合的原则。认定工作每学年</a:t>
            </a:r>
            <a:r>
              <a:rPr lang="en-US" altLang="zh-CN" sz="1800" dirty="0">
                <a:solidFill>
                  <a:schemeClr val="accent4"/>
                </a:solidFill>
                <a:latin typeface="黑体" panose="02010609060101010101" pitchFamily="2" charset="-122"/>
                <a:sym typeface="+mn-ea"/>
              </a:rPr>
              <a:t>10</a:t>
            </a:r>
            <a:r>
              <a:rPr lang="zh-CN" altLang="en-US" sz="1800" dirty="0">
                <a:solidFill>
                  <a:schemeClr val="accent4"/>
                </a:solidFill>
                <a:latin typeface="黑体" panose="02010609060101010101" pitchFamily="2" charset="-122"/>
                <a:sym typeface="+mn-ea"/>
              </a:rPr>
              <a:t>月份进行一次。</a:t>
            </a:r>
            <a:endParaRPr lang="en-US" altLang="zh-CN" sz="1800" dirty="0">
              <a:solidFill>
                <a:schemeClr val="accent4"/>
              </a:solidFill>
              <a:latin typeface="黑体" panose="02010609060101010101" pitchFamily="2" charset="-122"/>
            </a:endParaRPr>
          </a:p>
          <a:p>
            <a:pPr eaLnBrk="1" hangingPunct="1">
              <a:lnSpc>
                <a:spcPct val="90000"/>
              </a:lnSpc>
            </a:pPr>
            <a:r>
              <a:rPr lang="en-US" altLang="zh-CN" sz="1800" dirty="0">
                <a:solidFill>
                  <a:schemeClr val="accent4"/>
                </a:solidFill>
                <a:latin typeface="黑体" panose="02010609060101010101" pitchFamily="2" charset="-122"/>
                <a:sym typeface="+mn-ea"/>
              </a:rPr>
              <a:t>3.</a:t>
            </a:r>
            <a:r>
              <a:rPr lang="zh-CN" altLang="en-US" sz="1800" dirty="0">
                <a:solidFill>
                  <a:schemeClr val="accent4"/>
                </a:solidFill>
                <a:latin typeface="黑体" panose="02010609060101010101" pitchFamily="2" charset="-122"/>
                <a:sym typeface="+mn-ea"/>
              </a:rPr>
              <a:t>认定档次：特殊困难和一般困难。具体认定标准见</a:t>
            </a:r>
            <a:r>
              <a:rPr lang="en-US" altLang="zh-CN" sz="1800" dirty="0">
                <a:solidFill>
                  <a:schemeClr val="accent4"/>
                </a:solidFill>
                <a:latin typeface="黑体" panose="02010609060101010101" pitchFamily="2" charset="-122"/>
                <a:sym typeface="+mn-ea"/>
              </a:rPr>
              <a:t>《</a:t>
            </a:r>
            <a:r>
              <a:rPr lang="zh-CN" altLang="en-US" sz="1800" dirty="0">
                <a:solidFill>
                  <a:schemeClr val="accent4"/>
                </a:solidFill>
                <a:latin typeface="黑体" panose="02010609060101010101" pitchFamily="2" charset="-122"/>
                <a:sym typeface="+mn-ea"/>
              </a:rPr>
              <a:t>实施办法</a:t>
            </a:r>
            <a:r>
              <a:rPr lang="en-US" altLang="zh-CN" sz="1800" dirty="0">
                <a:solidFill>
                  <a:schemeClr val="accent4"/>
                </a:solidFill>
                <a:latin typeface="黑体" panose="02010609060101010101" pitchFamily="2" charset="-122"/>
                <a:sym typeface="+mn-ea"/>
              </a:rPr>
              <a:t>》</a:t>
            </a:r>
            <a:r>
              <a:rPr lang="zh-CN" altLang="en-US" sz="1800" dirty="0">
                <a:solidFill>
                  <a:schemeClr val="accent4"/>
                </a:solidFill>
                <a:latin typeface="黑体" panose="02010609060101010101" pitchFamily="2" charset="-122"/>
                <a:sym typeface="+mn-ea"/>
              </a:rPr>
              <a:t>。</a:t>
            </a:r>
            <a:endParaRPr lang="en-US" altLang="zh-CN" sz="1800" dirty="0">
              <a:solidFill>
                <a:schemeClr val="accent4"/>
              </a:solidFill>
              <a:latin typeface="黑体" panose="02010609060101010101" pitchFamily="2" charset="-122"/>
            </a:endParaRPr>
          </a:p>
          <a:p>
            <a:pPr eaLnBrk="1" hangingPunct="1">
              <a:lnSpc>
                <a:spcPct val="90000"/>
              </a:lnSpc>
            </a:pPr>
            <a:r>
              <a:rPr lang="en-US" altLang="zh-CN" sz="1800" dirty="0">
                <a:solidFill>
                  <a:schemeClr val="accent4"/>
                </a:solidFill>
                <a:latin typeface="黑体" panose="02010609060101010101" pitchFamily="2" charset="-122"/>
                <a:sym typeface="+mn-ea"/>
              </a:rPr>
              <a:t>4.</a:t>
            </a:r>
            <a:r>
              <a:rPr lang="zh-CN" altLang="en-US" sz="1800" dirty="0">
                <a:solidFill>
                  <a:schemeClr val="accent4"/>
                </a:solidFill>
                <a:latin typeface="黑体" panose="02010609060101010101" pitchFamily="2" charset="-122"/>
                <a:sym typeface="+mn-ea"/>
              </a:rPr>
              <a:t>重点对象：</a:t>
            </a:r>
            <a:r>
              <a:rPr lang="zh-CN" altLang="en-US" sz="1800" dirty="0">
                <a:ln w="22225">
                  <a:solidFill>
                    <a:schemeClr val="accent2"/>
                  </a:solidFill>
                  <a:prstDash val="solid"/>
                </a:ln>
                <a:solidFill>
                  <a:schemeClr val="accent2">
                    <a:lumMod val="40000"/>
                    <a:lumOff val="60000"/>
                  </a:schemeClr>
                </a:solidFill>
                <a:effectLst/>
                <a:latin typeface="黑体" panose="02010609060101010101" pitchFamily="2" charset="-122"/>
                <a:sym typeface="+mn-ea"/>
              </a:rPr>
              <a:t>建档立卡</a:t>
            </a:r>
            <a:r>
              <a:rPr lang="zh-CN" altLang="en-US" sz="1800" dirty="0">
                <a:solidFill>
                  <a:schemeClr val="accent4"/>
                </a:solidFill>
                <a:latin typeface="黑体" panose="02010609060101010101" pitchFamily="2" charset="-122"/>
                <a:sym typeface="+mn-ea"/>
              </a:rPr>
              <a:t>家庭经济困难学生</a:t>
            </a:r>
            <a:r>
              <a:rPr lang="en-US" altLang="zh-CN" sz="1800" dirty="0">
                <a:solidFill>
                  <a:schemeClr val="accent4"/>
                </a:solidFill>
                <a:latin typeface="黑体" panose="02010609060101010101" pitchFamily="2" charset="-122"/>
                <a:sym typeface="+mn-ea"/>
              </a:rPr>
              <a:t>,</a:t>
            </a:r>
            <a:r>
              <a:rPr lang="zh-CN" altLang="en-US" sz="1800" dirty="0">
                <a:solidFill>
                  <a:schemeClr val="accent4"/>
                </a:solidFill>
                <a:latin typeface="黑体" panose="02010609060101010101" pitchFamily="2" charset="-122"/>
                <a:sym typeface="+mn-ea"/>
              </a:rPr>
              <a:t>农村</a:t>
            </a:r>
            <a:r>
              <a:rPr lang="zh-CN" altLang="en-US" sz="1800" dirty="0">
                <a:ln w="22225">
                  <a:solidFill>
                    <a:schemeClr val="accent2"/>
                  </a:solidFill>
                  <a:prstDash val="solid"/>
                </a:ln>
                <a:solidFill>
                  <a:schemeClr val="accent2">
                    <a:lumMod val="40000"/>
                    <a:lumOff val="60000"/>
                  </a:schemeClr>
                </a:solidFill>
                <a:effectLst/>
                <a:latin typeface="黑体" panose="02010609060101010101" pitchFamily="2" charset="-122"/>
                <a:sym typeface="+mn-ea"/>
              </a:rPr>
              <a:t>低保</a:t>
            </a:r>
            <a:r>
              <a:rPr lang="zh-CN" altLang="en-US" sz="1800" dirty="0">
                <a:solidFill>
                  <a:schemeClr val="accent4"/>
                </a:solidFill>
                <a:latin typeface="黑体" panose="02010609060101010101" pitchFamily="2" charset="-122"/>
                <a:sym typeface="+mn-ea"/>
              </a:rPr>
              <a:t>家庭学生</a:t>
            </a:r>
            <a:r>
              <a:rPr lang="en-US" altLang="zh-CN" sz="1800" dirty="0">
                <a:solidFill>
                  <a:schemeClr val="accent4"/>
                </a:solidFill>
                <a:latin typeface="黑体" panose="02010609060101010101" pitchFamily="2" charset="-122"/>
                <a:sym typeface="+mn-ea"/>
              </a:rPr>
              <a:t>,</a:t>
            </a:r>
            <a:r>
              <a:rPr lang="zh-CN" altLang="en-US" sz="1800" dirty="0">
                <a:solidFill>
                  <a:schemeClr val="accent4"/>
                </a:solidFill>
                <a:latin typeface="黑体" panose="02010609060101010101" pitchFamily="2" charset="-122"/>
                <a:sym typeface="+mn-ea"/>
              </a:rPr>
              <a:t>农村</a:t>
            </a:r>
            <a:r>
              <a:rPr lang="zh-CN" altLang="en-US" sz="1800" dirty="0">
                <a:ln w="22225">
                  <a:solidFill>
                    <a:schemeClr val="accent2"/>
                  </a:solidFill>
                  <a:prstDash val="solid"/>
                </a:ln>
                <a:solidFill>
                  <a:schemeClr val="accent2">
                    <a:lumMod val="40000"/>
                    <a:lumOff val="60000"/>
                  </a:schemeClr>
                </a:solidFill>
                <a:effectLst/>
                <a:latin typeface="黑体" panose="02010609060101010101" pitchFamily="2" charset="-122"/>
                <a:sym typeface="+mn-ea"/>
              </a:rPr>
              <a:t>特困救助</a:t>
            </a:r>
            <a:r>
              <a:rPr lang="zh-CN" altLang="en-US" sz="1800" dirty="0">
                <a:solidFill>
                  <a:schemeClr val="accent4"/>
                </a:solidFill>
                <a:latin typeface="黑体" panose="02010609060101010101" pitchFamily="2" charset="-122"/>
                <a:sym typeface="+mn-ea"/>
              </a:rPr>
              <a:t>供养学生</a:t>
            </a:r>
            <a:r>
              <a:rPr lang="en-US" altLang="zh-CN" sz="1800" dirty="0">
                <a:solidFill>
                  <a:schemeClr val="accent4"/>
                </a:solidFill>
                <a:latin typeface="黑体" panose="02010609060101010101" pitchFamily="2" charset="-122"/>
                <a:sym typeface="+mn-ea"/>
              </a:rPr>
              <a:t>,</a:t>
            </a:r>
            <a:r>
              <a:rPr lang="zh-CN" altLang="en-US" sz="1800" dirty="0">
                <a:ln w="22225">
                  <a:solidFill>
                    <a:schemeClr val="accent2"/>
                  </a:solidFill>
                  <a:prstDash val="solid"/>
                </a:ln>
                <a:solidFill>
                  <a:schemeClr val="accent2">
                    <a:lumMod val="40000"/>
                    <a:lumOff val="60000"/>
                  </a:schemeClr>
                </a:solidFill>
                <a:effectLst/>
                <a:latin typeface="黑体" panose="02010609060101010101" pitchFamily="2" charset="-122"/>
                <a:sym typeface="+mn-ea"/>
              </a:rPr>
              <a:t>孤残学生、烈士子女</a:t>
            </a:r>
            <a:r>
              <a:rPr lang="en-US" altLang="zh-CN" sz="1800" dirty="0">
                <a:ln w="22225">
                  <a:solidFill>
                    <a:schemeClr val="accent2"/>
                  </a:solidFill>
                  <a:prstDash val="solid"/>
                </a:ln>
                <a:solidFill>
                  <a:schemeClr val="accent2">
                    <a:lumMod val="40000"/>
                    <a:lumOff val="60000"/>
                  </a:schemeClr>
                </a:solidFill>
                <a:effectLst/>
                <a:latin typeface="黑体" panose="02010609060101010101" pitchFamily="2" charset="-122"/>
                <a:sym typeface="+mn-ea"/>
              </a:rPr>
              <a:t>,</a:t>
            </a:r>
            <a:r>
              <a:rPr lang="zh-CN" altLang="en-US" sz="1800" dirty="0">
                <a:solidFill>
                  <a:schemeClr val="accent4"/>
                </a:solidFill>
                <a:latin typeface="黑体" panose="02010609060101010101" pitchFamily="2" charset="-122"/>
                <a:sym typeface="+mn-ea"/>
              </a:rPr>
              <a:t>父母重病或单亲且来自贫困及边远地区的学生</a:t>
            </a:r>
            <a:r>
              <a:rPr lang="en-US" altLang="zh-CN" sz="1800" dirty="0">
                <a:solidFill>
                  <a:schemeClr val="accent4"/>
                </a:solidFill>
                <a:latin typeface="黑体" panose="02010609060101010101" pitchFamily="2" charset="-122"/>
                <a:sym typeface="+mn-ea"/>
              </a:rPr>
              <a:t>,</a:t>
            </a:r>
            <a:r>
              <a:rPr lang="zh-CN" altLang="en-US" sz="1800" dirty="0">
                <a:solidFill>
                  <a:schemeClr val="accent4"/>
                </a:solidFill>
                <a:latin typeface="黑体" panose="02010609060101010101" pitchFamily="2" charset="-122"/>
                <a:sym typeface="+mn-ea"/>
              </a:rPr>
              <a:t>学生家庭所在地区发生</a:t>
            </a:r>
            <a:r>
              <a:rPr lang="zh-CN" altLang="en-US" sz="1800" dirty="0">
                <a:ln w="22225">
                  <a:solidFill>
                    <a:schemeClr val="accent2"/>
                  </a:solidFill>
                  <a:prstDash val="solid"/>
                </a:ln>
                <a:solidFill>
                  <a:schemeClr val="accent2">
                    <a:lumMod val="40000"/>
                    <a:lumOff val="60000"/>
                  </a:schemeClr>
                </a:solidFill>
                <a:effectLst/>
                <a:latin typeface="黑体" panose="02010609060101010101" pitchFamily="2" charset="-122"/>
                <a:sym typeface="+mn-ea"/>
              </a:rPr>
              <a:t>重大自然灾害</a:t>
            </a:r>
            <a:r>
              <a:rPr lang="zh-CN" altLang="en-US" sz="1800" dirty="0">
                <a:solidFill>
                  <a:schemeClr val="accent4"/>
                </a:solidFill>
                <a:latin typeface="黑体" panose="02010609060101010101" pitchFamily="2" charset="-122"/>
                <a:sym typeface="+mn-ea"/>
              </a:rPr>
              <a:t>或突发性灾祸，造成家庭经济特别困难的学生。</a:t>
            </a:r>
            <a:endParaRPr lang="zh-CN" altLang="en-US" sz="1800" dirty="0">
              <a:solidFill>
                <a:schemeClr val="accent4"/>
              </a:solidFill>
            </a:endParaRPr>
          </a:p>
          <a:p>
            <a:pPr eaLnBrk="1" latinLnBrk="0" hangingPunct="1">
              <a:lnSpc>
                <a:spcPct val="120000"/>
              </a:lnSpc>
              <a:spcBef>
                <a:spcPts val="0"/>
              </a:spcBef>
            </a:pPr>
            <a:endParaRPr lang="en-US" altLang="zh-CN" sz="2400" dirty="0">
              <a:solidFill>
                <a:schemeClr val="accent4"/>
              </a:solidFill>
            </a:endParaRPr>
          </a:p>
          <a:p>
            <a:pPr eaLnBrk="1" hangingPunct="1"/>
            <a:endParaRPr lang="en-US" altLang="zh-CN" sz="1400" dirty="0">
              <a:solidFill>
                <a:schemeClr val="accent4"/>
              </a:solidFill>
            </a:endParaRPr>
          </a:p>
          <a:p>
            <a:pPr eaLnBrk="1" hangingPunct="1"/>
            <a:endParaRPr lang="en-US" altLang="zh-CN" sz="1800" dirty="0">
              <a:solidFill>
                <a:schemeClr val="accent4"/>
              </a:solidFill>
            </a:endParaRPr>
          </a:p>
          <a:p>
            <a:pPr eaLnBrk="1" hangingPunct="1"/>
            <a:endParaRPr lang="en-US" altLang="zh-CN" sz="1800" dirty="0">
              <a:solidFill>
                <a:schemeClr val="accent4"/>
              </a:solidFill>
            </a:endParaRPr>
          </a:p>
          <a:p>
            <a:pPr eaLnBrk="1" hangingPunct="1"/>
            <a:endParaRPr lang="en-US" altLang="zh-CN" dirty="0">
              <a:solidFill>
                <a:schemeClr val="accent4"/>
              </a:solidFill>
            </a:endParaRPr>
          </a:p>
          <a:p>
            <a:pPr eaLnBrk="1" hangingPunct="1"/>
            <a:endParaRPr lang="en-US" altLang="zh-CN" dirty="0">
              <a:solidFill>
                <a:schemeClr val="accent4"/>
              </a:solidFill>
            </a:endParaRPr>
          </a:p>
        </p:txBody>
      </p:sp>
      <p:pic>
        <p:nvPicPr>
          <p:cNvPr id="2" name="图片 1" descr="校徽"/>
          <p:cNvPicPr>
            <a:picLocks noChangeAspect="1"/>
          </p:cNvPicPr>
          <p:nvPr/>
        </p:nvPicPr>
        <p:blipFill>
          <a:blip r:embed="rId2" cstate="print"/>
          <a:stretch>
            <a:fillRect/>
          </a:stretch>
        </p:blipFill>
        <p:spPr>
          <a:xfrm>
            <a:off x="450850" y="170180"/>
            <a:ext cx="1179830" cy="1170305"/>
          </a:xfrm>
          <a:prstGeom prst="rect">
            <a:avLst/>
          </a:prstGeom>
        </p:spPr>
      </p:pic>
      <p:sp>
        <p:nvSpPr>
          <p:cNvPr id="3" name="内容占位符 1"/>
          <p:cNvSpPr>
            <a:spLocks noGrp="1"/>
          </p:cNvSpPr>
          <p:nvPr/>
        </p:nvSpPr>
        <p:spPr>
          <a:xfrm>
            <a:off x="1909445" y="710565"/>
            <a:ext cx="5049520" cy="550545"/>
          </a:xfrm>
          <a:prstGeom prst="rect">
            <a:avLst/>
          </a:prstGeom>
          <a:noFill/>
          <a:ln w="9525">
            <a:noFill/>
          </a:ln>
        </p:spPr>
        <p:txBody>
          <a:bodyPr vert="horz" wrap="square" anchor="t"/>
          <a:lstStyle>
            <a:lvl1pPr marL="342900" indent="-342900" algn="l" rtl="0" eaLnBrk="0" fontAlgn="base" hangingPunct="0">
              <a:spcBef>
                <a:spcPct val="20000"/>
              </a:spcBef>
              <a:spcAft>
                <a:spcPct val="0"/>
              </a:spcAft>
              <a:buChar char="•"/>
              <a:defRPr sz="3200" b="1">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ea typeface="+mn-ea"/>
              </a:defRPr>
            </a:lvl2pPr>
            <a:lvl3pPr marL="1143000" indent="-228600" algn="l" rtl="0" eaLnBrk="0" fontAlgn="base" hangingPunct="0">
              <a:spcBef>
                <a:spcPct val="20000"/>
              </a:spcBef>
              <a:spcAft>
                <a:spcPct val="0"/>
              </a:spcAft>
              <a:buChar char="•"/>
              <a:defRPr sz="2400" b="1">
                <a:solidFill>
                  <a:schemeClr val="tx2"/>
                </a:solidFill>
                <a:latin typeface="+mn-lt"/>
                <a:ea typeface="+mn-ea"/>
              </a:defRPr>
            </a:lvl3pPr>
            <a:lvl4pPr marL="1600200" indent="-228600" algn="l" rtl="0" eaLnBrk="0" fontAlgn="base" hangingPunct="0">
              <a:spcBef>
                <a:spcPct val="20000"/>
              </a:spcBef>
              <a:spcAft>
                <a:spcPct val="0"/>
              </a:spcAft>
              <a:buChar char="–"/>
              <a:defRPr sz="2000" b="1">
                <a:solidFill>
                  <a:schemeClr val="tx2"/>
                </a:solidFill>
                <a:latin typeface="+mn-lt"/>
                <a:ea typeface="+mn-ea"/>
              </a:defRPr>
            </a:lvl4pPr>
            <a:lvl5pPr marL="2057400" indent="-228600" algn="l" rtl="0" eaLnBrk="0" fontAlgn="base" hangingPunct="0">
              <a:spcBef>
                <a:spcPct val="20000"/>
              </a:spcBef>
              <a:spcAft>
                <a:spcPct val="0"/>
              </a:spcAft>
              <a:buChar char="»"/>
              <a:defRPr sz="2000" b="1">
                <a:solidFill>
                  <a:schemeClr val="tx2"/>
                </a:solidFill>
                <a:latin typeface="+mn-lt"/>
                <a:ea typeface="+mn-ea"/>
              </a:defRPr>
            </a:lvl5pPr>
            <a:lvl6pPr marL="2514600" indent="-228600" algn="l" rtl="0" fontAlgn="base">
              <a:spcBef>
                <a:spcPct val="20000"/>
              </a:spcBef>
              <a:spcAft>
                <a:spcPct val="0"/>
              </a:spcAft>
              <a:buChar char="»"/>
              <a:defRPr sz="2000" b="1">
                <a:solidFill>
                  <a:schemeClr val="tx2"/>
                </a:solidFill>
                <a:latin typeface="+mn-lt"/>
                <a:ea typeface="+mn-ea"/>
              </a:defRPr>
            </a:lvl6pPr>
            <a:lvl7pPr marL="2971800" indent="-228600" algn="l" rtl="0" fontAlgn="base">
              <a:spcBef>
                <a:spcPct val="20000"/>
              </a:spcBef>
              <a:spcAft>
                <a:spcPct val="0"/>
              </a:spcAft>
              <a:buChar char="»"/>
              <a:defRPr sz="2000" b="1">
                <a:solidFill>
                  <a:schemeClr val="tx2"/>
                </a:solidFill>
                <a:latin typeface="+mn-lt"/>
                <a:ea typeface="+mn-ea"/>
              </a:defRPr>
            </a:lvl7pPr>
            <a:lvl8pPr marL="3429000" indent="-228600" algn="l" rtl="0" fontAlgn="base">
              <a:spcBef>
                <a:spcPct val="20000"/>
              </a:spcBef>
              <a:spcAft>
                <a:spcPct val="0"/>
              </a:spcAft>
              <a:buChar char="»"/>
              <a:defRPr sz="2000" b="1">
                <a:solidFill>
                  <a:schemeClr val="tx2"/>
                </a:solidFill>
                <a:latin typeface="+mn-lt"/>
                <a:ea typeface="+mn-ea"/>
              </a:defRPr>
            </a:lvl8pPr>
            <a:lvl9pPr marL="3886200" indent="-228600" algn="l" rtl="0" fontAlgn="base">
              <a:spcBef>
                <a:spcPct val="20000"/>
              </a:spcBef>
              <a:spcAft>
                <a:spcPct val="0"/>
              </a:spcAft>
              <a:buChar char="»"/>
              <a:defRPr sz="2000" b="1">
                <a:solidFill>
                  <a:schemeClr val="tx2"/>
                </a:solidFill>
                <a:latin typeface="+mn-lt"/>
                <a:ea typeface="+mn-ea"/>
              </a:defRPr>
            </a:lvl9pPr>
          </a:lstStyle>
          <a:p>
            <a:pPr marL="0" indent="0" eaLnBrk="1" hangingPunct="1">
              <a:buNone/>
            </a:pPr>
            <a:r>
              <a:rPr lang="zh-CN" altLang="en-US" sz="2800" dirty="0" smtClean="0"/>
              <a:t>十三、</a:t>
            </a:r>
            <a:r>
              <a:rPr lang="zh-CN" altLang="en-US" sz="2800" dirty="0"/>
              <a:t>家庭经济困难学生认定</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1"/>
          <p:cNvSpPr>
            <a:spLocks noGrp="1"/>
          </p:cNvSpPr>
          <p:nvPr>
            <p:ph idx="1"/>
          </p:nvPr>
        </p:nvSpPr>
        <p:spPr>
          <a:xfrm>
            <a:off x="1357630" y="1500505"/>
            <a:ext cx="6972300" cy="4266565"/>
          </a:xfrm>
        </p:spPr>
        <p:txBody>
          <a:bodyPr vert="horz" wrap="square" anchor="t"/>
          <a:lstStyle/>
          <a:p>
            <a:pPr marL="0" indent="0" eaLnBrk="1" latinLnBrk="0" hangingPunct="1">
              <a:lnSpc>
                <a:spcPct val="120000"/>
              </a:lnSpc>
              <a:spcBef>
                <a:spcPts val="0"/>
              </a:spcBef>
              <a:buNone/>
            </a:pPr>
            <a:r>
              <a:rPr lang="en-US" sz="1800" dirty="0">
                <a:solidFill>
                  <a:schemeClr val="accent1"/>
                </a:solidFill>
                <a:effectLst>
                  <a:outerShdw blurRad="38100" dist="25400" dir="5400000" algn="ctr" rotWithShape="0">
                    <a:srgbClr val="6E747A">
                      <a:alpha val="43000"/>
                    </a:srgbClr>
                  </a:outerShdw>
                </a:effectLst>
                <a:sym typeface="+mn-ea"/>
              </a:rPr>
              <a:t>    </a:t>
            </a:r>
          </a:p>
          <a:p>
            <a:pPr eaLnBrk="1" hangingPunct="1">
              <a:lnSpc>
                <a:spcPct val="90000"/>
              </a:lnSpc>
            </a:pPr>
            <a:r>
              <a:rPr lang="en-US" altLang="zh-CN" sz="1800" dirty="0">
                <a:sym typeface="+mn-ea"/>
              </a:rPr>
              <a:t>5.</a:t>
            </a:r>
            <a:r>
              <a:rPr lang="zh-CN" altLang="en-US" sz="1800" dirty="0">
                <a:solidFill>
                  <a:srgbClr val="FF0000"/>
                </a:solidFill>
                <a:sym typeface="+mn-ea"/>
              </a:rPr>
              <a:t>以下情况一票否决</a:t>
            </a:r>
            <a:r>
              <a:rPr lang="zh-CN" altLang="en-US" sz="1800" dirty="0">
                <a:sym typeface="+mn-ea"/>
              </a:rPr>
              <a:t>：</a:t>
            </a:r>
            <a:r>
              <a:rPr lang="zh-CN" altLang="en-US" sz="1800" dirty="0">
                <a:latin typeface="黑体" panose="02010609060101010101" pitchFamily="2" charset="-122"/>
                <a:sym typeface="+mn-ea"/>
              </a:rPr>
              <a:t>①家庭投资办企业、拥有豪华楼房、小汽车者②拥有或使用高档通讯工具、高档电脑者③购买娱乐电器、高档时装或高档化妆品等奢侈品者④节假日经常外出旅游、消费超过当地家庭平均收入水平者⑤有抽烟、酗酒等不良嗜好者⑥在校外租房或经常出入营业性网吧、酒吧、歌舞厅者⑦有其它高消费行为或奢侈消费行为者⑧父母双方有一方为国家公务员系列职工者</a:t>
            </a:r>
          </a:p>
          <a:p>
            <a:pPr eaLnBrk="1" hangingPunct="1">
              <a:lnSpc>
                <a:spcPct val="90000"/>
              </a:lnSpc>
            </a:pPr>
            <a:r>
              <a:rPr lang="en-US" altLang="zh-CN" sz="1800" dirty="0">
                <a:latin typeface="黑体" panose="02010609060101010101" pitchFamily="2" charset="-122"/>
                <a:sym typeface="+mn-ea"/>
              </a:rPr>
              <a:t>6.</a:t>
            </a:r>
            <a:r>
              <a:rPr lang="zh-CN" altLang="en-US" sz="1800" dirty="0">
                <a:solidFill>
                  <a:srgbClr val="FF0000"/>
                </a:solidFill>
                <a:latin typeface="黑体" panose="02010609060101010101" pitchFamily="2" charset="-122"/>
                <a:sym typeface="+mn-ea"/>
              </a:rPr>
              <a:t>组织机构</a:t>
            </a:r>
            <a:r>
              <a:rPr lang="zh-CN" altLang="en-US" sz="1800" dirty="0">
                <a:latin typeface="黑体" panose="02010609060101010101" pitchFamily="2" charset="-122"/>
                <a:sym typeface="+mn-ea"/>
              </a:rPr>
              <a:t>：学院学生资助工作领导组全面负责全院困难学生的认定工作。</a:t>
            </a:r>
          </a:p>
          <a:p>
            <a:pPr eaLnBrk="1" hangingPunct="1">
              <a:lnSpc>
                <a:spcPct val="90000"/>
              </a:lnSpc>
            </a:pPr>
            <a:r>
              <a:rPr lang="zh-CN" altLang="en-US" sz="1800" dirty="0">
                <a:latin typeface="黑体" panose="02010609060101010101" pitchFamily="2" charset="-122"/>
                <a:sym typeface="+mn-ea"/>
              </a:rPr>
              <a:t>学生资助管理中心具体负责组织、审核和管理全院困难学生认定工作。</a:t>
            </a:r>
          </a:p>
          <a:p>
            <a:pPr eaLnBrk="1" hangingPunct="1">
              <a:lnSpc>
                <a:spcPct val="90000"/>
              </a:lnSpc>
            </a:pPr>
            <a:r>
              <a:rPr lang="zh-CN" altLang="en-US" sz="1800" dirty="0">
                <a:latin typeface="黑体" panose="02010609060101010101" pitchFamily="2" charset="-122"/>
                <a:sym typeface="+mn-ea"/>
              </a:rPr>
              <a:t>各系困难学生资助办公室负责本系困难学生的认定、组织实施和审核工作。</a:t>
            </a:r>
          </a:p>
          <a:p>
            <a:pPr eaLnBrk="1" hangingPunct="1">
              <a:lnSpc>
                <a:spcPct val="90000"/>
              </a:lnSpc>
            </a:pPr>
            <a:r>
              <a:rPr lang="en-US" altLang="zh-CN" sz="1800" dirty="0"/>
              <a:t> 各</a:t>
            </a:r>
            <a:r>
              <a:rPr lang="zh-CN" altLang="en-US" sz="1800" dirty="0"/>
              <a:t>班组织本班</a:t>
            </a:r>
            <a:r>
              <a:rPr lang="en-US" altLang="zh-CN" sz="1800" dirty="0"/>
              <a:t>困难学生认定的民主评议、认定工作。</a:t>
            </a:r>
          </a:p>
          <a:p>
            <a:pPr eaLnBrk="1" hangingPunct="1"/>
            <a:endParaRPr lang="en-US" altLang="zh-CN" sz="1800" dirty="0"/>
          </a:p>
          <a:p>
            <a:pPr eaLnBrk="1" hangingPunct="1"/>
            <a:endParaRPr lang="en-US" altLang="zh-CN" sz="1800" dirty="0"/>
          </a:p>
          <a:p>
            <a:pPr eaLnBrk="1" hangingPunct="1"/>
            <a:endParaRPr lang="en-US" altLang="zh-CN" dirty="0"/>
          </a:p>
          <a:p>
            <a:pPr eaLnBrk="1" hangingPunct="1"/>
            <a:endParaRPr lang="zh-CN" altLang="en-US" dirty="0"/>
          </a:p>
        </p:txBody>
      </p:sp>
      <p:pic>
        <p:nvPicPr>
          <p:cNvPr id="2" name="图片 1" descr="校徽"/>
          <p:cNvPicPr>
            <a:picLocks noChangeAspect="1"/>
          </p:cNvPicPr>
          <p:nvPr/>
        </p:nvPicPr>
        <p:blipFill>
          <a:blip r:embed="rId2" cstate="print"/>
          <a:stretch>
            <a:fillRect/>
          </a:stretch>
        </p:blipFill>
        <p:spPr>
          <a:xfrm>
            <a:off x="450850" y="170180"/>
            <a:ext cx="1179830" cy="1170305"/>
          </a:xfrm>
          <a:prstGeom prst="rect">
            <a:avLst/>
          </a:prstGeom>
        </p:spPr>
      </p:pic>
      <p:sp>
        <p:nvSpPr>
          <p:cNvPr id="3" name="内容占位符 1"/>
          <p:cNvSpPr>
            <a:spLocks noGrp="1"/>
          </p:cNvSpPr>
          <p:nvPr/>
        </p:nvSpPr>
        <p:spPr>
          <a:xfrm>
            <a:off x="1909445" y="710565"/>
            <a:ext cx="5049520" cy="550545"/>
          </a:xfrm>
          <a:prstGeom prst="rect">
            <a:avLst/>
          </a:prstGeom>
          <a:noFill/>
          <a:ln w="9525">
            <a:noFill/>
          </a:ln>
        </p:spPr>
        <p:txBody>
          <a:bodyPr vert="horz" wrap="square" anchor="t"/>
          <a:lstStyle>
            <a:lvl1pPr marL="342900" indent="-342900" algn="l" rtl="0" eaLnBrk="0" fontAlgn="base" hangingPunct="0">
              <a:spcBef>
                <a:spcPct val="20000"/>
              </a:spcBef>
              <a:spcAft>
                <a:spcPct val="0"/>
              </a:spcAft>
              <a:buChar char="•"/>
              <a:defRPr sz="3200" b="1">
                <a:solidFill>
                  <a:schemeClr val="tx2"/>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2"/>
                </a:solidFill>
                <a:latin typeface="+mn-lt"/>
                <a:ea typeface="+mn-ea"/>
              </a:defRPr>
            </a:lvl2pPr>
            <a:lvl3pPr marL="1143000" indent="-228600" algn="l" rtl="0" eaLnBrk="0" fontAlgn="base" hangingPunct="0">
              <a:spcBef>
                <a:spcPct val="20000"/>
              </a:spcBef>
              <a:spcAft>
                <a:spcPct val="0"/>
              </a:spcAft>
              <a:buChar char="•"/>
              <a:defRPr sz="2400" b="1">
                <a:solidFill>
                  <a:schemeClr val="tx2"/>
                </a:solidFill>
                <a:latin typeface="+mn-lt"/>
                <a:ea typeface="+mn-ea"/>
              </a:defRPr>
            </a:lvl3pPr>
            <a:lvl4pPr marL="1600200" indent="-228600" algn="l" rtl="0" eaLnBrk="0" fontAlgn="base" hangingPunct="0">
              <a:spcBef>
                <a:spcPct val="20000"/>
              </a:spcBef>
              <a:spcAft>
                <a:spcPct val="0"/>
              </a:spcAft>
              <a:buChar char="–"/>
              <a:defRPr sz="2000" b="1">
                <a:solidFill>
                  <a:schemeClr val="tx2"/>
                </a:solidFill>
                <a:latin typeface="+mn-lt"/>
                <a:ea typeface="+mn-ea"/>
              </a:defRPr>
            </a:lvl4pPr>
            <a:lvl5pPr marL="2057400" indent="-228600" algn="l" rtl="0" eaLnBrk="0" fontAlgn="base" hangingPunct="0">
              <a:spcBef>
                <a:spcPct val="20000"/>
              </a:spcBef>
              <a:spcAft>
                <a:spcPct val="0"/>
              </a:spcAft>
              <a:buChar char="»"/>
              <a:defRPr sz="2000" b="1">
                <a:solidFill>
                  <a:schemeClr val="tx2"/>
                </a:solidFill>
                <a:latin typeface="+mn-lt"/>
                <a:ea typeface="+mn-ea"/>
              </a:defRPr>
            </a:lvl5pPr>
            <a:lvl6pPr marL="2514600" indent="-228600" algn="l" rtl="0" fontAlgn="base">
              <a:spcBef>
                <a:spcPct val="20000"/>
              </a:spcBef>
              <a:spcAft>
                <a:spcPct val="0"/>
              </a:spcAft>
              <a:buChar char="»"/>
              <a:defRPr sz="2000" b="1">
                <a:solidFill>
                  <a:schemeClr val="tx2"/>
                </a:solidFill>
                <a:latin typeface="+mn-lt"/>
                <a:ea typeface="+mn-ea"/>
              </a:defRPr>
            </a:lvl6pPr>
            <a:lvl7pPr marL="2971800" indent="-228600" algn="l" rtl="0" fontAlgn="base">
              <a:spcBef>
                <a:spcPct val="20000"/>
              </a:spcBef>
              <a:spcAft>
                <a:spcPct val="0"/>
              </a:spcAft>
              <a:buChar char="»"/>
              <a:defRPr sz="2000" b="1">
                <a:solidFill>
                  <a:schemeClr val="tx2"/>
                </a:solidFill>
                <a:latin typeface="+mn-lt"/>
                <a:ea typeface="+mn-ea"/>
              </a:defRPr>
            </a:lvl7pPr>
            <a:lvl8pPr marL="3429000" indent="-228600" algn="l" rtl="0" fontAlgn="base">
              <a:spcBef>
                <a:spcPct val="20000"/>
              </a:spcBef>
              <a:spcAft>
                <a:spcPct val="0"/>
              </a:spcAft>
              <a:buChar char="»"/>
              <a:defRPr sz="2000" b="1">
                <a:solidFill>
                  <a:schemeClr val="tx2"/>
                </a:solidFill>
                <a:latin typeface="+mn-lt"/>
                <a:ea typeface="+mn-ea"/>
              </a:defRPr>
            </a:lvl8pPr>
            <a:lvl9pPr marL="3886200" indent="-228600" algn="l" rtl="0" fontAlgn="base">
              <a:spcBef>
                <a:spcPct val="20000"/>
              </a:spcBef>
              <a:spcAft>
                <a:spcPct val="0"/>
              </a:spcAft>
              <a:buChar char="»"/>
              <a:defRPr sz="2000" b="1">
                <a:solidFill>
                  <a:schemeClr val="tx2"/>
                </a:solidFill>
                <a:latin typeface="+mn-lt"/>
                <a:ea typeface="+mn-ea"/>
              </a:defRPr>
            </a:lvl9pPr>
          </a:lstStyle>
          <a:p>
            <a:pPr marL="0" indent="0" eaLnBrk="1" hangingPunct="1">
              <a:buNone/>
            </a:pPr>
            <a:r>
              <a:rPr lang="zh-CN" altLang="en-US" sz="2800" dirty="0" smtClean="0"/>
              <a:t>十三、</a:t>
            </a:r>
            <a:r>
              <a:rPr lang="zh-CN" altLang="en-US" sz="2800" dirty="0"/>
              <a:t>家庭经济困难学生认定</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65537"/>
          <p:cNvSpPr>
            <a:spLocks noGrp="1"/>
          </p:cNvSpPr>
          <p:nvPr>
            <p:ph type="title"/>
          </p:nvPr>
        </p:nvSpPr>
        <p:spPr/>
        <p:txBody>
          <a:bodyPr anchor="ctr"/>
          <a:lstStyle/>
          <a:p>
            <a:r>
              <a:rPr lang="zh-CN" altLang="en-US" dirty="0"/>
              <a:t>资助咨询热线</a:t>
            </a:r>
          </a:p>
        </p:txBody>
      </p:sp>
      <p:sp>
        <p:nvSpPr>
          <p:cNvPr id="65539" name="文本占位符 65538"/>
          <p:cNvSpPr>
            <a:spLocks noGrp="1"/>
          </p:cNvSpPr>
          <p:nvPr>
            <p:ph type="body" idx="1"/>
          </p:nvPr>
        </p:nvSpPr>
        <p:spPr>
          <a:xfrm>
            <a:off x="323850" y="1311275"/>
            <a:ext cx="8496935" cy="4568190"/>
          </a:xfrm>
        </p:spPr>
        <p:txBody>
          <a:bodyPr/>
          <a:lstStyle/>
          <a:p>
            <a:pPr>
              <a:lnSpc>
                <a:spcPct val="90000"/>
              </a:lnSpc>
            </a:pPr>
            <a:endParaRPr lang="en-US" altLang="zh-CN" sz="2400" dirty="0"/>
          </a:p>
        </p:txBody>
      </p:sp>
      <p:pic>
        <p:nvPicPr>
          <p:cNvPr id="1026" name="Picture 2"/>
          <p:cNvPicPr>
            <a:picLocks noChangeAspect="1" noChangeArrowheads="1"/>
          </p:cNvPicPr>
          <p:nvPr/>
        </p:nvPicPr>
        <p:blipFill>
          <a:blip r:embed="rId2" cstate="print"/>
          <a:srcRect/>
          <a:stretch>
            <a:fillRect/>
          </a:stretch>
        </p:blipFill>
        <p:spPr bwMode="auto">
          <a:xfrm>
            <a:off x="1043608" y="188640"/>
            <a:ext cx="6412346" cy="6436096"/>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65537"/>
          <p:cNvSpPr>
            <a:spLocks noGrp="1"/>
          </p:cNvSpPr>
          <p:nvPr>
            <p:ph type="title"/>
          </p:nvPr>
        </p:nvSpPr>
        <p:spPr/>
        <p:txBody>
          <a:bodyPr anchor="ctr"/>
          <a:lstStyle/>
          <a:p>
            <a:r>
              <a:rPr lang="zh-CN" altLang="en-US" dirty="0"/>
              <a:t>资助咨询热线</a:t>
            </a:r>
          </a:p>
        </p:txBody>
      </p:sp>
      <p:sp>
        <p:nvSpPr>
          <p:cNvPr id="65539" name="文本占位符 65538"/>
          <p:cNvSpPr>
            <a:spLocks noGrp="1"/>
          </p:cNvSpPr>
          <p:nvPr>
            <p:ph type="body" idx="1"/>
          </p:nvPr>
        </p:nvSpPr>
        <p:spPr>
          <a:xfrm>
            <a:off x="323850" y="1311275"/>
            <a:ext cx="8496935" cy="2838450"/>
          </a:xfrm>
        </p:spPr>
        <p:txBody>
          <a:bodyPr/>
          <a:lstStyle/>
          <a:p>
            <a:pPr marL="0" indent="0">
              <a:lnSpc>
                <a:spcPct val="90000"/>
              </a:lnSpc>
              <a:buNone/>
            </a:pPr>
            <a:r>
              <a:rPr lang="en-US" altLang="zh-CN"/>
              <a:t> </a:t>
            </a:r>
          </a:p>
          <a:p>
            <a:pPr marL="0" indent="0">
              <a:lnSpc>
                <a:spcPct val="90000"/>
              </a:lnSpc>
              <a:buNone/>
            </a:pPr>
            <a:r>
              <a:rPr lang="en-US" altLang="zh-CN"/>
              <a:t>         </a:t>
            </a:r>
          </a:p>
          <a:p>
            <a:pPr>
              <a:lnSpc>
                <a:spcPct val="90000"/>
              </a:lnSpc>
            </a:pPr>
            <a:r>
              <a:rPr lang="zh-CN" altLang="en-US"/>
              <a:t>学生资助管理中心：乐业楼十楼</a:t>
            </a:r>
            <a:r>
              <a:rPr lang="en-US" altLang="zh-CN"/>
              <a:t>1007</a:t>
            </a:r>
            <a:endParaRPr lang="zh-CN" altLang="en-US"/>
          </a:p>
          <a:p>
            <a:pPr>
              <a:lnSpc>
                <a:spcPct val="90000"/>
              </a:lnSpc>
            </a:pPr>
            <a:r>
              <a:rPr lang="zh-CN" altLang="en-US"/>
              <a:t>办公电话</a:t>
            </a:r>
            <a:r>
              <a:rPr lang="zh-CN" altLang="en-US" dirty="0"/>
              <a:t>：</a:t>
            </a:r>
            <a:r>
              <a:rPr lang="en-US" altLang="zh-CN"/>
              <a:t>0356-2123782</a:t>
            </a:r>
          </a:p>
        </p:txBody>
      </p:sp>
      <p:sp>
        <p:nvSpPr>
          <p:cNvPr id="65540" name="矩形 65539"/>
          <p:cNvSpPr/>
          <p:nvPr/>
        </p:nvSpPr>
        <p:spPr>
          <a:xfrm>
            <a:off x="2914650" y="4510088"/>
            <a:ext cx="4895850" cy="520700"/>
          </a:xfrm>
          <a:prstGeom prst="rect">
            <a:avLst/>
          </a:prstGeom>
        </p:spPr>
        <p:txBody>
          <a:bodyPr wrap="none" fromWordArt="1">
            <a:prstTxWarp prst="textPlain">
              <a:avLst>
                <a:gd name="adj" fmla="val 50000"/>
              </a:avLst>
            </a:prstTxWarp>
            <a:normAutofit fontScale="92500" lnSpcReduction="20000"/>
          </a:bodyPr>
          <a:lstStyle/>
          <a:p>
            <a:pPr algn="ctr"/>
            <a:r>
              <a:rPr lang="zh-CN" altLang="en-US" sz="36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黑体" panose="02010609060101010101" pitchFamily="2" charset="-122"/>
                <a:ea typeface="黑体" panose="02010609060101010101" pitchFamily="2" charset="-122"/>
              </a:rPr>
              <a:t>欢迎来电咨询</a:t>
            </a:r>
          </a:p>
        </p:txBody>
      </p:sp>
      <p:sp>
        <p:nvSpPr>
          <p:cNvPr id="65541" name="电话1 439"/>
          <p:cNvSpPr/>
          <p:nvPr/>
        </p:nvSpPr>
        <p:spPr>
          <a:xfrm>
            <a:off x="1762125" y="4149725"/>
            <a:ext cx="863600" cy="1079500"/>
          </a:xfrm>
          <a:custGeom>
            <a:avLst/>
            <a:gdLst/>
            <a:ahLst/>
            <a:cxnLst>
              <a:cxn ang="0">
                <a:pos x="374800" y="0"/>
              </a:cxn>
              <a:cxn ang="0">
                <a:pos x="443910" y="68998"/>
              </a:cxn>
              <a:cxn ang="0">
                <a:pos x="540666" y="413988"/>
              </a:cxn>
              <a:cxn ang="0">
                <a:pos x="513021" y="510586"/>
              </a:cxn>
              <a:cxn ang="0">
                <a:pos x="347155" y="607183"/>
              </a:cxn>
              <a:cxn ang="0">
                <a:pos x="665066" y="1338562"/>
              </a:cxn>
              <a:cxn ang="0">
                <a:pos x="824063" y="1238531"/>
              </a:cxn>
              <a:cxn ang="0">
                <a:pos x="927688" y="1255765"/>
              </a:cxn>
              <a:cxn ang="0">
                <a:pos x="1190310" y="1517958"/>
              </a:cxn>
              <a:cxn ang="0">
                <a:pos x="1204132" y="1614555"/>
              </a:cxn>
              <a:cxn ang="0">
                <a:pos x="1052088" y="1849148"/>
              </a:cxn>
              <a:cxn ang="0">
                <a:pos x="913865" y="1876747"/>
              </a:cxn>
              <a:cxn ang="0">
                <a:pos x="1600" y="110397"/>
              </a:cxn>
              <a:cxn ang="0">
                <a:pos x="98355" y="27599"/>
              </a:cxn>
              <a:cxn ang="0">
                <a:pos x="374800" y="0"/>
              </a:cxn>
            </a:cxnLst>
            <a:rect l="0" t="0" r="0" b="0"/>
            <a:pathLst>
              <a:path w="1978606" h="3092264">
                <a:moveTo>
                  <a:pt x="608252" y="0"/>
                </a:moveTo>
                <a:cubicBezTo>
                  <a:pt x="675547" y="0"/>
                  <a:pt x="697978" y="44800"/>
                  <a:pt x="720410" y="112000"/>
                </a:cubicBezTo>
                <a:cubicBezTo>
                  <a:pt x="787705" y="291200"/>
                  <a:pt x="832568" y="492800"/>
                  <a:pt x="877432" y="672000"/>
                </a:cubicBezTo>
                <a:cubicBezTo>
                  <a:pt x="899864" y="761601"/>
                  <a:pt x="877432" y="806401"/>
                  <a:pt x="832568" y="828801"/>
                </a:cubicBezTo>
                <a:cubicBezTo>
                  <a:pt x="742842" y="896001"/>
                  <a:pt x="653115" y="940801"/>
                  <a:pt x="563388" y="985601"/>
                </a:cubicBezTo>
                <a:cubicBezTo>
                  <a:pt x="563388" y="1388801"/>
                  <a:pt x="675547" y="1747202"/>
                  <a:pt x="1079317" y="2172802"/>
                </a:cubicBezTo>
                <a:cubicBezTo>
                  <a:pt x="1169044" y="2105602"/>
                  <a:pt x="1270188" y="2055228"/>
                  <a:pt x="1337349" y="2010428"/>
                </a:cubicBezTo>
                <a:cubicBezTo>
                  <a:pt x="1404510" y="1965628"/>
                  <a:pt x="1454947" y="1993602"/>
                  <a:pt x="1505519" y="2038402"/>
                </a:cubicBezTo>
                <a:cubicBezTo>
                  <a:pt x="1640109" y="2172802"/>
                  <a:pt x="1797131" y="2307202"/>
                  <a:pt x="1931721" y="2464003"/>
                </a:cubicBezTo>
                <a:cubicBezTo>
                  <a:pt x="1976584" y="2508803"/>
                  <a:pt x="1999016" y="2576003"/>
                  <a:pt x="1954153" y="2620803"/>
                </a:cubicBezTo>
                <a:cubicBezTo>
                  <a:pt x="1864426" y="2755203"/>
                  <a:pt x="1797131" y="2867203"/>
                  <a:pt x="1707404" y="3001603"/>
                </a:cubicBezTo>
                <a:cubicBezTo>
                  <a:pt x="1640109" y="3113603"/>
                  <a:pt x="1572814" y="3113603"/>
                  <a:pt x="1483087" y="3046403"/>
                </a:cubicBezTo>
                <a:cubicBezTo>
                  <a:pt x="496093" y="2329602"/>
                  <a:pt x="-42267" y="1568002"/>
                  <a:pt x="2596" y="179200"/>
                </a:cubicBezTo>
                <a:cubicBezTo>
                  <a:pt x="2596" y="89600"/>
                  <a:pt x="25028" y="44800"/>
                  <a:pt x="159618" y="44800"/>
                </a:cubicBezTo>
                <a:cubicBezTo>
                  <a:pt x="294208" y="22400"/>
                  <a:pt x="451230" y="0"/>
                  <a:pt x="608252" y="0"/>
                </a:cubicBezTo>
                <a:close/>
              </a:path>
            </a:pathLst>
          </a:custGeom>
          <a:solidFill>
            <a:srgbClr val="FF0000">
              <a:alpha val="100000"/>
            </a:srgbClr>
          </a:solidFill>
          <a:ln w="9525" cap="flat" cmpd="sng">
            <a:solidFill>
              <a:schemeClr val="tx1"/>
            </a:solidFill>
            <a:prstDash val="solid"/>
            <a:headEnd type="none" w="med" len="med"/>
            <a:tailEnd type="none" w="med" len="med"/>
          </a:ln>
        </p:spPr>
        <p:txBody>
          <a:bodyPr/>
          <a:lstStyle/>
          <a:p>
            <a:endParaRPr lang="zh-CN" alt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矩形 67585"/>
          <p:cNvSpPr/>
          <p:nvPr/>
        </p:nvSpPr>
        <p:spPr>
          <a:xfrm>
            <a:off x="2627313" y="2636838"/>
            <a:ext cx="5345112" cy="1125537"/>
          </a:xfrm>
          <a:prstGeom prst="rect">
            <a:avLst/>
          </a:prstGeom>
        </p:spPr>
        <p:txBody>
          <a:bodyPr wrap="none" fromWordArt="1">
            <a:prstTxWarp prst="textPlain">
              <a:avLst>
                <a:gd name="adj" fmla="val 50000"/>
              </a:avLst>
            </a:prstTxWarp>
            <a:normAutofit/>
          </a:bodyPr>
          <a:lstStyle/>
          <a:p>
            <a:pPr algn="ctr"/>
            <a:r>
              <a:rPr lang="zh-CN" altLang="en-US" sz="3600">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prstShdw prst="shdw11" dir="16200000">
                    <a:srgbClr val="C0C0C0">
                      <a:alpha val="78999"/>
                    </a:srgbClr>
                  </a:prstShdw>
                </a:effectLst>
                <a:latin typeface="黑体" panose="02010609060101010101" pitchFamily="2" charset="-122"/>
                <a:ea typeface="黑体" panose="02010609060101010101" pitchFamily="2" charset="-122"/>
              </a:rPr>
              <a:t>感谢各位聆听！</a:t>
            </a:r>
          </a:p>
        </p:txBody>
      </p:sp>
      <p:pic>
        <p:nvPicPr>
          <p:cNvPr id="2" name="图片 1" descr="校徽"/>
          <p:cNvPicPr>
            <a:picLocks noChangeAspect="1"/>
          </p:cNvPicPr>
          <p:nvPr/>
        </p:nvPicPr>
        <p:blipFill>
          <a:blip r:embed="rId2" cstate="print"/>
          <a:stretch>
            <a:fillRect/>
          </a:stretch>
        </p:blipFill>
        <p:spPr>
          <a:xfrm>
            <a:off x="1166495" y="2614930"/>
            <a:ext cx="1179830" cy="11703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692696"/>
            <a:ext cx="8229600" cy="5433467"/>
          </a:xfrm>
        </p:spPr>
        <p:txBody>
          <a:bodyPr/>
          <a:lstStyle/>
          <a:p>
            <a:r>
              <a:rPr lang="en-US" altLang="zh-CN" sz="4000" dirty="0" smtClean="0">
                <a:solidFill>
                  <a:srgbClr val="FF0000"/>
                </a:solidFill>
              </a:rPr>
              <a:t>6</a:t>
            </a:r>
            <a:r>
              <a:rPr lang="zh-CN" altLang="en-US" sz="4000" dirty="0" smtClean="0">
                <a:solidFill>
                  <a:srgbClr val="FF0000"/>
                </a:solidFill>
              </a:rPr>
              <a:t>月份工作</a:t>
            </a:r>
            <a:endParaRPr lang="en-US" altLang="zh-CN" sz="4000" dirty="0" smtClean="0">
              <a:solidFill>
                <a:srgbClr val="FF0000"/>
              </a:solidFill>
            </a:endParaRPr>
          </a:p>
          <a:p>
            <a:r>
              <a:rPr lang="zh-CN" altLang="zh-CN" dirty="0" smtClean="0"/>
              <a:t>学院优秀评选</a:t>
            </a:r>
          </a:p>
          <a:p>
            <a:r>
              <a:rPr lang="zh-CN" altLang="zh-CN" dirty="0" smtClean="0"/>
              <a:t>优秀毕业生评选</a:t>
            </a:r>
          </a:p>
          <a:p>
            <a:r>
              <a:rPr lang="zh-CN" altLang="zh-CN" dirty="0" smtClean="0"/>
              <a:t>专科低保家庭学生求职补贴申请</a:t>
            </a:r>
          </a:p>
          <a:p>
            <a:r>
              <a:rPr lang="zh-CN" altLang="zh-CN" dirty="0" smtClean="0"/>
              <a:t>学年鉴定</a:t>
            </a:r>
          </a:p>
          <a:p>
            <a:r>
              <a:rPr lang="zh-CN" altLang="zh-CN" dirty="0" smtClean="0"/>
              <a:t>违纪学生培训</a:t>
            </a:r>
          </a:p>
          <a:p>
            <a:r>
              <a:rPr lang="zh-CN" altLang="zh-CN" dirty="0" smtClean="0"/>
              <a:t>走读生办理</a:t>
            </a:r>
          </a:p>
          <a:p>
            <a:r>
              <a:rPr lang="zh-CN" altLang="en-US" dirty="0" smtClean="0"/>
              <a:t>毕业典礼及</a:t>
            </a:r>
            <a:r>
              <a:rPr lang="zh-CN" altLang="zh-CN" dirty="0" smtClean="0"/>
              <a:t>毕业生离校手续办理</a:t>
            </a:r>
          </a:p>
          <a:p>
            <a:r>
              <a:rPr lang="zh-CN" altLang="zh-CN" dirty="0" smtClean="0"/>
              <a:t>生源地助学贷款学生毕业确认</a:t>
            </a:r>
          </a:p>
          <a:p>
            <a:r>
              <a:rPr lang="en-US" altLang="zh-CN" dirty="0" smtClean="0"/>
              <a:t> </a:t>
            </a:r>
            <a:endParaRPr lang="zh-CN" altLang="zh-CN" dirty="0" smtClean="0"/>
          </a:p>
          <a:p>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692696"/>
            <a:ext cx="8229600" cy="5433467"/>
          </a:xfrm>
        </p:spPr>
        <p:txBody>
          <a:bodyPr/>
          <a:lstStyle/>
          <a:p>
            <a:r>
              <a:rPr lang="zh-CN" altLang="en-US" sz="4000" dirty="0" smtClean="0">
                <a:solidFill>
                  <a:srgbClr val="FF0000"/>
                </a:solidFill>
              </a:rPr>
              <a:t>暑期工作</a:t>
            </a:r>
            <a:endParaRPr lang="en-US" altLang="zh-CN" sz="4000" dirty="0" smtClean="0">
              <a:solidFill>
                <a:srgbClr val="FF0000"/>
              </a:solidFill>
            </a:endParaRPr>
          </a:p>
          <a:p>
            <a:endParaRPr lang="en-US" altLang="zh-CN" sz="4000" dirty="0" smtClean="0">
              <a:solidFill>
                <a:srgbClr val="FF0000"/>
              </a:solidFill>
            </a:endParaRPr>
          </a:p>
          <a:p>
            <a:r>
              <a:rPr lang="zh-CN" altLang="zh-CN" dirty="0" smtClean="0"/>
              <a:t>应征入伍政审工作</a:t>
            </a:r>
            <a:r>
              <a:rPr lang="en-US" altLang="zh-CN" dirty="0" smtClean="0"/>
              <a:t> </a:t>
            </a:r>
            <a:endParaRPr lang="zh-CN" altLang="zh-CN" dirty="0" smtClean="0"/>
          </a:p>
          <a:p>
            <a:r>
              <a:rPr lang="zh-CN" altLang="zh-CN" dirty="0" smtClean="0"/>
              <a:t>中职毕业学生新生资助</a:t>
            </a:r>
          </a:p>
          <a:p>
            <a:r>
              <a:rPr lang="zh-CN" altLang="zh-CN" dirty="0" smtClean="0"/>
              <a:t>毕业生档案发放</a:t>
            </a:r>
          </a:p>
          <a:p>
            <a:r>
              <a:rPr lang="zh-CN" altLang="zh-CN" dirty="0" smtClean="0"/>
              <a:t>生源地助学贷款续贷审核</a:t>
            </a:r>
            <a:r>
              <a:rPr lang="en-US" altLang="zh-CN" dirty="0" smtClean="0"/>
              <a:t> </a:t>
            </a:r>
            <a:endParaRPr lang="zh-CN" altLang="zh-CN" dirty="0" smtClean="0"/>
          </a:p>
          <a:p>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4">
      <a:dk1>
        <a:srgbClr val="003399"/>
      </a:dk1>
      <a:lt1>
        <a:srgbClr val="FFFFFF"/>
      </a:lt1>
      <a:dk2>
        <a:srgbClr val="003399"/>
      </a:dk2>
      <a:lt2>
        <a:srgbClr val="808080"/>
      </a:lt2>
      <a:accent1>
        <a:srgbClr val="FF6161"/>
      </a:accent1>
      <a:accent2>
        <a:srgbClr val="FF5F19"/>
      </a:accent2>
      <a:accent3>
        <a:srgbClr val="FFFFFF"/>
      </a:accent3>
      <a:accent4>
        <a:srgbClr val="002A82"/>
      </a:accent4>
      <a:accent5>
        <a:srgbClr val="FFB7B7"/>
      </a:accent5>
      <a:accent6>
        <a:srgbClr val="E75516"/>
      </a:accent6>
      <a:hlink>
        <a:srgbClr val="A8D02A"/>
      </a:hlink>
      <a:folHlink>
        <a:srgbClr val="5CB1FE"/>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3399"/>
        </a:dk1>
        <a:lt1>
          <a:srgbClr val="FFFFFF"/>
        </a:lt1>
        <a:dk2>
          <a:srgbClr val="CC3300"/>
        </a:dk2>
        <a:lt2>
          <a:srgbClr val="808080"/>
        </a:lt2>
        <a:accent1>
          <a:srgbClr val="FF6161"/>
        </a:accent1>
        <a:accent2>
          <a:srgbClr val="FF5F19"/>
        </a:accent2>
        <a:accent3>
          <a:srgbClr val="FFFFFF"/>
        </a:accent3>
        <a:accent4>
          <a:srgbClr val="002A82"/>
        </a:accent4>
        <a:accent5>
          <a:srgbClr val="FFB7B7"/>
        </a:accent5>
        <a:accent6>
          <a:srgbClr val="E755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默认设计模板 14">
        <a:dk1>
          <a:srgbClr val="003399"/>
        </a:dk1>
        <a:lt1>
          <a:srgbClr val="FFFFFF"/>
        </a:lt1>
        <a:dk2>
          <a:srgbClr val="003399"/>
        </a:dk2>
        <a:lt2>
          <a:srgbClr val="808080"/>
        </a:lt2>
        <a:accent1>
          <a:srgbClr val="FF6161"/>
        </a:accent1>
        <a:accent2>
          <a:srgbClr val="FF5F19"/>
        </a:accent2>
        <a:accent3>
          <a:srgbClr val="FFFFFF"/>
        </a:accent3>
        <a:accent4>
          <a:srgbClr val="002A82"/>
        </a:accent4>
        <a:accent5>
          <a:srgbClr val="FFB7B7"/>
        </a:accent5>
        <a:accent6>
          <a:srgbClr val="E755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6653</Words>
  <Application>Microsoft Office PowerPoint</Application>
  <PresentationFormat>全屏显示(4:3)</PresentationFormat>
  <Paragraphs>400</Paragraphs>
  <Slides>78</Slides>
  <Notes>1</Notes>
  <HiddenSlides>0</HiddenSlides>
  <MMClips>0</MMClips>
  <ScaleCrop>false</ScaleCrop>
  <HeadingPairs>
    <vt:vector size="4" baseType="variant">
      <vt:variant>
        <vt:lpstr>主题</vt:lpstr>
      </vt:variant>
      <vt:variant>
        <vt:i4>1</vt:i4>
      </vt:variant>
      <vt:variant>
        <vt:lpstr>幻灯片标题</vt:lpstr>
      </vt:variant>
      <vt:variant>
        <vt:i4>78</vt:i4>
      </vt:variant>
    </vt:vector>
  </HeadingPairs>
  <TitlesOfParts>
    <vt:vector size="79" baseType="lpstr">
      <vt:lpstr>默认设计模板</vt:lpstr>
      <vt:lpstr>晋城职业技术学院 资助政策及校规校纪教育</vt:lpstr>
      <vt:lpstr>上大学学什么</vt:lpstr>
      <vt:lpstr>上大学学什么</vt:lpstr>
      <vt:lpstr>幻灯片 4</vt:lpstr>
      <vt:lpstr>幻灯片 5</vt:lpstr>
      <vt:lpstr>幻灯片 6</vt:lpstr>
      <vt:lpstr>幻灯片 7</vt:lpstr>
      <vt:lpstr>幻灯片 8</vt:lpstr>
      <vt:lpstr>幻灯片 9</vt:lpstr>
      <vt:lpstr>幻灯片 10</vt:lpstr>
      <vt:lpstr>强调两点</vt:lpstr>
      <vt:lpstr>一、重视入学教育</vt:lpstr>
      <vt:lpstr>二是：做到心中有“戒”</vt:lpstr>
      <vt:lpstr>一、遵守学院各项规章制度</vt:lpstr>
      <vt:lpstr>（一）纪律的概念</vt:lpstr>
      <vt:lpstr>幻灯片 16</vt:lpstr>
      <vt:lpstr>幻灯片 17</vt:lpstr>
      <vt:lpstr>幻灯片 18</vt:lpstr>
      <vt:lpstr>幻灯片 19</vt:lpstr>
      <vt:lpstr>幻灯片 20</vt:lpstr>
      <vt:lpstr>幻灯片 21</vt:lpstr>
      <vt:lpstr>幻灯片 22</vt:lpstr>
      <vt:lpstr>（二）遵守纪律从我做起</vt:lpstr>
      <vt:lpstr>幻灯片 24</vt:lpstr>
      <vt:lpstr>（三）了解学院的学生管理制度</vt:lpstr>
      <vt:lpstr>幻灯片 26</vt:lpstr>
      <vt:lpstr>幻灯片 27</vt:lpstr>
      <vt:lpstr>幻灯片 28</vt:lpstr>
      <vt:lpstr>幻灯片 29</vt:lpstr>
      <vt:lpstr>幻灯片 30</vt:lpstr>
      <vt:lpstr>幻灯片 31</vt:lpstr>
      <vt:lpstr>幻灯片 32</vt:lpstr>
      <vt:lpstr>幻灯片 33</vt:lpstr>
      <vt:lpstr>（四）应该遵守的文明规范</vt:lpstr>
      <vt:lpstr>大学生文明修身工程</vt:lpstr>
      <vt:lpstr>大学生文明修身工程</vt:lpstr>
      <vt:lpstr>幻灯片 37</vt:lpstr>
      <vt:lpstr>幻灯片 38</vt:lpstr>
      <vt:lpstr>牢记立德树人的根本任务</vt:lpstr>
      <vt:lpstr>请别遗憾离场</vt:lpstr>
      <vt:lpstr>不留遗憾地去抓住机遇 </vt:lpstr>
      <vt:lpstr>不留遗憾地去享受过程 </vt:lpstr>
      <vt:lpstr>不留遗憾地去全力付出 </vt:lpstr>
      <vt:lpstr>幻灯片 44</vt:lpstr>
      <vt:lpstr>幻灯片 45</vt:lpstr>
      <vt:lpstr>幻灯片 46</vt:lpstr>
      <vt:lpstr>我们身边的榜样</vt:lpstr>
      <vt:lpstr>我院优秀学生代表         徐春丽，女，化工系学生，2013年共获得国家奖助学金17000元。       其中国家奖学金8000元，国家助学金4000元，因为申请并通过五项国家专利获得优秀学生助学金5000元。 </vt:lpstr>
      <vt:lpstr>我 们 身 边 的 榜 样</vt:lpstr>
      <vt:lpstr>我们身边的榜样</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资助咨询热线</vt:lpstr>
      <vt:lpstr>资助咨询热线</vt:lpstr>
      <vt:lpstr>幻灯片 78</vt:lpstr>
    </vt:vector>
  </TitlesOfParts>
  <Company>MC SYSTEM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省体育中心教学点第50周工作计划</dc:title>
  <dc:creator>MC SYSTEM</dc:creator>
  <cp:lastModifiedBy>Administrator</cp:lastModifiedBy>
  <cp:revision>3177</cp:revision>
  <dcterms:created xsi:type="dcterms:W3CDTF">2007-12-10T02:26:00Z</dcterms:created>
  <dcterms:modified xsi:type="dcterms:W3CDTF">2021-12-02T22:22:48Z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F16F9AA81D664B6C936CD232A5B15267</vt:lpwstr>
  </property>
</Properties>
</file>