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306" r:id="rId19"/>
    <p:sldId id="289" r:id="rId20"/>
    <p:sldId id="290" r:id="rId21"/>
    <p:sldId id="273" r:id="rId22"/>
    <p:sldId id="274" r:id="rId23"/>
    <p:sldId id="275" r:id="rId24"/>
    <p:sldId id="282" r:id="rId25"/>
    <p:sldId id="283" r:id="rId26"/>
    <p:sldId id="276" r:id="rId27"/>
    <p:sldId id="277" r:id="rId28"/>
    <p:sldId id="278" r:id="rId29"/>
    <p:sldId id="279" r:id="rId30"/>
    <p:sldId id="284" r:id="rId31"/>
    <p:sldId id="286" r:id="rId32"/>
    <p:sldId id="280" r:id="rId33"/>
    <p:sldId id="281" r:id="rId34"/>
    <p:sldId id="287" r:id="rId35"/>
    <p:sldId id="288" r:id="rId36"/>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AEC67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02" y="-10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atin typeface="Arial" panose="020B0604020202020204" pitchFamily="34" charset="0"/>
                <a:ea typeface="宋体" panose="02010600030101010101" pitchFamily="2" charset="-122"/>
              </a:defRPr>
            </a:lvl1pPr>
          </a:lstStyle>
          <a:p>
            <a:pPr>
              <a:defRPr/>
            </a:pPr>
            <a:fld id="{110A7A5F-76E5-4E9B-A276-D7D97A2A469B}"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atin typeface="Arial" panose="020B0604020202020204" pitchFamily="34" charset="0"/>
                <a:ea typeface="宋体" panose="02010600030101010101" pitchFamily="2" charset="-122"/>
              </a:defRPr>
            </a:lvl1pPr>
          </a:lstStyle>
          <a:p>
            <a:pPr>
              <a:defRPr/>
            </a:pPr>
            <a:fld id="{DC90D128-58CC-4451-A16A-99C93E19FB2D}"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p:cSld name="标题幻灯片">
    <p:spTree>
      <p:nvGrpSpPr>
        <p:cNvPr id="1" name=""/>
        <p:cNvGrpSpPr/>
        <p:nvPr/>
      </p:nvGrpSpPr>
      <p:grpSpPr>
        <a:xfrm>
          <a:off x="0" y="0"/>
          <a:ext cx="0" cy="0"/>
          <a:chOff x="0" y="0"/>
          <a:chExt cx="0" cy="0"/>
        </a:xfrm>
      </p:grpSpPr>
      <p:sp>
        <p:nvSpPr>
          <p:cNvPr id="2050" name="标题 2049"/>
          <p:cNvSpPr>
            <a:spLocks noGrp="1"/>
          </p:cNvSpPr>
          <p:nvPr>
            <p:ph type="ctrTitle"/>
          </p:nvPr>
        </p:nvSpPr>
        <p:spPr>
          <a:xfrm>
            <a:off x="685800" y="1597819"/>
            <a:ext cx="7772400" cy="1102519"/>
          </a:xfrm>
          <a:prstGeom prst="rect">
            <a:avLst/>
          </a:prstGeom>
          <a:noFill/>
          <a:ln w="9525">
            <a:noFill/>
          </a:ln>
        </p:spPr>
        <p:txBody>
          <a:bodyPr/>
          <a:lstStyle>
            <a:lvl1pPr lvl="0">
              <a:defRPr b="1">
                <a:solidFill>
                  <a:schemeClr val="bg1"/>
                </a:solidFill>
                <a:effectLst>
                  <a:outerShdw blurRad="38100" dist="38100" dir="2700000">
                    <a:srgbClr val="000000"/>
                  </a:outerShdw>
                </a:effectLst>
                <a:latin typeface="Arial Rounded MT Bold" charset="0"/>
                <a:ea typeface="黑体" panose="02010609060101010101" pitchFamily="49" charset="-122"/>
              </a:defRPr>
            </a:lvl1pPr>
          </a:lstStyle>
          <a:p>
            <a:pPr lvl="0"/>
            <a:r>
              <a:rPr lang="zh-CN" altLang="en-US"/>
              <a:t>单击此处编辑母版标题样式</a:t>
            </a:r>
            <a:endParaRPr lang="zh-CN" altLang="en-US"/>
          </a:p>
        </p:txBody>
      </p:sp>
      <p:sp>
        <p:nvSpPr>
          <p:cNvPr id="2051" name="副标题 2050"/>
          <p:cNvSpPr>
            <a:spLocks noGrp="1"/>
          </p:cNvSpPr>
          <p:nvPr>
            <p:ph type="subTitle" idx="1"/>
          </p:nvPr>
        </p:nvSpPr>
        <p:spPr>
          <a:xfrm>
            <a:off x="1371600" y="2914650"/>
            <a:ext cx="6400800" cy="898922"/>
          </a:xfrm>
          <a:prstGeom prst="rect">
            <a:avLst/>
          </a:prstGeom>
          <a:noFill/>
          <a:ln w="9525">
            <a:noFill/>
          </a:ln>
        </p:spPr>
        <p:txBody>
          <a:bodyPr anchor="ctr" anchorCtr="1"/>
          <a:lstStyle>
            <a:lvl1pPr marL="0" lvl="0" indent="0" algn="ctr">
              <a:buNone/>
              <a:defRPr>
                <a:solidFill>
                  <a:schemeClr val="bg1"/>
                </a:solidFill>
                <a:latin typeface="Arial Rounded MT Bold" charset="0"/>
                <a:ea typeface="黑体" panose="02010609060101010101" pitchFamily="49" charset="-122"/>
              </a:defRPr>
            </a:lvl1pPr>
            <a:lvl2pPr marL="342900" lvl="1" indent="0" algn="ctr">
              <a:buNone/>
              <a:defRPr>
                <a:solidFill>
                  <a:schemeClr val="tx1"/>
                </a:solidFill>
                <a:latin typeface="Arial" panose="020B0604020202020204" pitchFamily="34" charset="0"/>
                <a:ea typeface="宋体" panose="02010600030101010101" pitchFamily="2" charset="-122"/>
              </a:defRPr>
            </a:lvl2pPr>
            <a:lvl3pPr marL="685800" lvl="2" indent="0" algn="ctr">
              <a:buNone/>
              <a:defRPr>
                <a:solidFill>
                  <a:schemeClr val="tx1"/>
                </a:solidFill>
                <a:latin typeface="Arial" panose="020B0604020202020204" pitchFamily="34" charset="0"/>
                <a:ea typeface="宋体" panose="02010600030101010101" pitchFamily="2" charset="-122"/>
              </a:defRPr>
            </a:lvl3pPr>
            <a:lvl4pPr marL="1028700" lvl="3" indent="0" algn="ctr">
              <a:buNone/>
              <a:defRPr>
                <a:solidFill>
                  <a:schemeClr val="tx1"/>
                </a:solidFill>
                <a:latin typeface="Arial" panose="020B0604020202020204" pitchFamily="34" charset="0"/>
                <a:ea typeface="宋体" panose="02010600030101010101" pitchFamily="2" charset="-122"/>
              </a:defRPr>
            </a:lvl4pPr>
            <a:lvl5pPr marL="1371600" lvl="4" indent="0" algn="ctr">
              <a:buNone/>
              <a:defRPr>
                <a:solidFill>
                  <a:schemeClr val="tx1"/>
                </a:solidFill>
                <a:latin typeface="Arial" panose="020B0604020202020204" pitchFamily="34" charset="0"/>
                <a:ea typeface="宋体" panose="02010600030101010101" pitchFamily="2" charset="-122"/>
              </a:defRPr>
            </a:lvl5pPr>
          </a:lstStyle>
          <a:p>
            <a:pPr lvl="0"/>
            <a:r>
              <a:rPr lang="zh-CN" altLang="en-US"/>
              <a:t>单击此处编辑母版副标题样式</a:t>
            </a:r>
            <a:endParaRPr lang="zh-CN" altLang="en-US"/>
          </a:p>
        </p:txBody>
      </p:sp>
      <p:sp>
        <p:nvSpPr>
          <p:cNvPr id="4" name="日期占位符 2051"/>
          <p:cNvSpPr>
            <a:spLocks noGrp="1"/>
          </p:cNvSpPr>
          <p:nvPr>
            <p:ph type="dt" sz="half" idx="10"/>
          </p:nvPr>
        </p:nvSpPr>
        <p:spPr/>
        <p:txBody>
          <a:bodyPr anchor="t"/>
          <a:lstStyle>
            <a:lvl1pPr>
              <a:defRPr sz="1050"/>
            </a:lvl1pPr>
          </a:lstStyle>
          <a:p>
            <a:pPr>
              <a:defRPr/>
            </a:pPr>
            <a:fld id="{56A23E49-E6A5-49DE-9672-6FD1B47EF632}" type="datetime1">
              <a:rPr lang="zh-CN" altLang="en-US"/>
            </a:fld>
            <a:endParaRPr lang="zh-CN" altLang="en-US"/>
          </a:p>
        </p:txBody>
      </p:sp>
      <p:sp>
        <p:nvSpPr>
          <p:cNvPr id="5" name="页脚占位符 2052"/>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6" name="灯片编号占位符 2053"/>
          <p:cNvSpPr>
            <a:spLocks noGrp="1"/>
          </p:cNvSpPr>
          <p:nvPr>
            <p:ph type="sldNum" sz="quarter" idx="12"/>
          </p:nvPr>
        </p:nvSpPr>
        <p:spPr/>
        <p:txBody>
          <a:bodyPr anchor="t"/>
          <a:lstStyle>
            <a:lvl1pPr algn="r">
              <a:defRPr sz="1050"/>
            </a:lvl1pPr>
          </a:lstStyle>
          <a:p>
            <a:pPr>
              <a:defRPr/>
            </a:pPr>
            <a:fld id="{91157538-69B9-4A9B-96B0-FF97571FE524}" type="slidenum">
              <a:rPr lang="zh-CN" altLang="en-US"/>
            </a:fld>
            <a:endParaRPr lang="zh-CN" altLang="en-US"/>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1027"/>
          <p:cNvSpPr>
            <a:spLocks noGrp="1"/>
          </p:cNvSpPr>
          <p:nvPr>
            <p:ph type="dt" sz="half" idx="10"/>
          </p:nvPr>
        </p:nvSpPr>
        <p:spPr/>
        <p:txBody>
          <a:bodyPr/>
          <a:lstStyle>
            <a:lvl1pPr>
              <a:defRPr/>
            </a:lvl1pPr>
          </a:lstStyle>
          <a:p>
            <a:pPr>
              <a:defRPr/>
            </a:pPr>
            <a:fld id="{2AC0E2F2-B0EA-480D-A33B-4BEDCFF1673A}" type="datetime1">
              <a:rPr lang="zh-CN" altLang="en-US"/>
            </a:fld>
            <a:endParaRPr lang="zh-CN" altLang="en-US"/>
          </a:p>
        </p:txBody>
      </p:sp>
      <p:sp>
        <p:nvSpPr>
          <p:cNvPr id="5"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6" name="灯片编号占位符 1029"/>
          <p:cNvSpPr>
            <a:spLocks noGrp="1"/>
          </p:cNvSpPr>
          <p:nvPr>
            <p:ph type="sldNum" sz="quarter" idx="12"/>
          </p:nvPr>
        </p:nvSpPr>
        <p:spPr/>
        <p:txBody>
          <a:bodyPr/>
          <a:lstStyle>
            <a:lvl1pPr>
              <a:defRPr/>
            </a:lvl1pPr>
          </a:lstStyle>
          <a:p>
            <a:pPr>
              <a:defRPr/>
            </a:pPr>
            <a:fld id="{267AE7C5-B5D2-4161-8642-A10AE6C67F61}" type="slidenum">
              <a:rPr lang="zh-CN" altLang="en-US"/>
            </a:fld>
            <a:endParaRPr lang="zh-CN" altLang="en-US"/>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5293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1027"/>
          <p:cNvSpPr>
            <a:spLocks noGrp="1"/>
          </p:cNvSpPr>
          <p:nvPr>
            <p:ph type="dt" sz="half" idx="10"/>
          </p:nvPr>
        </p:nvSpPr>
        <p:spPr/>
        <p:txBody>
          <a:bodyPr/>
          <a:lstStyle>
            <a:lvl1pPr>
              <a:defRPr/>
            </a:lvl1pPr>
          </a:lstStyle>
          <a:p>
            <a:pPr>
              <a:defRPr/>
            </a:pPr>
            <a:fld id="{9EF04F45-F796-480B-8179-45DB166290B0}" type="datetime1">
              <a:rPr lang="zh-CN" altLang="en-US"/>
            </a:fld>
            <a:endParaRPr lang="zh-CN" altLang="en-US"/>
          </a:p>
        </p:txBody>
      </p:sp>
      <p:sp>
        <p:nvSpPr>
          <p:cNvPr id="5"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6" name="灯片编号占位符 1029"/>
          <p:cNvSpPr>
            <a:spLocks noGrp="1"/>
          </p:cNvSpPr>
          <p:nvPr>
            <p:ph type="sldNum" sz="quarter" idx="12"/>
          </p:nvPr>
        </p:nvSpPr>
        <p:spPr/>
        <p:txBody>
          <a:bodyPr/>
          <a:lstStyle>
            <a:lvl1pPr>
              <a:defRPr/>
            </a:lvl1pPr>
          </a:lstStyle>
          <a:p>
            <a:pPr>
              <a:defRPr/>
            </a:pPr>
            <a:fld id="{6419D625-6B74-4A41-9A4A-CB351758B125}" type="slidenum">
              <a:rPr lang="zh-CN" altLang="en-US"/>
            </a:fld>
            <a:endParaRPr lang="zh-CN" altLang="en-US"/>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1027"/>
          <p:cNvSpPr>
            <a:spLocks noGrp="1"/>
          </p:cNvSpPr>
          <p:nvPr>
            <p:ph type="dt" sz="half" idx="10"/>
          </p:nvPr>
        </p:nvSpPr>
        <p:spPr/>
        <p:txBody>
          <a:bodyPr/>
          <a:lstStyle>
            <a:lvl1pPr>
              <a:defRPr/>
            </a:lvl1pPr>
          </a:lstStyle>
          <a:p>
            <a:pPr>
              <a:defRPr/>
            </a:pPr>
            <a:fld id="{23AAE9E0-0E32-41A4-AE04-9D12617AB3C5}" type="datetime1">
              <a:rPr lang="zh-CN" altLang="en-US"/>
            </a:fld>
            <a:endParaRPr lang="zh-CN" altLang="en-US"/>
          </a:p>
        </p:txBody>
      </p:sp>
      <p:sp>
        <p:nvSpPr>
          <p:cNvPr id="5"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6" name="灯片编号占位符 1029"/>
          <p:cNvSpPr>
            <a:spLocks noGrp="1"/>
          </p:cNvSpPr>
          <p:nvPr>
            <p:ph type="sldNum" sz="quarter" idx="12"/>
          </p:nvPr>
        </p:nvSpPr>
        <p:spPr/>
        <p:txBody>
          <a:bodyPr/>
          <a:lstStyle>
            <a:lvl1pPr>
              <a:defRPr/>
            </a:lvl1pPr>
          </a:lstStyle>
          <a:p>
            <a:pPr>
              <a:defRPr/>
            </a:pPr>
            <a:fld id="{5ADF89E3-059E-4EE0-B801-2049D0636E27}" type="slidenum">
              <a:rPr lang="zh-CN" altLang="en-US"/>
            </a:fld>
            <a:endParaRPr lang="zh-CN" alt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337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1027"/>
          <p:cNvSpPr>
            <a:spLocks noGrp="1"/>
          </p:cNvSpPr>
          <p:nvPr>
            <p:ph type="dt" sz="half" idx="10"/>
          </p:nvPr>
        </p:nvSpPr>
        <p:spPr/>
        <p:txBody>
          <a:bodyPr/>
          <a:lstStyle>
            <a:lvl1pPr>
              <a:defRPr/>
            </a:lvl1pPr>
          </a:lstStyle>
          <a:p>
            <a:pPr>
              <a:defRPr/>
            </a:pPr>
            <a:fld id="{E2ADB62C-2614-48C8-B042-5F841BB15E9E}" type="datetime1">
              <a:rPr lang="zh-CN" altLang="en-US"/>
            </a:fld>
            <a:endParaRPr lang="zh-CN" altLang="en-US"/>
          </a:p>
        </p:txBody>
      </p:sp>
      <p:sp>
        <p:nvSpPr>
          <p:cNvPr id="5"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6" name="灯片编号占位符 1029"/>
          <p:cNvSpPr>
            <a:spLocks noGrp="1"/>
          </p:cNvSpPr>
          <p:nvPr>
            <p:ph type="sldNum" sz="quarter" idx="12"/>
          </p:nvPr>
        </p:nvSpPr>
        <p:spPr/>
        <p:txBody>
          <a:bodyPr/>
          <a:lstStyle>
            <a:lvl1pPr>
              <a:defRPr/>
            </a:lvl1pPr>
          </a:lstStyle>
          <a:p>
            <a:pPr>
              <a:defRPr/>
            </a:pPr>
            <a:fld id="{BACBA133-6092-46F4-BA19-A046C3F307E0}" type="slidenum">
              <a:rPr lang="zh-CN" altLang="en-US"/>
            </a:fld>
            <a:endParaRPr lang="zh-CN" alt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2504"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200150"/>
            <a:ext cx="4032504"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1027"/>
          <p:cNvSpPr>
            <a:spLocks noGrp="1"/>
          </p:cNvSpPr>
          <p:nvPr>
            <p:ph type="dt" sz="half" idx="10"/>
          </p:nvPr>
        </p:nvSpPr>
        <p:spPr/>
        <p:txBody>
          <a:bodyPr/>
          <a:lstStyle>
            <a:lvl1pPr>
              <a:defRPr/>
            </a:lvl1pPr>
          </a:lstStyle>
          <a:p>
            <a:pPr>
              <a:defRPr/>
            </a:pPr>
            <a:fld id="{3B1768F1-1E3E-4AC4-937A-25F8AA953FBB}" type="datetime1">
              <a:rPr lang="zh-CN" altLang="en-US"/>
            </a:fld>
            <a:endParaRPr lang="zh-CN" altLang="en-US"/>
          </a:p>
        </p:txBody>
      </p:sp>
      <p:sp>
        <p:nvSpPr>
          <p:cNvPr id="6"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7" name="灯片编号占位符 1029"/>
          <p:cNvSpPr>
            <a:spLocks noGrp="1"/>
          </p:cNvSpPr>
          <p:nvPr>
            <p:ph type="sldNum" sz="quarter" idx="12"/>
          </p:nvPr>
        </p:nvSpPr>
        <p:spPr/>
        <p:txBody>
          <a:bodyPr/>
          <a:lstStyle>
            <a:lvl1pPr>
              <a:defRPr/>
            </a:lvl1pPr>
          </a:lstStyle>
          <a:p>
            <a:pPr>
              <a:defRPr/>
            </a:pPr>
            <a:fld id="{38DC7519-2216-4F47-AE82-FF4745AE66AB}" type="slidenum">
              <a:rPr lang="zh-CN" altLang="en-US"/>
            </a:fld>
            <a:endParaRPr lang="zh-CN" alt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1999034"/>
            <a:ext cx="3655181"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034"/>
            <a:ext cx="3673182"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1027"/>
          <p:cNvSpPr>
            <a:spLocks noGrp="1"/>
          </p:cNvSpPr>
          <p:nvPr>
            <p:ph type="dt" sz="half" idx="10"/>
          </p:nvPr>
        </p:nvSpPr>
        <p:spPr/>
        <p:txBody>
          <a:bodyPr/>
          <a:lstStyle>
            <a:lvl1pPr>
              <a:defRPr/>
            </a:lvl1pPr>
          </a:lstStyle>
          <a:p>
            <a:pPr>
              <a:defRPr/>
            </a:pPr>
            <a:fld id="{F6EA0938-675B-439F-B257-B12D4BEEDF39}" type="datetime1">
              <a:rPr lang="zh-CN" altLang="en-US"/>
            </a:fld>
            <a:endParaRPr lang="zh-CN" altLang="en-US"/>
          </a:p>
        </p:txBody>
      </p:sp>
      <p:sp>
        <p:nvSpPr>
          <p:cNvPr id="8"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9" name="灯片编号占位符 1029"/>
          <p:cNvSpPr>
            <a:spLocks noGrp="1"/>
          </p:cNvSpPr>
          <p:nvPr>
            <p:ph type="sldNum" sz="quarter" idx="12"/>
          </p:nvPr>
        </p:nvSpPr>
        <p:spPr/>
        <p:txBody>
          <a:bodyPr/>
          <a:lstStyle>
            <a:lvl1pPr>
              <a:defRPr/>
            </a:lvl1pPr>
          </a:lstStyle>
          <a:p>
            <a:pPr>
              <a:defRPr/>
            </a:pPr>
            <a:fld id="{698EB9C3-D2F1-40F8-A24F-A69A9885FBFA}" type="slidenum">
              <a:rPr lang="zh-CN" altLang="en-US"/>
            </a:fld>
            <a:endParaRPr lang="zh-CN" alt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1027"/>
          <p:cNvSpPr>
            <a:spLocks noGrp="1"/>
          </p:cNvSpPr>
          <p:nvPr>
            <p:ph type="dt" sz="half" idx="10"/>
          </p:nvPr>
        </p:nvSpPr>
        <p:spPr/>
        <p:txBody>
          <a:bodyPr/>
          <a:lstStyle>
            <a:lvl1pPr>
              <a:defRPr/>
            </a:lvl1pPr>
          </a:lstStyle>
          <a:p>
            <a:pPr>
              <a:defRPr/>
            </a:pPr>
            <a:fld id="{E5586C03-3B6E-49B3-8B32-905CFE38B05B}" type="datetime1">
              <a:rPr lang="zh-CN" altLang="en-US"/>
            </a:fld>
            <a:endParaRPr lang="zh-CN" altLang="en-US"/>
          </a:p>
        </p:txBody>
      </p:sp>
      <p:sp>
        <p:nvSpPr>
          <p:cNvPr id="4"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5" name="灯片编号占位符 1029"/>
          <p:cNvSpPr>
            <a:spLocks noGrp="1"/>
          </p:cNvSpPr>
          <p:nvPr>
            <p:ph type="sldNum" sz="quarter" idx="12"/>
          </p:nvPr>
        </p:nvSpPr>
        <p:spPr/>
        <p:txBody>
          <a:bodyPr/>
          <a:lstStyle>
            <a:lvl1pPr>
              <a:defRPr/>
            </a:lvl1pPr>
          </a:lstStyle>
          <a:p>
            <a:pPr>
              <a:defRPr/>
            </a:pPr>
            <a:fld id="{ABDDCE88-0F83-4E22-ADE6-5055CB98BE9E}" type="slidenum">
              <a:rPr lang="zh-CN" altLang="en-US"/>
            </a:fld>
            <a:endParaRPr lang="zh-CN" alt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027"/>
          <p:cNvSpPr>
            <a:spLocks noGrp="1"/>
          </p:cNvSpPr>
          <p:nvPr>
            <p:ph type="dt" sz="half" idx="10"/>
          </p:nvPr>
        </p:nvSpPr>
        <p:spPr/>
        <p:txBody>
          <a:bodyPr/>
          <a:lstStyle>
            <a:lvl1pPr>
              <a:defRPr/>
            </a:lvl1pPr>
          </a:lstStyle>
          <a:p>
            <a:pPr>
              <a:defRPr/>
            </a:pPr>
            <a:fld id="{7FD83132-3821-460D-AF86-24D580E301C3}" type="datetime1">
              <a:rPr lang="zh-CN" altLang="en-US"/>
            </a:fld>
            <a:endParaRPr lang="zh-CN" altLang="en-US"/>
          </a:p>
        </p:txBody>
      </p:sp>
      <p:sp>
        <p:nvSpPr>
          <p:cNvPr id="3"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4" name="灯片编号占位符 1029"/>
          <p:cNvSpPr>
            <a:spLocks noGrp="1"/>
          </p:cNvSpPr>
          <p:nvPr>
            <p:ph type="sldNum" sz="quarter" idx="12"/>
          </p:nvPr>
        </p:nvSpPr>
        <p:spPr/>
        <p:txBody>
          <a:bodyPr/>
          <a:lstStyle>
            <a:lvl1pPr>
              <a:defRPr/>
            </a:lvl1pPr>
          </a:lstStyle>
          <a:p>
            <a:pPr>
              <a:defRPr/>
            </a:pPr>
            <a:fld id="{73A5B0AA-4E2E-4A4F-AAEA-9770B93BEA28}" type="slidenum">
              <a:rPr lang="zh-CN" altLang="en-US"/>
            </a:fld>
            <a:endParaRPr lang="zh-CN" alt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smtClean="0"/>
              <a:t>单击此处编辑母版文本样式</a:t>
            </a:r>
            <a:endParaRPr lang="zh-CN" altLang="en-US" smtClean="0"/>
          </a:p>
        </p:txBody>
      </p:sp>
      <p:sp>
        <p:nvSpPr>
          <p:cNvPr id="5" name="日期占位符 1027"/>
          <p:cNvSpPr>
            <a:spLocks noGrp="1"/>
          </p:cNvSpPr>
          <p:nvPr>
            <p:ph type="dt" sz="half" idx="10"/>
          </p:nvPr>
        </p:nvSpPr>
        <p:spPr/>
        <p:txBody>
          <a:bodyPr/>
          <a:lstStyle>
            <a:lvl1pPr>
              <a:defRPr/>
            </a:lvl1pPr>
          </a:lstStyle>
          <a:p>
            <a:pPr>
              <a:defRPr/>
            </a:pPr>
            <a:fld id="{3DB377B4-272E-428C-B440-D4B2DFA598BE}" type="datetime1">
              <a:rPr lang="zh-CN" altLang="en-US"/>
            </a:fld>
            <a:endParaRPr lang="zh-CN" altLang="en-US"/>
          </a:p>
        </p:txBody>
      </p:sp>
      <p:sp>
        <p:nvSpPr>
          <p:cNvPr id="6"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7" name="灯片编号占位符 1029"/>
          <p:cNvSpPr>
            <a:spLocks noGrp="1"/>
          </p:cNvSpPr>
          <p:nvPr>
            <p:ph type="sldNum" sz="quarter" idx="12"/>
          </p:nvPr>
        </p:nvSpPr>
        <p:spPr/>
        <p:txBody>
          <a:bodyPr/>
          <a:lstStyle>
            <a:lvl1pPr>
              <a:defRPr/>
            </a:lvl1pPr>
          </a:lstStyle>
          <a:p>
            <a:pPr>
              <a:defRPr/>
            </a:pPr>
            <a:fld id="{CB6095A7-8A84-4A53-AA40-62EA5C50354B}" type="slidenum">
              <a:rPr lang="zh-CN" altLang="en-US"/>
            </a:fld>
            <a:endParaRPr lang="zh-CN" altLang="en-US"/>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1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01"/>
            <a:ext cx="4629150" cy="4052888"/>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629841" y="1543050"/>
            <a:ext cx="3124012" cy="2858691"/>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a:r>
              <a:rPr lang="zh-CN" altLang="en-US" smtClean="0"/>
              <a:t>单击此处编辑母版文本样式</a:t>
            </a:r>
            <a:endParaRPr lang="zh-CN" altLang="en-US" smtClean="0"/>
          </a:p>
        </p:txBody>
      </p:sp>
      <p:sp>
        <p:nvSpPr>
          <p:cNvPr id="5" name="日期占位符 1027"/>
          <p:cNvSpPr>
            <a:spLocks noGrp="1"/>
          </p:cNvSpPr>
          <p:nvPr>
            <p:ph type="dt" sz="half" idx="10"/>
          </p:nvPr>
        </p:nvSpPr>
        <p:spPr/>
        <p:txBody>
          <a:bodyPr/>
          <a:lstStyle>
            <a:lvl1pPr>
              <a:defRPr/>
            </a:lvl1pPr>
          </a:lstStyle>
          <a:p>
            <a:pPr>
              <a:defRPr/>
            </a:pPr>
            <a:fld id="{6C6E1886-7A58-4C81-9089-8DFBB3905642}" type="datetime1">
              <a:rPr lang="zh-CN" altLang="en-US"/>
            </a:fld>
            <a:endParaRPr lang="zh-CN" altLang="en-US"/>
          </a:p>
        </p:txBody>
      </p:sp>
      <p:sp>
        <p:nvSpPr>
          <p:cNvPr id="6" name="页脚占位符 1028"/>
          <p:cNvSpPr>
            <a:spLocks noGrp="1"/>
          </p:cNvSpPr>
          <p:nvPr>
            <p:ph type="ftr" sz="quarter" idx="11"/>
          </p:nvPr>
        </p:nvSpPr>
        <p:spPr/>
        <p:txBody>
          <a:bodyPr/>
          <a:lstStyle>
            <a:lvl1pPr>
              <a:defRPr/>
            </a:lvl1pPr>
          </a:lstStyle>
          <a:p>
            <a:r>
              <a:rPr lang="zh-CN" altLang="en-US"/>
              <a:t>.</a:t>
            </a:r>
            <a:r>
              <a:rPr lang="en-US" altLang="zh-CN"/>
              <a:t>.</a:t>
            </a:r>
            <a:endParaRPr lang="en-US" altLang="zh-CN"/>
          </a:p>
        </p:txBody>
      </p:sp>
      <p:sp>
        <p:nvSpPr>
          <p:cNvPr id="7" name="灯片编号占位符 1029"/>
          <p:cNvSpPr>
            <a:spLocks noGrp="1"/>
          </p:cNvSpPr>
          <p:nvPr>
            <p:ph type="sldNum" sz="quarter" idx="12"/>
          </p:nvPr>
        </p:nvSpPr>
        <p:spPr/>
        <p:txBody>
          <a:bodyPr/>
          <a:lstStyle>
            <a:lvl1pPr>
              <a:defRPr/>
            </a:lvl1pPr>
          </a:lstStyle>
          <a:p>
            <a:pPr>
              <a:defRPr/>
            </a:pPr>
            <a:fld id="{EEDF6A2F-A957-4988-BEF4-BAF88F8EBD33}" type="slidenum">
              <a:rPr lang="zh-CN" altLang="en-US"/>
            </a:fld>
            <a:endParaRPr lang="zh-CN" alt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bwMode="auto">
          <a:xfrm>
            <a:off x="457200" y="206375"/>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1026"/>
          <p:cNvSpPr>
            <a:spLocks noGrp="1"/>
          </p:cNvSpPr>
          <p:nvPr>
            <p:ph type="body" idx="1"/>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28" name="日期占位符 1027"/>
          <p:cNvSpPr>
            <a:spLocks noGrp="1"/>
          </p:cNvSpPr>
          <p:nvPr>
            <p:ph type="dt" sz="half" idx="2"/>
          </p:nvPr>
        </p:nvSpPr>
        <p:spPr>
          <a:xfrm>
            <a:off x="457200" y="4684713"/>
            <a:ext cx="2133600" cy="357187"/>
          </a:xfrm>
          <a:prstGeom prst="rect">
            <a:avLst/>
          </a:prstGeom>
          <a:noFill/>
          <a:ln w="9525">
            <a:noFill/>
          </a:ln>
        </p:spPr>
        <p:txBody>
          <a:bodyPr/>
          <a:lstStyle>
            <a:lvl1pPr>
              <a:defRPr sz="1050">
                <a:latin typeface="Arial" panose="020B0604020202020204" pitchFamily="34" charset="0"/>
                <a:ea typeface="宋体" panose="02010600030101010101" pitchFamily="2" charset="-122"/>
              </a:defRPr>
            </a:lvl1pPr>
          </a:lstStyle>
          <a:p>
            <a:pPr>
              <a:defRPr/>
            </a:pPr>
            <a:fld id="{A53FB51D-F8D5-4446-9911-19CFB6E8BCA7}" type="datetime1">
              <a:rPr lang="zh-CN" altLang="en-US"/>
            </a:fld>
            <a:endParaRPr lang="zh-CN" altLang="en-US"/>
          </a:p>
        </p:txBody>
      </p:sp>
      <p:sp>
        <p:nvSpPr>
          <p:cNvPr id="1029" name="页脚占位符 1028"/>
          <p:cNvSpPr>
            <a:spLocks noGrp="1"/>
          </p:cNvSpPr>
          <p:nvPr>
            <p:ph type="ftr" sz="quarter" idx="3"/>
          </p:nvPr>
        </p:nvSpPr>
        <p:spPr>
          <a:xfrm>
            <a:off x="3124200" y="4684713"/>
            <a:ext cx="2895600" cy="357187"/>
          </a:xfrm>
          <a:prstGeom prst="rect">
            <a:avLst/>
          </a:prstGeom>
          <a:noFill/>
          <a:ln w="9525">
            <a:noFill/>
          </a:ln>
        </p:spPr>
        <p:txBody>
          <a:bodyPr vert="horz" wrap="square" lIns="91440" tIns="45720" rIns="91440" bIns="45720" numCol="1" anchor="t" anchorCtr="0" compatLnSpc="1"/>
          <a:lstStyle>
            <a:lvl1pPr algn="ctr">
              <a:defRPr sz="1000"/>
            </a:lvl1pPr>
          </a:lstStyle>
          <a:p>
            <a:r>
              <a:rPr lang="zh-CN" altLang="en-US"/>
              <a:t>.</a:t>
            </a:r>
            <a:r>
              <a:rPr lang="en-US" altLang="zh-CN"/>
              <a:t>.</a:t>
            </a:r>
            <a:endParaRPr lang="en-US" altLang="zh-CN"/>
          </a:p>
        </p:txBody>
      </p:sp>
      <p:sp>
        <p:nvSpPr>
          <p:cNvPr id="1030" name="灯片编号占位符 1029"/>
          <p:cNvSpPr>
            <a:spLocks noGrp="1"/>
          </p:cNvSpPr>
          <p:nvPr>
            <p:ph type="sldNum" sz="quarter" idx="4"/>
          </p:nvPr>
        </p:nvSpPr>
        <p:spPr>
          <a:xfrm>
            <a:off x="6553200" y="4684713"/>
            <a:ext cx="2133600" cy="357187"/>
          </a:xfrm>
          <a:prstGeom prst="rect">
            <a:avLst/>
          </a:prstGeom>
          <a:noFill/>
          <a:ln w="9525">
            <a:noFill/>
          </a:ln>
        </p:spPr>
        <p:txBody>
          <a:bodyPr/>
          <a:lstStyle>
            <a:lvl1pPr algn="r">
              <a:defRPr sz="1050">
                <a:latin typeface="Arial" panose="020B0604020202020204" pitchFamily="34" charset="0"/>
                <a:ea typeface="宋体" panose="02010600030101010101" pitchFamily="2" charset="-122"/>
              </a:defRPr>
            </a:lvl1pPr>
          </a:lstStyle>
          <a:p>
            <a:pPr>
              <a:defRPr/>
            </a:pPr>
            <a:fld id="{D8A04970-77FF-48CD-BE54-6E6745A4E1CE}" type="slidenum">
              <a:rPr lang="zh-CN" altLang="en-US"/>
            </a:fld>
            <a:endParaRPr lang="zh-CN" altLang="en-US"/>
          </a:p>
        </p:txBody>
      </p:sp>
      <p:pic>
        <p:nvPicPr>
          <p:cNvPr id="1031" name="图片 7"/>
          <p:cNvPicPr>
            <a:picLocks noChangeAspect="1"/>
          </p:cNvPicPr>
          <p:nvPr userDrawn="1"/>
        </p:nvPicPr>
        <p:blipFill>
          <a:blip r:embed="rId13"/>
          <a:srcRect/>
          <a:stretch>
            <a:fillRect/>
          </a:stretch>
        </p:blipFill>
        <p:spPr bwMode="auto">
          <a:xfrm>
            <a:off x="0" y="1588"/>
            <a:ext cx="9144000" cy="5140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685800" rtl="0" fontAlgn="base">
        <a:spcBef>
          <a:spcPct val="0"/>
        </a:spcBef>
        <a:spcAft>
          <a:spcPct val="0"/>
        </a:spcAft>
        <a:defRPr sz="3300" kern="1200">
          <a:solidFill>
            <a:schemeClr val="bg1"/>
          </a:solidFill>
          <a:latin typeface="+mj-lt"/>
          <a:ea typeface="+mj-ea"/>
          <a:cs typeface="+mj-cs"/>
        </a:defRPr>
      </a:lvl1pPr>
      <a:lvl2pPr algn="ctr" defTabSz="685800" rtl="0" fontAlgn="base">
        <a:spcBef>
          <a:spcPct val="0"/>
        </a:spcBef>
        <a:spcAft>
          <a:spcPct val="0"/>
        </a:spcAft>
        <a:defRPr sz="3300">
          <a:solidFill>
            <a:schemeClr val="bg1"/>
          </a:solidFill>
          <a:latin typeface="Arial Rounded MT Bold"/>
          <a:ea typeface="黑体" panose="02010609060101010101" pitchFamily="49" charset="-122"/>
        </a:defRPr>
      </a:lvl2pPr>
      <a:lvl3pPr algn="ctr" defTabSz="685800" rtl="0" fontAlgn="base">
        <a:spcBef>
          <a:spcPct val="0"/>
        </a:spcBef>
        <a:spcAft>
          <a:spcPct val="0"/>
        </a:spcAft>
        <a:defRPr sz="3300">
          <a:solidFill>
            <a:schemeClr val="bg1"/>
          </a:solidFill>
          <a:latin typeface="Arial Rounded MT Bold"/>
          <a:ea typeface="黑体" panose="02010609060101010101" pitchFamily="49" charset="-122"/>
        </a:defRPr>
      </a:lvl3pPr>
      <a:lvl4pPr algn="ctr" defTabSz="685800" rtl="0" fontAlgn="base">
        <a:spcBef>
          <a:spcPct val="0"/>
        </a:spcBef>
        <a:spcAft>
          <a:spcPct val="0"/>
        </a:spcAft>
        <a:defRPr sz="3300">
          <a:solidFill>
            <a:schemeClr val="bg1"/>
          </a:solidFill>
          <a:latin typeface="Arial Rounded MT Bold"/>
          <a:ea typeface="黑体" panose="02010609060101010101" pitchFamily="49" charset="-122"/>
        </a:defRPr>
      </a:lvl4pPr>
      <a:lvl5pPr algn="ctr" defTabSz="685800" rtl="0" fontAlgn="base">
        <a:spcBef>
          <a:spcPct val="0"/>
        </a:spcBef>
        <a:spcAft>
          <a:spcPct val="0"/>
        </a:spcAft>
        <a:defRPr sz="3300">
          <a:solidFill>
            <a:schemeClr val="bg1"/>
          </a:solidFill>
          <a:latin typeface="Arial Rounded MT Bold"/>
          <a:ea typeface="黑体" panose="02010609060101010101" pitchFamily="49" charset="-122"/>
        </a:defRPr>
      </a:lvl5pPr>
      <a:lvl6pPr marL="457200" algn="ctr" defTabSz="685800" rtl="0" fontAlgn="base">
        <a:spcBef>
          <a:spcPct val="0"/>
        </a:spcBef>
        <a:spcAft>
          <a:spcPct val="0"/>
        </a:spcAft>
        <a:defRPr sz="3300">
          <a:solidFill>
            <a:schemeClr val="bg1"/>
          </a:solidFill>
          <a:latin typeface="Arial Rounded MT Bold"/>
          <a:ea typeface="黑体" panose="02010609060101010101" pitchFamily="49" charset="-122"/>
        </a:defRPr>
      </a:lvl6pPr>
      <a:lvl7pPr marL="914400" algn="ctr" defTabSz="685800" rtl="0" fontAlgn="base">
        <a:spcBef>
          <a:spcPct val="0"/>
        </a:spcBef>
        <a:spcAft>
          <a:spcPct val="0"/>
        </a:spcAft>
        <a:defRPr sz="3300">
          <a:solidFill>
            <a:schemeClr val="bg1"/>
          </a:solidFill>
          <a:latin typeface="Arial Rounded MT Bold"/>
          <a:ea typeface="黑体" panose="02010609060101010101" pitchFamily="49" charset="-122"/>
        </a:defRPr>
      </a:lvl7pPr>
      <a:lvl8pPr marL="1371600" algn="ctr" defTabSz="685800" rtl="0" fontAlgn="base">
        <a:spcBef>
          <a:spcPct val="0"/>
        </a:spcBef>
        <a:spcAft>
          <a:spcPct val="0"/>
        </a:spcAft>
        <a:defRPr sz="3300">
          <a:solidFill>
            <a:schemeClr val="bg1"/>
          </a:solidFill>
          <a:latin typeface="Arial Rounded MT Bold"/>
          <a:ea typeface="黑体" panose="02010609060101010101" pitchFamily="49" charset="-122"/>
        </a:defRPr>
      </a:lvl8pPr>
      <a:lvl9pPr marL="1828800" algn="ctr" defTabSz="685800" rtl="0" fontAlgn="base">
        <a:spcBef>
          <a:spcPct val="0"/>
        </a:spcBef>
        <a:spcAft>
          <a:spcPct val="0"/>
        </a:spcAft>
        <a:defRPr sz="3300">
          <a:solidFill>
            <a:schemeClr val="bg1"/>
          </a:solidFill>
          <a:latin typeface="Arial Rounded MT Bold"/>
          <a:ea typeface="黑体" panose="02010609060101010101" pitchFamily="49" charset="-122"/>
        </a:defRPr>
      </a:lvl9pPr>
    </p:titleStyle>
    <p:bodyStyle>
      <a:lvl1pPr marL="257175" indent="-257175" algn="l" defTabSz="685800" rtl="0" fontAlgn="base">
        <a:spcBef>
          <a:spcPct val="15000"/>
        </a:spcBef>
        <a:spcAft>
          <a:spcPct val="0"/>
        </a:spcAft>
        <a:buChar char="•"/>
        <a:defRPr sz="2400" kern="1200">
          <a:solidFill>
            <a:schemeClr val="bg1"/>
          </a:solidFill>
          <a:latin typeface="+mn-lt"/>
          <a:ea typeface="+mn-ea"/>
          <a:cs typeface="+mn-cs"/>
        </a:defRPr>
      </a:lvl1pPr>
      <a:lvl2pPr marL="557530" lvl="1" indent="-212725" algn="l" defTabSz="685800" rtl="0" fontAlgn="base">
        <a:spcBef>
          <a:spcPct val="15000"/>
        </a:spcBef>
        <a:spcAft>
          <a:spcPct val="0"/>
        </a:spcAft>
        <a:buChar char="–"/>
        <a:defRPr sz="2100" kern="1200">
          <a:solidFill>
            <a:schemeClr val="bg1"/>
          </a:solidFill>
          <a:latin typeface="+mn-lt"/>
          <a:ea typeface="+mn-ea"/>
          <a:cs typeface="+mn-cs"/>
        </a:defRPr>
      </a:lvl2pPr>
      <a:lvl3pPr marL="857250" lvl="2" indent="-171450" algn="l" defTabSz="685800" rtl="0" fontAlgn="base">
        <a:spcBef>
          <a:spcPct val="15000"/>
        </a:spcBef>
        <a:spcAft>
          <a:spcPct val="0"/>
        </a:spcAft>
        <a:buChar char="•"/>
        <a:defRPr kern="1200">
          <a:solidFill>
            <a:schemeClr val="bg1"/>
          </a:solidFill>
          <a:latin typeface="+mn-lt"/>
          <a:ea typeface="+mn-ea"/>
          <a:cs typeface="+mn-cs"/>
        </a:defRPr>
      </a:lvl3pPr>
      <a:lvl4pPr marL="1200150" lvl="3" indent="-171450" algn="l" defTabSz="685800" rtl="0" fontAlgn="base">
        <a:spcBef>
          <a:spcPct val="15000"/>
        </a:spcBef>
        <a:spcAft>
          <a:spcPct val="0"/>
        </a:spcAft>
        <a:buChar char="–"/>
        <a:defRPr sz="1500" kern="1200">
          <a:solidFill>
            <a:schemeClr val="bg1"/>
          </a:solidFill>
          <a:latin typeface="+mn-lt"/>
          <a:ea typeface="+mn-ea"/>
          <a:cs typeface="+mn-cs"/>
        </a:defRPr>
      </a:lvl4pPr>
      <a:lvl5pPr marL="1543050" lvl="4" indent="-171450" algn="l" defTabSz="685800" rtl="0" fontAlgn="base">
        <a:spcBef>
          <a:spcPct val="15000"/>
        </a:spcBef>
        <a:spcAft>
          <a:spcPct val="0"/>
        </a:spcAft>
        <a:buChar char="»"/>
        <a:defRPr sz="1500" kern="1200">
          <a:solidFill>
            <a:schemeClr val="bg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bg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bg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bg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bg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None/>
        <a:defRPr sz="1350"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2pPr>
      <a:lvl3pPr marL="685800" lvl="2"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3pPr>
      <a:lvl4pPr marL="1028700" lvl="3"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4pPr>
      <a:lvl5pPr marL="1371600" lvl="4"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5pPr>
      <a:lvl6pPr marL="1714500" lvl="5"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6pPr>
      <a:lvl7pPr marL="2057400" lvl="6"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7pPr>
      <a:lvl8pPr marL="2400300" lvl="7"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8pPr>
      <a:lvl9pPr marL="2743200" lvl="8" indent="0" algn="l" defTabSz="685800" eaLnBrk="1" fontAlgn="base" latinLnBrk="0" hangingPunct="1">
        <a:lnSpc>
          <a:spcPct val="100000"/>
        </a:lnSpc>
        <a:spcBef>
          <a:spcPct val="0"/>
        </a:spcBef>
        <a:spcAft>
          <a:spcPct val="0"/>
        </a:spcAft>
        <a:buNone/>
        <a:defRPr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13314" name="标题 1"/>
          <p:cNvSpPr>
            <a:spLocks noGrp="1"/>
          </p:cNvSpPr>
          <p:nvPr>
            <p:ph type="ctrTitle"/>
          </p:nvPr>
        </p:nvSpPr>
        <p:spPr>
          <a:xfrm>
            <a:off x="685800" y="1598613"/>
            <a:ext cx="7772400" cy="1101725"/>
          </a:xfrm>
        </p:spPr>
        <p:txBody>
          <a:bodyPr/>
          <a:lstStyle/>
          <a:p>
            <a:pPr>
              <a:defRPr/>
            </a:pPr>
            <a:r>
              <a:rPr lang="zh-CN" altLang="en-US" smtClean="0">
                <a:latin typeface="华文行楷"/>
                <a:ea typeface="华文行楷"/>
                <a:cs typeface="华文行楷"/>
              </a:rPr>
              <a:t>卸下健康的包袱</a:t>
            </a:r>
            <a:endParaRPr lang="zh-CN" altLang="en-US" smtClean="0">
              <a:latin typeface="华文行楷"/>
              <a:ea typeface="华文行楷"/>
              <a:cs typeface="华文行楷"/>
            </a:endParaRPr>
          </a:p>
        </p:txBody>
      </p:sp>
      <p:sp>
        <p:nvSpPr>
          <p:cNvPr id="3" name="副标题 2"/>
          <p:cNvSpPr>
            <a:spLocks noGrp="1"/>
          </p:cNvSpPr>
          <p:nvPr>
            <p:ph type="subTitle" idx="1"/>
          </p:nvPr>
        </p:nvSpPr>
        <p:spPr>
          <a:xfrm>
            <a:off x="1371600" y="2914650"/>
            <a:ext cx="6400800" cy="898525"/>
          </a:xfrm>
        </p:spPr>
        <p:txBody>
          <a:bodyPr rtlCol="0">
            <a:normAutofit fontScale="55000"/>
          </a:bodyPr>
          <a:lstStyle/>
          <a:p>
            <a:pPr fontAlgn="auto">
              <a:spcAft>
                <a:spcPts val="0"/>
              </a:spcAft>
              <a:buFont typeface="Arial" panose="020B0604020202020204" pitchFamily="34" charset="0"/>
              <a:buNone/>
              <a:defRPr/>
            </a:pPr>
            <a:r>
              <a:rPr lang="en-US" altLang="zh-CN" dirty="0" smtClean="0">
                <a:latin typeface="华文行楷" panose="02010800040101010101" pitchFamily="2" charset="-122"/>
                <a:ea typeface="华文行楷" panose="02010800040101010101" pitchFamily="2" charset="-122"/>
              </a:rPr>
              <a:t>                           ——</a:t>
            </a:r>
            <a:r>
              <a:rPr lang="zh-CN" altLang="en-US" dirty="0" smtClean="0">
                <a:latin typeface="华文行楷" panose="02010800040101010101" pitchFamily="2" charset="-122"/>
                <a:ea typeface="华文行楷" panose="02010800040101010101" pitchFamily="2" charset="-122"/>
              </a:rPr>
              <a:t>肥胖对身体的伤害</a:t>
            </a:r>
            <a:endParaRPr lang="zh-CN" altLang="en-US" dirty="0" smtClean="0">
              <a:latin typeface="华文行楷" panose="02010800040101010101" pitchFamily="2" charset="-122"/>
              <a:ea typeface="华文行楷" panose="02010800040101010101" pitchFamily="2" charset="-122"/>
            </a:endParaRPr>
          </a:p>
          <a:p>
            <a:pPr fontAlgn="auto">
              <a:spcAft>
                <a:spcPts val="0"/>
              </a:spcAft>
              <a:buFont typeface="Arial" panose="020B0604020202020204" pitchFamily="34" charset="0"/>
              <a:buNone/>
              <a:defRPr/>
            </a:pPr>
            <a:r>
              <a:rPr lang="en-US" altLang="zh-CN" dirty="0">
                <a:latin typeface="华文行楷" panose="02010800040101010101" pitchFamily="2" charset="-122"/>
                <a:ea typeface="华文行楷" panose="02010800040101010101" pitchFamily="2" charset="-122"/>
              </a:rPr>
              <a:t>                           </a:t>
            </a:r>
            <a:endParaRPr lang="en-US" altLang="zh-CN" dirty="0">
              <a:latin typeface="华文行楷" panose="02010800040101010101" pitchFamily="2" charset="-122"/>
              <a:ea typeface="华文行楷" panose="02010800040101010101" pitchFamily="2" charset="-122"/>
            </a:endParaRPr>
          </a:p>
          <a:p>
            <a:pPr fontAlgn="auto">
              <a:spcAft>
                <a:spcPts val="0"/>
              </a:spcAft>
              <a:buFont typeface="Arial" panose="020B0604020202020204" pitchFamily="34" charset="0"/>
              <a:buNone/>
              <a:defRPr/>
            </a:pPr>
            <a:r>
              <a:rPr lang="en-US" altLang="zh-CN" dirty="0">
                <a:latin typeface="华文行楷" panose="02010800040101010101" pitchFamily="2" charset="-122"/>
                <a:ea typeface="华文行楷" panose="02010800040101010101" pitchFamily="2" charset="-122"/>
              </a:rPr>
              <a:t>                                                                      </a:t>
            </a:r>
            <a:r>
              <a:rPr lang="zh-CN" altLang="en-US" dirty="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晋城职业技术学院</a:t>
            </a:r>
            <a:endParaRPr lang="zh-CN" altLang="en-US" dirty="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 name="内容占位符 2"/>
          <p:cNvSpPr>
            <a:spLocks noGrp="1"/>
          </p:cNvSpPr>
          <p:nvPr>
            <p:ph idx="1"/>
          </p:nvPr>
        </p:nvSpPr>
        <p:spPr/>
        <p:txBody>
          <a:bodyPr rtlCol="0">
            <a:normAutofit fontScale="85000" lnSpcReduction="10000"/>
          </a:bodyPr>
          <a:lstStyle/>
          <a:p>
            <a:pPr fontAlgn="auto">
              <a:lnSpc>
                <a:spcPct val="130000"/>
              </a:lnSpc>
              <a:spcAft>
                <a:spcPts val="0"/>
              </a:spcAft>
              <a:buFont typeface="Wingdings" panose="05000000000000000000" pitchFamily="2" charset="2"/>
              <a:buChar char="Ø"/>
              <a:defRPr/>
            </a:pPr>
            <a:r>
              <a:rPr lang="zh-CN" altLang="en-US" dirty="0">
                <a:solidFill>
                  <a:srgbClr val="FF6600"/>
                </a:solidFill>
                <a:latin typeface="楷体_GB2312" panose="02010609030101010101" pitchFamily="49" charset="-122"/>
                <a:ea typeface="楷体_GB2312" panose="02010609030101010101" pitchFamily="49" charset="-122"/>
              </a:rPr>
              <a:t>静止型生活方式在肥胖症发病过程中起重要作用</a:t>
            </a:r>
            <a:r>
              <a:rPr lang="zh-CN" altLang="en-US" dirty="0" smtClean="0">
                <a:solidFill>
                  <a:srgbClr val="FF6600"/>
                </a:solidFill>
                <a:latin typeface="楷体_GB2312" panose="02010609030101010101" pitchFamily="49" charset="-122"/>
                <a:ea typeface="楷体_GB2312" panose="02010609030101010101" pitchFamily="49" charset="-122"/>
              </a:rPr>
              <a:t>。</a:t>
            </a:r>
            <a:r>
              <a:rPr lang="zh-CN" altLang="en-US" dirty="0" smtClean="0">
                <a:latin typeface="楷体_GB2312" panose="02010609030101010101" pitchFamily="49" charset="-122"/>
                <a:ea typeface="楷体_GB2312" panose="02010609030101010101" pitchFamily="49" charset="-122"/>
              </a:rPr>
              <a:t>肥胖症</a:t>
            </a:r>
            <a:r>
              <a:rPr lang="zh-CN" altLang="en-US" dirty="0">
                <a:latin typeface="楷体_GB2312" panose="02010609030101010101" pitchFamily="49" charset="-122"/>
                <a:ea typeface="楷体_GB2312" panose="02010609030101010101" pitchFamily="49" charset="-122"/>
              </a:rPr>
              <a:t>患者较之体重正常的人活动量有所减少。比如加拿大，生活方式为静止型的男性</a:t>
            </a:r>
            <a:r>
              <a:rPr lang="en-US" altLang="zh-CN" dirty="0">
                <a:latin typeface="楷体_GB2312" panose="02010609030101010101" pitchFamily="49" charset="-122"/>
                <a:ea typeface="楷体_GB2312" panose="02010609030101010101" pitchFamily="49" charset="-122"/>
              </a:rPr>
              <a:t>27%</a:t>
            </a:r>
            <a:r>
              <a:rPr lang="zh-CN" altLang="en-US" dirty="0">
                <a:latin typeface="楷体_GB2312" panose="02010609030101010101" pitchFamily="49" charset="-122"/>
                <a:ea typeface="楷体_GB2312" panose="02010609030101010101" pitchFamily="49" charset="-122"/>
              </a:rPr>
              <a:t>患有肥胖症，但这一比例在正常活动量的男性中仅为</a:t>
            </a:r>
            <a:r>
              <a:rPr lang="en-US" altLang="zh-CN" dirty="0">
                <a:latin typeface="楷体_GB2312" panose="02010609030101010101" pitchFamily="49" charset="-122"/>
                <a:ea typeface="楷体_GB2312" panose="02010609030101010101" pitchFamily="49" charset="-122"/>
              </a:rPr>
              <a:t>19.6%</a:t>
            </a:r>
            <a:r>
              <a:rPr lang="zh-CN" altLang="en-US" dirty="0" smtClean="0">
                <a:latin typeface="楷体_GB2312" panose="02010609030101010101" pitchFamily="49" charset="-122"/>
                <a:ea typeface="楷体_GB2312" panose="02010609030101010101" pitchFamily="49" charset="-122"/>
              </a:rPr>
              <a:t>。</a:t>
            </a:r>
            <a:endParaRPr lang="en-US" altLang="zh-CN" dirty="0" smtClean="0">
              <a:latin typeface="楷体_GB2312" panose="02010609030101010101" pitchFamily="49" charset="-122"/>
              <a:ea typeface="楷体_GB2312" panose="02010609030101010101" pitchFamily="49" charset="-122"/>
            </a:endParaRPr>
          </a:p>
          <a:p>
            <a:pPr fontAlgn="auto">
              <a:lnSpc>
                <a:spcPct val="130000"/>
              </a:lnSpc>
              <a:spcAft>
                <a:spcPts val="0"/>
              </a:spcAft>
              <a:buFont typeface="Wingdings" panose="05000000000000000000" pitchFamily="2" charset="2"/>
              <a:buChar char="Ø"/>
              <a:defRPr/>
            </a:pPr>
            <a:r>
              <a:rPr lang="zh-CN" altLang="en-US" dirty="0" smtClean="0">
                <a:latin typeface="楷体_GB2312" panose="02010609030101010101" pitchFamily="49" charset="-122"/>
                <a:ea typeface="楷体_GB2312" panose="02010609030101010101" pitchFamily="49" charset="-122"/>
              </a:rPr>
              <a:t>机械化</a:t>
            </a:r>
            <a:r>
              <a:rPr lang="zh-CN" altLang="en-US" dirty="0">
                <a:latin typeface="楷体_GB2312" panose="02010609030101010101" pitchFamily="49" charset="-122"/>
                <a:ea typeface="楷体_GB2312" panose="02010609030101010101" pitchFamily="49" charset="-122"/>
              </a:rPr>
              <a:t>大生产，交通方式改变以及城市化是导致体力活动日益减少的原因</a:t>
            </a:r>
            <a:r>
              <a:rPr lang="zh-CN" altLang="en-US" dirty="0" smtClean="0">
                <a:latin typeface="楷体_GB2312" panose="02010609030101010101" pitchFamily="49" charset="-122"/>
                <a:ea typeface="楷体_GB2312" panose="02010609030101010101" pitchFamily="49" charset="-122"/>
              </a:rPr>
              <a:t>。</a:t>
            </a:r>
            <a:endParaRPr lang="en-US" altLang="zh-CN" dirty="0" smtClean="0">
              <a:latin typeface="楷体_GB2312" panose="02010609030101010101" pitchFamily="49" charset="-122"/>
              <a:ea typeface="楷体_GB2312" panose="02010609030101010101" pitchFamily="49" charset="-122"/>
            </a:endParaRPr>
          </a:p>
          <a:p>
            <a:pPr marL="0" indent="0" fontAlgn="auto">
              <a:spcAft>
                <a:spcPts val="0"/>
              </a:spcAft>
              <a:buFont typeface="Arial" panose="020B0604020202020204" pitchFamily="34" charset="0"/>
              <a:buNone/>
              <a:defRPr/>
            </a:pPr>
            <a:endParaRPr lang="zh-CN" altLang="en-US" dirty="0"/>
          </a:p>
        </p:txBody>
      </p:sp>
      <p:sp>
        <p:nvSpPr>
          <p:cNvPr id="23555" name="标题 1"/>
          <p:cNvSpPr>
            <a:spLocks noGrp="1"/>
          </p:cNvSpPr>
          <p:nvPr>
            <p:ph type="title"/>
          </p:nvPr>
        </p:nvSpPr>
        <p:spPr/>
        <p:txBody>
          <a:bodyPr/>
          <a:lstStyle/>
          <a:p>
            <a:r>
              <a:rPr lang="zh-CN" altLang="en-US" sz="3200" smtClean="0">
                <a:latin typeface="楷体_GB2312"/>
                <a:ea typeface="楷体_GB2312"/>
                <a:cs typeface="楷体_GB2312"/>
              </a:rPr>
              <a:t>肥胖原因</a:t>
            </a:r>
            <a:r>
              <a:rPr lang="en-US" altLang="zh-CN" sz="3200" smtClean="0">
                <a:latin typeface="楷体_GB2312"/>
                <a:ea typeface="楷体_GB2312"/>
                <a:cs typeface="楷体_GB2312"/>
              </a:rPr>
              <a:t>——</a:t>
            </a:r>
            <a:r>
              <a:rPr lang="zh-CN" altLang="en-US" sz="3200" smtClean="0">
                <a:latin typeface="楷体_GB2312"/>
                <a:ea typeface="楷体_GB2312"/>
                <a:cs typeface="楷体_GB2312"/>
              </a:rPr>
              <a:t>静止生活方式</a:t>
            </a:r>
            <a:endParaRPr lang="zh-CN" altLang="en-US" sz="3200" smtClean="0">
              <a:latin typeface="楷体_GB2312"/>
              <a:ea typeface="楷体_GB2312"/>
              <a:cs typeface="楷体_GB2312"/>
            </a:endParaRPr>
          </a:p>
        </p:txBody>
      </p:sp>
      <p:sp>
        <p:nvSpPr>
          <p:cNvPr id="23556" name="TextBox 5"/>
          <p:cNvSpPr txBox="1">
            <a:spLocks noChangeArrowheads="1"/>
          </p:cNvSpPr>
          <p:nvPr/>
        </p:nvSpPr>
        <p:spPr bwMode="auto">
          <a:xfrm>
            <a:off x="2609850" y="2787650"/>
            <a:ext cx="6192838" cy="1801813"/>
          </a:xfrm>
          <a:prstGeom prst="rect">
            <a:avLst/>
          </a:prstGeom>
          <a:noFill/>
          <a:ln w="9525">
            <a:noFill/>
            <a:miter lim="800000"/>
          </a:ln>
        </p:spPr>
        <p:txBody>
          <a:bodyPr>
            <a:spAutoFit/>
          </a:bodyPr>
          <a:lstStyle/>
          <a:p>
            <a:pPr>
              <a:lnSpc>
                <a:spcPct val="114000"/>
              </a:lnSpc>
              <a:buFont typeface="Wingdings" panose="05000000000000000000" pitchFamily="2" charset="2"/>
              <a:buChar char="Ø"/>
            </a:pPr>
            <a:r>
              <a:rPr lang="zh-CN" altLang="en-US" sz="2000">
                <a:latin typeface="楷体_GB2312"/>
                <a:ea typeface="楷体_GB2312"/>
                <a:cs typeface="楷体_GB2312"/>
              </a:rPr>
              <a:t>中国有一项研究表明，</a:t>
            </a:r>
            <a:r>
              <a:rPr lang="zh-CN" altLang="en-US" sz="2000">
                <a:solidFill>
                  <a:srgbClr val="FF6600"/>
                </a:solidFill>
                <a:latin typeface="楷体_GB2312"/>
                <a:ea typeface="楷体_GB2312"/>
                <a:cs typeface="楷体_GB2312"/>
              </a:rPr>
              <a:t>城市化</a:t>
            </a:r>
            <a:r>
              <a:rPr lang="zh-CN" altLang="en-US" sz="2000">
                <a:latin typeface="楷体_GB2312"/>
                <a:ea typeface="楷体_GB2312"/>
                <a:cs typeface="楷体_GB2312"/>
              </a:rPr>
              <a:t>导致每日能量支出减少</a:t>
            </a:r>
            <a:r>
              <a:rPr lang="en-US" altLang="zh-CN" sz="2000">
                <a:latin typeface="楷体_GB2312"/>
                <a:ea typeface="楷体_GB2312"/>
                <a:cs typeface="楷体_GB2312"/>
              </a:rPr>
              <a:t>300-400kcal</a:t>
            </a:r>
            <a:r>
              <a:rPr lang="zh-CN" altLang="en-US" sz="2000">
                <a:latin typeface="楷体_GB2312"/>
                <a:ea typeface="楷体_GB2312"/>
                <a:cs typeface="楷体_GB2312"/>
              </a:rPr>
              <a:t>，而</a:t>
            </a:r>
            <a:r>
              <a:rPr lang="zh-CN" altLang="en-US" sz="2000">
                <a:solidFill>
                  <a:srgbClr val="FF6600"/>
                </a:solidFill>
                <a:latin typeface="楷体_GB2312"/>
                <a:ea typeface="楷体_GB2312"/>
                <a:cs typeface="楷体_GB2312"/>
              </a:rPr>
              <a:t>以车代步</a:t>
            </a:r>
            <a:r>
              <a:rPr lang="zh-CN" altLang="en-US" sz="2000">
                <a:latin typeface="楷体_GB2312"/>
                <a:ea typeface="楷体_GB2312"/>
                <a:cs typeface="楷体_GB2312"/>
              </a:rPr>
              <a:t>则使能量支出减少量又增加</a:t>
            </a:r>
            <a:r>
              <a:rPr lang="en-US" altLang="zh-CN" sz="2000">
                <a:latin typeface="楷体_GB2312"/>
                <a:ea typeface="楷体_GB2312"/>
                <a:cs typeface="楷体_GB2312"/>
              </a:rPr>
              <a:t>200kcal</a:t>
            </a:r>
            <a:r>
              <a:rPr lang="zh-CN" altLang="en-US" sz="2000">
                <a:latin typeface="楷体_GB2312"/>
                <a:ea typeface="楷体_GB2312"/>
                <a:cs typeface="楷体_GB2312"/>
              </a:rPr>
              <a:t>。肥胖症的发病率随着城市化建设的发展越来越高，社交活动增加，锻炼时间减少和在家用餐时间减少都是可能的影响因素。</a:t>
            </a:r>
            <a:endParaRPr lang="zh-CN" altLang="en-US" sz="2000">
              <a:latin typeface="楷体_GB2312"/>
              <a:ea typeface="楷体_GB2312"/>
              <a:cs typeface="楷体_GB2312"/>
            </a:endParaRPr>
          </a:p>
        </p:txBody>
      </p:sp>
      <p:pic>
        <p:nvPicPr>
          <p:cNvPr id="23557" name="Picture 3"/>
          <p:cNvPicPr>
            <a:picLocks noChangeAspect="1" noChangeArrowheads="1"/>
          </p:cNvPicPr>
          <p:nvPr/>
        </p:nvPicPr>
        <p:blipFill>
          <a:blip r:embed="rId1"/>
          <a:srcRect/>
          <a:stretch>
            <a:fillRect/>
          </a:stretch>
        </p:blipFill>
        <p:spPr bwMode="auto">
          <a:xfrm>
            <a:off x="733425" y="2932113"/>
            <a:ext cx="1893888"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4578" name="内容占位符 2"/>
          <p:cNvSpPr>
            <a:spLocks noGrp="1"/>
          </p:cNvSpPr>
          <p:nvPr>
            <p:ph idx="1"/>
          </p:nvPr>
        </p:nvSpPr>
        <p:spPr/>
        <p:txBody>
          <a:bodyPr/>
          <a:lstStyle/>
          <a:p>
            <a:pPr marL="0" indent="0">
              <a:buFontTx/>
              <a:buNone/>
            </a:pPr>
            <a:r>
              <a:rPr lang="zh-CN" altLang="en-US" sz="2000" smtClean="0">
                <a:latin typeface="楷体_GB2312"/>
                <a:ea typeface="楷体_GB2312"/>
                <a:cs typeface="楷体_GB2312"/>
              </a:rPr>
              <a:t>    与其他的疾病相同，肥胖症也是基因和环境因素相互作用的结果。</a:t>
            </a:r>
            <a:endParaRPr lang="en-US" altLang="zh-CN" sz="2000" smtClean="0">
              <a:latin typeface="楷体_GB2312"/>
              <a:ea typeface="楷体_GB2312"/>
              <a:cs typeface="楷体_GB2312"/>
            </a:endParaRPr>
          </a:p>
          <a:p>
            <a:pPr marL="0" indent="0">
              <a:buFontTx/>
              <a:buNone/>
            </a:pPr>
            <a:r>
              <a:rPr lang="zh-CN" altLang="en-US" sz="2000" smtClean="0">
                <a:latin typeface="楷体_GB2312"/>
                <a:ea typeface="楷体_GB2312"/>
                <a:cs typeface="楷体_GB2312"/>
              </a:rPr>
              <a:t>    基因多态性存在于多种调节食欲和代谢的基因中，当热量提供充足时，可导致肥胖。</a:t>
            </a:r>
            <a:endParaRPr lang="en-US" altLang="zh-CN" sz="2000" smtClean="0">
              <a:latin typeface="楷体_GB2312"/>
              <a:ea typeface="楷体_GB2312"/>
              <a:cs typeface="楷体_GB2312"/>
            </a:endParaRPr>
          </a:p>
          <a:p>
            <a:pPr marL="0" indent="0">
              <a:buFontTx/>
              <a:buNone/>
            </a:pPr>
            <a:r>
              <a:rPr lang="zh-CN" altLang="en-US" sz="2000" smtClean="0">
                <a:latin typeface="楷体_GB2312"/>
                <a:ea typeface="楷体_GB2312"/>
                <a:cs typeface="楷体_GB2312"/>
              </a:rPr>
              <a:t>    有一个研究表明父母均肥胖的后代有</a:t>
            </a:r>
            <a:r>
              <a:rPr lang="en-US" altLang="zh-CN" sz="2000" smtClean="0">
                <a:latin typeface="楷体_GB2312"/>
                <a:ea typeface="楷体_GB2312"/>
                <a:cs typeface="楷体_GB2312"/>
              </a:rPr>
              <a:t>80%</a:t>
            </a:r>
            <a:r>
              <a:rPr lang="zh-CN" altLang="en-US" sz="2000" smtClean="0">
                <a:latin typeface="楷体_GB2312"/>
                <a:ea typeface="楷体_GB2312"/>
                <a:cs typeface="楷体_GB2312"/>
              </a:rPr>
              <a:t>也是肥胖症患者，而体重正常的父母的后代只有</a:t>
            </a:r>
            <a:r>
              <a:rPr lang="en-US" altLang="zh-CN" sz="2000" smtClean="0">
                <a:latin typeface="楷体_GB2312"/>
                <a:ea typeface="楷体_GB2312"/>
                <a:cs typeface="楷体_GB2312"/>
              </a:rPr>
              <a:t>10%</a:t>
            </a:r>
            <a:r>
              <a:rPr lang="zh-CN" altLang="en-US" sz="2000" smtClean="0">
                <a:latin typeface="楷体_GB2312"/>
                <a:ea typeface="楷体_GB2312"/>
                <a:cs typeface="楷体_GB2312"/>
              </a:rPr>
              <a:t>是肥胖症患者。</a:t>
            </a:r>
            <a:endParaRPr lang="en-US" altLang="zh-CN" sz="2000" smtClean="0">
              <a:latin typeface="楷体_GB2312"/>
              <a:ea typeface="楷体_GB2312"/>
              <a:cs typeface="楷体_GB2312"/>
            </a:endParaRPr>
          </a:p>
        </p:txBody>
      </p:sp>
      <p:sp>
        <p:nvSpPr>
          <p:cNvPr id="24579" name="标题 1"/>
          <p:cNvSpPr>
            <a:spLocks noGrp="1"/>
          </p:cNvSpPr>
          <p:nvPr>
            <p:ph type="title"/>
          </p:nvPr>
        </p:nvSpPr>
        <p:spPr/>
        <p:txBody>
          <a:bodyPr/>
          <a:lstStyle/>
          <a:p>
            <a:r>
              <a:rPr lang="zh-CN" altLang="en-US" sz="3200" smtClean="0">
                <a:latin typeface="楷体_GB2312"/>
                <a:ea typeface="楷体_GB2312"/>
                <a:cs typeface="楷体_GB2312"/>
              </a:rPr>
              <a:t>肥胖原因</a:t>
            </a:r>
            <a:r>
              <a:rPr lang="en-US" altLang="zh-CN" sz="3200" smtClean="0">
                <a:latin typeface="楷体_GB2312"/>
                <a:ea typeface="楷体_GB2312"/>
                <a:cs typeface="楷体_GB2312"/>
              </a:rPr>
              <a:t>——</a:t>
            </a:r>
            <a:r>
              <a:rPr lang="zh-CN" altLang="en-US" sz="3200" smtClean="0">
                <a:latin typeface="楷体_GB2312"/>
                <a:ea typeface="楷体_GB2312"/>
                <a:cs typeface="楷体_GB2312"/>
              </a:rPr>
              <a:t>遗传因素</a:t>
            </a:r>
            <a:endParaRPr lang="zh-CN" altLang="en-US" sz="3200" smtClean="0">
              <a:latin typeface="楷体_GB2312"/>
              <a:ea typeface="楷体_GB2312"/>
              <a:cs typeface="楷体_GB2312"/>
            </a:endParaRPr>
          </a:p>
        </p:txBody>
      </p:sp>
      <p:sp>
        <p:nvSpPr>
          <p:cNvPr id="24580" name="TextBox 4"/>
          <p:cNvSpPr txBox="1">
            <a:spLocks noChangeArrowheads="1"/>
          </p:cNvSpPr>
          <p:nvPr/>
        </p:nvSpPr>
        <p:spPr bwMode="auto">
          <a:xfrm>
            <a:off x="468313" y="2716213"/>
            <a:ext cx="4175125" cy="1938337"/>
          </a:xfrm>
          <a:prstGeom prst="rect">
            <a:avLst/>
          </a:prstGeom>
          <a:noFill/>
          <a:ln w="9525">
            <a:noFill/>
            <a:miter lim="800000"/>
          </a:ln>
        </p:spPr>
        <p:txBody>
          <a:bodyPr>
            <a:spAutoFit/>
          </a:bodyPr>
          <a:lstStyle/>
          <a:p>
            <a:r>
              <a:rPr lang="zh-CN" altLang="en-US" sz="2000">
                <a:latin typeface="楷体_GB2312"/>
                <a:ea typeface="楷体_GB2312"/>
                <a:cs typeface="楷体_GB2312"/>
              </a:rPr>
              <a:t>    但是，当具有</a:t>
            </a:r>
            <a:r>
              <a:rPr lang="en-US" altLang="zh-CN" sz="2000">
                <a:latin typeface="楷体_GB2312"/>
                <a:ea typeface="楷体_GB2312"/>
                <a:cs typeface="楷体_GB2312"/>
              </a:rPr>
              <a:t>FTO</a:t>
            </a:r>
            <a:r>
              <a:rPr lang="zh-CN" altLang="en-US" sz="2000">
                <a:latin typeface="楷体_GB2312"/>
                <a:ea typeface="楷体_GB2312"/>
                <a:cs typeface="楷体_GB2312"/>
              </a:rPr>
              <a:t>基因多态性的患者参加中等强度体力活动（相当于</a:t>
            </a:r>
            <a:r>
              <a:rPr lang="en-US" altLang="zh-CN" sz="2000">
                <a:latin typeface="楷体_GB2312"/>
                <a:ea typeface="楷体_GB2312"/>
                <a:cs typeface="楷体_GB2312"/>
              </a:rPr>
              <a:t>3-4</a:t>
            </a:r>
            <a:r>
              <a:rPr lang="zh-CN" altLang="en-US" sz="2000">
                <a:latin typeface="楷体_GB2312"/>
                <a:ea typeface="楷体_GB2312"/>
                <a:cs typeface="楷体_GB2312"/>
              </a:rPr>
              <a:t>小时的快步行走）时，上述差别消失。</a:t>
            </a:r>
            <a:endParaRPr lang="en-US" altLang="zh-CN" sz="2000">
              <a:latin typeface="楷体_GB2312"/>
              <a:ea typeface="楷体_GB2312"/>
              <a:cs typeface="楷体_GB2312"/>
            </a:endParaRPr>
          </a:p>
          <a:p>
            <a:r>
              <a:rPr lang="en-US" altLang="zh-CN" sz="2000">
                <a:latin typeface="楷体_GB2312"/>
                <a:ea typeface="楷体_GB2312"/>
                <a:cs typeface="楷体_GB2312"/>
              </a:rPr>
              <a:t>    </a:t>
            </a:r>
            <a:r>
              <a:rPr lang="zh-CN" altLang="en-US" sz="2000">
                <a:latin typeface="楷体_GB2312"/>
                <a:ea typeface="楷体_GB2312"/>
                <a:cs typeface="楷体_GB2312"/>
              </a:rPr>
              <a:t>因此说，运动能克服遗传的致肥胖因素。</a:t>
            </a:r>
            <a:endParaRPr lang="zh-CN" altLang="en-US" sz="2000">
              <a:latin typeface="Calibri" panose="020F0502020204030204" pitchFamily="34" charset="0"/>
            </a:endParaRPr>
          </a:p>
        </p:txBody>
      </p:sp>
      <p:pic>
        <p:nvPicPr>
          <p:cNvPr id="24581" name="Picture 2"/>
          <p:cNvPicPr>
            <a:picLocks noChangeAspect="1" noChangeArrowheads="1"/>
          </p:cNvPicPr>
          <p:nvPr/>
        </p:nvPicPr>
        <p:blipFill>
          <a:blip r:embed="rId1"/>
          <a:srcRect/>
          <a:stretch>
            <a:fillRect/>
          </a:stretch>
        </p:blipFill>
        <p:spPr bwMode="auto">
          <a:xfrm>
            <a:off x="5148263" y="2711450"/>
            <a:ext cx="3311525"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5602" name="内容占位符 2"/>
          <p:cNvSpPr>
            <a:spLocks noGrp="1"/>
          </p:cNvSpPr>
          <p:nvPr>
            <p:ph idx="1"/>
          </p:nvPr>
        </p:nvSpPr>
        <p:spPr/>
        <p:txBody>
          <a:bodyPr/>
          <a:lstStyle/>
          <a:p>
            <a:pPr marL="0" indent="0">
              <a:lnSpc>
                <a:spcPct val="150000"/>
              </a:lnSpc>
              <a:buFontTx/>
              <a:buNone/>
            </a:pPr>
            <a:r>
              <a:rPr lang="zh-CN" altLang="en-US" sz="2200" smtClean="0">
                <a:latin typeface="楷体_GB2312"/>
                <a:ea typeface="楷体_GB2312"/>
                <a:cs typeface="楷体_GB2312"/>
              </a:rPr>
              <a:t>    美国一项最新研究发现，肝部堆积过多脂肪是肥胖的原因之一。这项发表在</a:t>
            </a:r>
            <a:r>
              <a:rPr lang="en-US" altLang="zh-CN" sz="2200" smtClean="0">
                <a:latin typeface="楷体_GB2312"/>
                <a:ea typeface="楷体_GB2312"/>
                <a:cs typeface="楷体_GB2312"/>
              </a:rPr>
              <a:t>《</a:t>
            </a:r>
            <a:r>
              <a:rPr lang="zh-CN" altLang="en-US" sz="2200" smtClean="0">
                <a:latin typeface="楷体_GB2312"/>
                <a:ea typeface="楷体_GB2312"/>
                <a:cs typeface="楷体_GB2312"/>
              </a:rPr>
              <a:t>国家科学院学报</a:t>
            </a:r>
            <a:r>
              <a:rPr lang="en-US" altLang="zh-CN" sz="2200" smtClean="0">
                <a:latin typeface="楷体_GB2312"/>
                <a:ea typeface="楷体_GB2312"/>
                <a:cs typeface="楷体_GB2312"/>
              </a:rPr>
              <a:t>》</a:t>
            </a:r>
            <a:r>
              <a:rPr lang="zh-CN" altLang="en-US" sz="2200" smtClean="0">
                <a:latin typeface="楷体_GB2312"/>
                <a:ea typeface="楷体_GB2312"/>
                <a:cs typeface="楷体_GB2312"/>
              </a:rPr>
              <a:t>上的研究指出，肝部脂肪，即甘油三酯的堆积是导致与肥胖有关的代谢失调的重要风险因素，而这种代谢失调通常与糖尿病、心脏病等疾病有关联。</a:t>
            </a:r>
            <a:endParaRPr lang="zh-CN" altLang="en-US" sz="2200" smtClean="0">
              <a:latin typeface="楷体_GB2312"/>
              <a:ea typeface="楷体_GB2312"/>
              <a:cs typeface="楷体_GB2312"/>
            </a:endParaRPr>
          </a:p>
        </p:txBody>
      </p:sp>
      <p:sp>
        <p:nvSpPr>
          <p:cNvPr id="25603" name="标题 1"/>
          <p:cNvSpPr>
            <a:spLocks noGrp="1"/>
          </p:cNvSpPr>
          <p:nvPr>
            <p:ph type="title"/>
          </p:nvPr>
        </p:nvSpPr>
        <p:spPr/>
        <p:txBody>
          <a:bodyPr/>
          <a:lstStyle/>
          <a:p>
            <a:r>
              <a:rPr lang="zh-CN" altLang="en-US" sz="3200" smtClean="0">
                <a:latin typeface="楷体_GB2312"/>
                <a:ea typeface="楷体_GB2312"/>
                <a:cs typeface="楷体_GB2312"/>
              </a:rPr>
              <a:t>肥胖原因</a:t>
            </a:r>
            <a:r>
              <a:rPr lang="en-US" altLang="zh-CN" sz="3200" smtClean="0">
                <a:latin typeface="楷体_GB2312"/>
                <a:ea typeface="楷体_GB2312"/>
                <a:cs typeface="楷体_GB2312"/>
              </a:rPr>
              <a:t>——</a:t>
            </a:r>
            <a:r>
              <a:rPr lang="zh-CN" altLang="en-US" sz="3200" smtClean="0">
                <a:latin typeface="楷体_GB2312"/>
                <a:ea typeface="楷体_GB2312"/>
                <a:cs typeface="楷体_GB2312"/>
              </a:rPr>
              <a:t>肝部脂肪</a:t>
            </a:r>
            <a:endParaRPr lang="zh-CN" altLang="en-US" sz="3200" smtClean="0">
              <a:latin typeface="楷体_GB2312"/>
              <a:ea typeface="楷体_GB2312"/>
              <a:cs typeface="楷体_GB2312"/>
            </a:endParaRPr>
          </a:p>
        </p:txBody>
      </p:sp>
      <p:pic>
        <p:nvPicPr>
          <p:cNvPr id="25604" name="Picture 2"/>
          <p:cNvPicPr>
            <a:picLocks noChangeAspect="1" noChangeArrowheads="1"/>
          </p:cNvPicPr>
          <p:nvPr/>
        </p:nvPicPr>
        <p:blipFill>
          <a:blip r:embed="rId1"/>
          <a:srcRect r="50000"/>
          <a:stretch>
            <a:fillRect/>
          </a:stretch>
        </p:blipFill>
        <p:spPr bwMode="auto">
          <a:xfrm>
            <a:off x="1258888" y="3076575"/>
            <a:ext cx="1687512" cy="1933575"/>
          </a:xfrm>
          <a:prstGeom prst="rect">
            <a:avLst/>
          </a:prstGeom>
          <a:noFill/>
          <a:ln w="9525">
            <a:noFill/>
            <a:miter lim="800000"/>
            <a:headEnd/>
            <a:tailEnd/>
          </a:ln>
        </p:spPr>
      </p:pic>
      <p:pic>
        <p:nvPicPr>
          <p:cNvPr id="25605" name="Picture 3"/>
          <p:cNvPicPr>
            <a:picLocks noChangeAspect="1" noChangeArrowheads="1"/>
          </p:cNvPicPr>
          <p:nvPr/>
        </p:nvPicPr>
        <p:blipFill>
          <a:blip r:embed="rId2"/>
          <a:srcRect l="52673"/>
          <a:stretch>
            <a:fillRect/>
          </a:stretch>
        </p:blipFill>
        <p:spPr bwMode="auto">
          <a:xfrm>
            <a:off x="3995738" y="3076575"/>
            <a:ext cx="1598612" cy="1931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6626" name="内容占位符 2"/>
          <p:cNvSpPr>
            <a:spLocks noGrp="1"/>
          </p:cNvSpPr>
          <p:nvPr>
            <p:ph idx="1"/>
          </p:nvPr>
        </p:nvSpPr>
        <p:spPr/>
        <p:txBody>
          <a:bodyPr/>
          <a:lstStyle/>
          <a:p>
            <a:pPr marL="0" indent="0">
              <a:lnSpc>
                <a:spcPct val="150000"/>
              </a:lnSpc>
              <a:buFontTx/>
              <a:buNone/>
            </a:pPr>
            <a:r>
              <a:rPr lang="zh-CN" altLang="en-US" sz="2200" smtClean="0">
                <a:latin typeface="楷体_GB2312"/>
                <a:ea typeface="楷体_GB2312"/>
                <a:cs typeface="楷体_GB2312"/>
              </a:rPr>
              <a:t>   女性肥胖者比男性肥胖者多。因为在人体的皮下结缔组织中有一种胶原蛋白，其结构对脂肪的分布有着不小的影响，女性体内的胶原蛋白呈线性，男性体内的胶原蛋白呈交叉隔离状，显然后者能够更好地控制脂肪。</a:t>
            </a:r>
            <a:endParaRPr lang="zh-CN" altLang="en-US" sz="2200" smtClean="0">
              <a:latin typeface="楷体_GB2312"/>
              <a:ea typeface="楷体_GB2312"/>
              <a:cs typeface="楷体_GB2312"/>
            </a:endParaRPr>
          </a:p>
        </p:txBody>
      </p:sp>
      <p:sp>
        <p:nvSpPr>
          <p:cNvPr id="26627" name="标题 1"/>
          <p:cNvSpPr>
            <a:spLocks noGrp="1"/>
          </p:cNvSpPr>
          <p:nvPr>
            <p:ph type="title"/>
          </p:nvPr>
        </p:nvSpPr>
        <p:spPr/>
        <p:txBody>
          <a:bodyPr/>
          <a:lstStyle/>
          <a:p>
            <a:r>
              <a:rPr lang="zh-CN" altLang="en-US" sz="3200" smtClean="0">
                <a:latin typeface="楷体_GB2312"/>
                <a:ea typeface="楷体_GB2312"/>
                <a:cs typeface="楷体_GB2312"/>
              </a:rPr>
              <a:t>肥胖原因</a:t>
            </a:r>
            <a:r>
              <a:rPr lang="en-US" altLang="zh-CN" sz="3200" smtClean="0">
                <a:latin typeface="楷体_GB2312"/>
                <a:ea typeface="楷体_GB2312"/>
                <a:cs typeface="楷体_GB2312"/>
              </a:rPr>
              <a:t>——</a:t>
            </a:r>
            <a:r>
              <a:rPr lang="zh-CN" altLang="en-US" sz="3200" smtClean="0">
                <a:latin typeface="楷体_GB2312"/>
                <a:ea typeface="楷体_GB2312"/>
                <a:cs typeface="楷体_GB2312"/>
              </a:rPr>
              <a:t>性别因素</a:t>
            </a:r>
            <a:endParaRPr lang="zh-CN" altLang="en-US" sz="3200" smtClean="0">
              <a:latin typeface="楷体_GB2312"/>
              <a:ea typeface="楷体_GB2312"/>
              <a:cs typeface="楷体_GB2312"/>
            </a:endParaRPr>
          </a:p>
        </p:txBody>
      </p:sp>
      <p:pic>
        <p:nvPicPr>
          <p:cNvPr id="26628" name="Picture 2"/>
          <p:cNvPicPr>
            <a:picLocks noChangeAspect="1" noChangeArrowheads="1"/>
          </p:cNvPicPr>
          <p:nvPr/>
        </p:nvPicPr>
        <p:blipFill>
          <a:blip r:embed="rId1"/>
          <a:srcRect/>
          <a:stretch>
            <a:fillRect/>
          </a:stretch>
        </p:blipFill>
        <p:spPr bwMode="auto">
          <a:xfrm>
            <a:off x="3503613" y="2843213"/>
            <a:ext cx="1500187" cy="2000250"/>
          </a:xfrm>
          <a:prstGeom prst="rect">
            <a:avLst/>
          </a:prstGeom>
          <a:noFill/>
          <a:ln w="9525">
            <a:noFill/>
            <a:miter lim="800000"/>
            <a:headEnd/>
            <a:tailEnd/>
          </a:ln>
        </p:spPr>
      </p:pic>
      <p:pic>
        <p:nvPicPr>
          <p:cNvPr id="26629" name="Picture 3"/>
          <p:cNvPicPr>
            <a:picLocks noChangeAspect="1" noChangeArrowheads="1"/>
          </p:cNvPicPr>
          <p:nvPr/>
        </p:nvPicPr>
        <p:blipFill>
          <a:blip r:embed="rId2"/>
          <a:srcRect/>
          <a:stretch>
            <a:fillRect/>
          </a:stretch>
        </p:blipFill>
        <p:spPr bwMode="auto">
          <a:xfrm>
            <a:off x="5003800" y="2855913"/>
            <a:ext cx="1466850" cy="1987550"/>
          </a:xfrm>
          <a:prstGeom prst="rect">
            <a:avLst/>
          </a:prstGeom>
          <a:noFill/>
          <a:ln w="9525">
            <a:noFill/>
            <a:miter lim="800000"/>
            <a:headEnd/>
            <a:tailEnd/>
          </a:ln>
        </p:spPr>
      </p:pic>
      <p:sp>
        <p:nvSpPr>
          <p:cNvPr id="26630" name="TextBox 4"/>
          <p:cNvSpPr txBox="1">
            <a:spLocks noChangeArrowheads="1"/>
          </p:cNvSpPr>
          <p:nvPr/>
        </p:nvSpPr>
        <p:spPr bwMode="auto">
          <a:xfrm>
            <a:off x="644525" y="3182938"/>
            <a:ext cx="2735263" cy="1404937"/>
          </a:xfrm>
          <a:prstGeom prst="rect">
            <a:avLst/>
          </a:prstGeom>
          <a:noFill/>
          <a:ln w="9525">
            <a:noFill/>
            <a:miter lim="800000"/>
          </a:ln>
        </p:spPr>
        <p:txBody>
          <a:bodyPr>
            <a:spAutoFit/>
          </a:bodyPr>
          <a:lstStyle/>
          <a:p>
            <a:pPr>
              <a:lnSpc>
                <a:spcPct val="150000"/>
              </a:lnSpc>
            </a:pPr>
            <a:r>
              <a:rPr lang="zh-CN" altLang="en-US" sz="2000">
                <a:latin typeface="楷体_GB2312"/>
                <a:ea typeface="楷体_GB2312"/>
                <a:cs typeface="楷体_GB2312"/>
              </a:rPr>
              <a:t>    因此，在减肥过程中，女性需要比男性付出更多的努力。</a:t>
            </a:r>
            <a:endParaRPr lang="zh-CN" altLang="en-US" sz="200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7650" name="标题 1"/>
          <p:cNvSpPr>
            <a:spLocks noGrp="1"/>
          </p:cNvSpPr>
          <p:nvPr>
            <p:ph type="title"/>
          </p:nvPr>
        </p:nvSpPr>
        <p:spPr/>
        <p:txBody>
          <a:bodyPr/>
          <a:lstStyle/>
          <a:p>
            <a:r>
              <a:rPr lang="zh-CN" altLang="en-US" sz="2800" smtClean="0">
                <a:latin typeface="楷体_GB2312"/>
                <a:ea typeface="楷体_GB2312"/>
                <a:cs typeface="楷体_GB2312"/>
              </a:rPr>
              <a:t>肥胖原因</a:t>
            </a:r>
            <a:r>
              <a:rPr lang="en-US" altLang="zh-CN" sz="2800" smtClean="0">
                <a:latin typeface="楷体_GB2312"/>
                <a:ea typeface="楷体_GB2312"/>
                <a:cs typeface="楷体_GB2312"/>
              </a:rPr>
              <a:t>——</a:t>
            </a:r>
            <a:r>
              <a:rPr lang="zh-CN" altLang="en-US" sz="2800" smtClean="0">
                <a:latin typeface="楷体_GB2312"/>
                <a:ea typeface="楷体_GB2312"/>
                <a:cs typeface="楷体_GB2312"/>
              </a:rPr>
              <a:t>生理和心理疾病的影响</a:t>
            </a:r>
            <a:endParaRPr lang="zh-CN" altLang="en-US" sz="2800" smtClean="0">
              <a:latin typeface="楷体_GB2312"/>
              <a:ea typeface="楷体_GB2312"/>
              <a:cs typeface="楷体_GB2312"/>
            </a:endParaRPr>
          </a:p>
        </p:txBody>
      </p:sp>
      <p:sp>
        <p:nvSpPr>
          <p:cNvPr id="3" name="内容占位符 2"/>
          <p:cNvSpPr>
            <a:spLocks noGrp="1"/>
          </p:cNvSpPr>
          <p:nvPr>
            <p:ph idx="1"/>
          </p:nvPr>
        </p:nvSpPr>
        <p:spPr/>
        <p:txBody>
          <a:bodyPr rtlCol="0">
            <a:normAutofit fontScale="92500"/>
          </a:bodyPr>
          <a:lstStyle/>
          <a:p>
            <a:pPr marL="0" indent="0" fontAlgn="auto">
              <a:lnSpc>
                <a:spcPct val="130000"/>
              </a:lnSpc>
              <a:spcAft>
                <a:spcPts val="0"/>
              </a:spcAft>
              <a:buFont typeface="Arial" panose="020B0604020202020204" pitchFamily="34" charset="0"/>
              <a:buNone/>
              <a:defRPr/>
            </a:pPr>
            <a:r>
              <a:rPr lang="zh-CN" altLang="en-US" sz="2000" dirty="0" smtClean="0">
                <a:latin typeface="楷体_GB2312" panose="02010609030101010101" pitchFamily="49" charset="-122"/>
                <a:ea typeface="楷体_GB2312" panose="02010609030101010101" pitchFamily="49" charset="-122"/>
              </a:rPr>
              <a:t>    某些</a:t>
            </a:r>
            <a:r>
              <a:rPr lang="zh-CN" altLang="en-US" sz="2000" dirty="0">
                <a:latin typeface="楷体_GB2312" panose="02010609030101010101" pitchFamily="49" charset="-122"/>
                <a:ea typeface="楷体_GB2312" panose="02010609030101010101" pitchFamily="49" charset="-122"/>
              </a:rPr>
              <a:t>生理或心理疾病，以及治疗他们的药物能增加肥胖症的患病风险</a:t>
            </a:r>
            <a:r>
              <a:rPr lang="zh-CN" altLang="en-US" sz="2000" dirty="0" smtClean="0">
                <a:latin typeface="楷体_GB2312" panose="02010609030101010101" pitchFamily="49" charset="-122"/>
                <a:ea typeface="楷体_GB2312" panose="02010609030101010101" pitchFamily="49" charset="-122"/>
              </a:rPr>
              <a:t>。</a:t>
            </a:r>
            <a:endParaRPr lang="en-US" altLang="zh-CN" sz="2000" dirty="0" smtClean="0">
              <a:latin typeface="楷体_GB2312" panose="02010609030101010101" pitchFamily="49" charset="-122"/>
              <a:ea typeface="楷体_GB2312" panose="02010609030101010101" pitchFamily="49" charset="-122"/>
            </a:endParaRPr>
          </a:p>
          <a:p>
            <a:pPr marL="0" indent="0" fontAlgn="auto">
              <a:lnSpc>
                <a:spcPct val="130000"/>
              </a:lnSpc>
              <a:spcAft>
                <a:spcPts val="0"/>
              </a:spcAft>
              <a:buFont typeface="Arial" panose="020B0604020202020204" pitchFamily="34" charset="0"/>
              <a:buNone/>
              <a:defRPr/>
            </a:pPr>
            <a:r>
              <a:rPr lang="en-US" altLang="zh-CN" sz="2000" dirty="0" smtClean="0">
                <a:latin typeface="楷体_GB2312" panose="02010609030101010101" pitchFamily="49" charset="-122"/>
                <a:ea typeface="楷体_GB2312" panose="02010609030101010101" pitchFamily="49" charset="-122"/>
              </a:rPr>
              <a:t>    </a:t>
            </a:r>
            <a:r>
              <a:rPr lang="zh-CN" altLang="en-US" sz="2000" dirty="0" smtClean="0">
                <a:latin typeface="楷体_GB2312" panose="02010609030101010101" pitchFamily="49" charset="-122"/>
                <a:ea typeface="楷体_GB2312" panose="02010609030101010101" pitchFamily="49" charset="-122"/>
              </a:rPr>
              <a:t>生理</a:t>
            </a:r>
            <a:r>
              <a:rPr lang="zh-CN" altLang="en-US" sz="2000" dirty="0">
                <a:latin typeface="楷体_GB2312" panose="02010609030101010101" pitchFamily="49" charset="-122"/>
                <a:ea typeface="楷体_GB2312" panose="02010609030101010101" pitchFamily="49" charset="-122"/>
              </a:rPr>
              <a:t>疾病包括上述的罕见遗传病，以及一些先天性或者获得性的疾病，比如甲状腺功能低下、库欣综合征、生长激素缺乏症等</a:t>
            </a:r>
            <a:r>
              <a:rPr lang="zh-CN" altLang="en-US" sz="2000" dirty="0" smtClean="0">
                <a:latin typeface="楷体_GB2312" panose="02010609030101010101" pitchFamily="49" charset="-122"/>
                <a:ea typeface="楷体_GB2312" panose="02010609030101010101" pitchFamily="49" charset="-122"/>
              </a:rPr>
              <a:t>。还有</a:t>
            </a:r>
            <a:r>
              <a:rPr lang="zh-CN" altLang="en-US" sz="2000" dirty="0">
                <a:latin typeface="楷体_GB2312" panose="02010609030101010101" pitchFamily="49" charset="-122"/>
                <a:ea typeface="楷体_GB2312" panose="02010609030101010101" pitchFamily="49" charset="-122"/>
              </a:rPr>
              <a:t>进食障碍：暴食</a:t>
            </a:r>
            <a:r>
              <a:rPr lang="zh-CN" altLang="en-US" sz="2000" dirty="0" smtClean="0">
                <a:latin typeface="楷体_GB2312" panose="02010609030101010101" pitchFamily="49" charset="-122"/>
                <a:ea typeface="楷体_GB2312" panose="02010609030101010101" pitchFamily="49" charset="-122"/>
              </a:rPr>
              <a:t>障碍和</a:t>
            </a:r>
            <a:r>
              <a:rPr lang="zh-CN" altLang="en-US" sz="2000" dirty="0">
                <a:latin typeface="楷体_GB2312" panose="02010609030101010101" pitchFamily="49" charset="-122"/>
                <a:ea typeface="楷体_GB2312" panose="02010609030101010101" pitchFamily="49" charset="-122"/>
              </a:rPr>
              <a:t>夜间进食</a:t>
            </a:r>
            <a:r>
              <a:rPr lang="zh-CN" altLang="en-US" sz="2000" dirty="0" smtClean="0">
                <a:latin typeface="楷体_GB2312" panose="02010609030101010101" pitchFamily="49" charset="-122"/>
                <a:ea typeface="楷体_GB2312" panose="02010609030101010101" pitchFamily="49" charset="-122"/>
              </a:rPr>
              <a:t>综合征。</a:t>
            </a:r>
            <a:endParaRPr lang="en-US" altLang="zh-CN" sz="2000" dirty="0" smtClean="0">
              <a:latin typeface="楷体_GB2312" panose="02010609030101010101" pitchFamily="49" charset="-122"/>
              <a:ea typeface="楷体_GB2312" panose="02010609030101010101" pitchFamily="49" charset="-122"/>
            </a:endParaRPr>
          </a:p>
          <a:p>
            <a:pPr marL="0" indent="0" fontAlgn="auto">
              <a:lnSpc>
                <a:spcPct val="130000"/>
              </a:lnSpc>
              <a:spcAft>
                <a:spcPts val="0"/>
              </a:spcAft>
              <a:buFont typeface="Arial" panose="020B0604020202020204" pitchFamily="34" charset="0"/>
              <a:buNone/>
              <a:defRPr/>
            </a:pPr>
            <a:r>
              <a:rPr lang="en-US" altLang="zh-CN" sz="2000" dirty="0" smtClean="0">
                <a:latin typeface="楷体_GB2312" panose="02010609030101010101" pitchFamily="49" charset="-122"/>
                <a:ea typeface="楷体_GB2312" panose="02010609030101010101" pitchFamily="49" charset="-122"/>
              </a:rPr>
              <a:t>    </a:t>
            </a:r>
            <a:r>
              <a:rPr lang="zh-CN" altLang="en-US" sz="2000" dirty="0" smtClean="0">
                <a:latin typeface="楷体_GB2312" panose="02010609030101010101" pitchFamily="49" charset="-122"/>
                <a:ea typeface="楷体_GB2312" panose="02010609030101010101" pitchFamily="49" charset="-122"/>
              </a:rPr>
              <a:t>某些</a:t>
            </a:r>
            <a:r>
              <a:rPr lang="zh-CN" altLang="en-US" sz="2000" dirty="0">
                <a:latin typeface="楷体_GB2312" panose="02010609030101010101" pitchFamily="49" charset="-122"/>
                <a:ea typeface="楷体_GB2312" panose="02010609030101010101" pitchFamily="49" charset="-122"/>
              </a:rPr>
              <a:t>药物可以导致体重增加和体质构成改变，包括胰岛素、硫酰脲、噻唑烷二酮、不典型的抗精神病药、抗抑郁药、糖皮质激素、某些抗癫痫药（比如苯妥英钠、丙戊酸钠、苯噻啶）以及某些剂型的激素类避孕药</a:t>
            </a:r>
            <a:r>
              <a:rPr lang="zh-CN" altLang="en-US" sz="2000" dirty="0" smtClean="0">
                <a:latin typeface="楷体_GB2312" panose="02010609030101010101" pitchFamily="49" charset="-122"/>
                <a:ea typeface="楷体_GB2312" panose="02010609030101010101" pitchFamily="49" charset="-122"/>
              </a:rPr>
              <a:t>。</a:t>
            </a:r>
            <a:endParaRPr lang="zh-CN" altLang="en-US" sz="2000" dirty="0">
              <a:latin typeface="楷体_GB2312" panose="02010609030101010101" pitchFamily="49" charset="-122"/>
              <a:ea typeface="楷体_GB2312" panose="02010609030101010101" pitchFamily="49" charset="-122"/>
            </a:endParaRPr>
          </a:p>
        </p:txBody>
      </p:sp>
      <p:pic>
        <p:nvPicPr>
          <p:cNvPr id="27652" name="Picture 2" descr="http://pic.baike.soso.com/p/20111010/20111010173554-922925100.jpg"/>
          <p:cNvPicPr>
            <a:picLocks noChangeAspect="1" noChangeArrowheads="1"/>
          </p:cNvPicPr>
          <p:nvPr/>
        </p:nvPicPr>
        <p:blipFill>
          <a:blip r:embed="rId1"/>
          <a:srcRect/>
          <a:stretch>
            <a:fillRect/>
          </a:stretch>
        </p:blipFill>
        <p:spPr bwMode="auto">
          <a:xfrm>
            <a:off x="7037388" y="1276350"/>
            <a:ext cx="1924050" cy="1717675"/>
          </a:xfrm>
          <a:prstGeom prst="rect">
            <a:avLst/>
          </a:prstGeom>
          <a:noFill/>
          <a:ln w="9525">
            <a:noFill/>
            <a:miter lim="800000"/>
            <a:headEnd/>
            <a:tailEnd/>
          </a:ln>
        </p:spPr>
      </p:pic>
      <p:sp>
        <p:nvSpPr>
          <p:cNvPr id="27653" name="TextBox 3"/>
          <p:cNvSpPr txBox="1">
            <a:spLocks noChangeArrowheads="1"/>
          </p:cNvSpPr>
          <p:nvPr/>
        </p:nvSpPr>
        <p:spPr bwMode="auto">
          <a:xfrm>
            <a:off x="7418388" y="2655888"/>
            <a:ext cx="1725612" cy="307975"/>
          </a:xfrm>
          <a:prstGeom prst="rect">
            <a:avLst/>
          </a:prstGeom>
          <a:noFill/>
          <a:ln w="9525">
            <a:noFill/>
            <a:miter lim="800000"/>
          </a:ln>
        </p:spPr>
        <p:txBody>
          <a:bodyPr>
            <a:spAutoFit/>
          </a:bodyPr>
          <a:lstStyle/>
          <a:p>
            <a:r>
              <a:rPr lang="zh-CN" altLang="en-US" sz="1400" b="1">
                <a:solidFill>
                  <a:schemeClr val="bg1"/>
                </a:solidFill>
                <a:latin typeface="Calibri" panose="020F0502020204030204" pitchFamily="34" charset="0"/>
              </a:rPr>
              <a:t>库欣综合征</a:t>
            </a:r>
            <a:endParaRPr lang="zh-CN" altLang="en-US" sz="1400" b="1">
              <a:solidFill>
                <a:schemeClr val="bg1"/>
              </a:solidFill>
              <a:latin typeface="Calibri" panose="020F0502020204030204" pitchFamily="34" charset="0"/>
            </a:endParaRPr>
          </a:p>
        </p:txBody>
      </p:sp>
      <p:pic>
        <p:nvPicPr>
          <p:cNvPr id="27654" name="Picture 3"/>
          <p:cNvPicPr>
            <a:picLocks noChangeAspect="1" noChangeArrowheads="1"/>
          </p:cNvPicPr>
          <p:nvPr/>
        </p:nvPicPr>
        <p:blipFill>
          <a:blip r:embed="rId2"/>
          <a:srcRect/>
          <a:stretch>
            <a:fillRect/>
          </a:stretch>
        </p:blipFill>
        <p:spPr bwMode="auto">
          <a:xfrm>
            <a:off x="7037388" y="3005138"/>
            <a:ext cx="1924050" cy="1417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8674" name="标题 1"/>
          <p:cNvSpPr>
            <a:spLocks noGrp="1"/>
          </p:cNvSpPr>
          <p:nvPr>
            <p:ph type="title"/>
          </p:nvPr>
        </p:nvSpPr>
        <p:spPr/>
        <p:txBody>
          <a:bodyPr/>
          <a:lstStyle/>
          <a:p>
            <a:r>
              <a:rPr lang="zh-CN" altLang="en-US" sz="3200" smtClean="0">
                <a:latin typeface="楷体_GB2312"/>
                <a:ea typeface="楷体_GB2312"/>
                <a:cs typeface="楷体_GB2312"/>
              </a:rPr>
              <a:t>肥胖是健康的包袱</a:t>
            </a:r>
            <a:endParaRPr lang="zh-CN" altLang="en-US" sz="3200" smtClean="0">
              <a:latin typeface="楷体_GB2312"/>
              <a:ea typeface="楷体_GB2312"/>
              <a:cs typeface="楷体_GB2312"/>
            </a:endParaRPr>
          </a:p>
        </p:txBody>
      </p:sp>
      <p:sp>
        <p:nvSpPr>
          <p:cNvPr id="3" name="内容占位符 2"/>
          <p:cNvSpPr>
            <a:spLocks noGrp="1"/>
          </p:cNvSpPr>
          <p:nvPr>
            <p:ph idx="1"/>
          </p:nvPr>
        </p:nvSpPr>
        <p:spPr/>
        <p:txBody>
          <a:bodyPr rtlCol="0">
            <a:noAutofit/>
          </a:bodyPr>
          <a:lstStyle/>
          <a:p>
            <a:pPr fontAlgn="auto">
              <a:spcAft>
                <a:spcPts val="0"/>
              </a:spcAft>
              <a:buFont typeface="Wingdings" panose="05000000000000000000" pitchFamily="2" charset="2"/>
              <a:buChar char="Ø"/>
              <a:defRPr/>
            </a:pPr>
            <a:r>
              <a:rPr lang="zh-CN" altLang="en-US" sz="2000" dirty="0">
                <a:latin typeface="楷体_GB2312" panose="02010609030101010101" pitchFamily="49" charset="-122"/>
                <a:ea typeface="楷体_GB2312" panose="02010609030101010101" pitchFamily="49" charset="-122"/>
              </a:rPr>
              <a:t>肥胖症能导致多种生理和心理疾病。这些疾病可分成两大类：</a:t>
            </a:r>
            <a:r>
              <a:rPr lang="en-US" altLang="zh-CN" sz="2000" baseline="30000" dirty="0" smtClean="0">
                <a:latin typeface="楷体_GB2312" panose="02010609030101010101" pitchFamily="49" charset="-122"/>
                <a:ea typeface="楷体_GB2312" panose="02010609030101010101" pitchFamily="49" charset="-122"/>
              </a:rPr>
              <a:t>[</a:t>
            </a:r>
            <a:r>
              <a:rPr lang="zh-CN" altLang="en-US" sz="2000" dirty="0" smtClean="0">
                <a:latin typeface="楷体_GB2312" panose="02010609030101010101" pitchFamily="49" charset="-122"/>
                <a:ea typeface="楷体_GB2312" panose="02010609030101010101" pitchFamily="49" charset="-122"/>
              </a:rPr>
              <a:t>脂肪</a:t>
            </a:r>
            <a:r>
              <a:rPr lang="zh-CN" altLang="en-US" sz="2000" dirty="0">
                <a:latin typeface="楷体_GB2312" panose="02010609030101010101" pitchFamily="49" charset="-122"/>
                <a:ea typeface="楷体_GB2312" panose="02010609030101010101" pitchFamily="49" charset="-122"/>
              </a:rPr>
              <a:t>体积的增加导致的疾病，包括</a:t>
            </a:r>
            <a:r>
              <a:rPr lang="zh-CN" altLang="en-US" sz="2000" dirty="0">
                <a:solidFill>
                  <a:srgbClr val="FF6600"/>
                </a:solidFill>
                <a:latin typeface="楷体_GB2312" panose="02010609030101010101" pitchFamily="49" charset="-122"/>
                <a:ea typeface="楷体_GB2312" panose="02010609030101010101" pitchFamily="49" charset="-122"/>
              </a:rPr>
              <a:t>骨关节炎、阻塞性睡眠呼吸暂停综合征、社交障碍</a:t>
            </a:r>
            <a:r>
              <a:rPr lang="zh-CN" altLang="en-US" sz="2000" dirty="0">
                <a:latin typeface="楷体_GB2312" panose="02010609030101010101" pitchFamily="49" charset="-122"/>
                <a:ea typeface="楷体_GB2312" panose="02010609030101010101" pitchFamily="49" charset="-122"/>
              </a:rPr>
              <a:t>等；</a:t>
            </a:r>
            <a:endParaRPr lang="zh-CN" altLang="en-US" sz="2000" dirty="0">
              <a:latin typeface="楷体_GB2312" panose="02010609030101010101" pitchFamily="49" charset="-122"/>
              <a:ea typeface="楷体_GB2312" panose="02010609030101010101" pitchFamily="49" charset="-122"/>
            </a:endParaRPr>
          </a:p>
          <a:p>
            <a:pPr fontAlgn="auto">
              <a:spcAft>
                <a:spcPts val="0"/>
              </a:spcAft>
              <a:buFont typeface="Wingdings" panose="05000000000000000000" pitchFamily="2" charset="2"/>
              <a:buChar char="Ø"/>
              <a:defRPr/>
            </a:pPr>
            <a:r>
              <a:rPr lang="zh-CN" altLang="en-US" sz="2000" dirty="0">
                <a:latin typeface="楷体_GB2312" panose="02010609030101010101" pitchFamily="49" charset="-122"/>
                <a:ea typeface="楷体_GB2312" panose="02010609030101010101" pitchFamily="49" charset="-122"/>
              </a:rPr>
              <a:t>脂肪细胞增加导致的疾病，比如</a:t>
            </a:r>
            <a:r>
              <a:rPr lang="zh-CN" altLang="en-US" sz="2000" dirty="0">
                <a:solidFill>
                  <a:srgbClr val="FF6600"/>
                </a:solidFill>
                <a:latin typeface="楷体_GB2312" panose="02010609030101010101" pitchFamily="49" charset="-122"/>
                <a:ea typeface="楷体_GB2312" panose="02010609030101010101" pitchFamily="49" charset="-122"/>
              </a:rPr>
              <a:t>糖尿病、癌症、心血管疾病、非酒精性脂肪肝</a:t>
            </a:r>
            <a:r>
              <a:rPr lang="zh-CN" altLang="en-US" sz="2000" dirty="0">
                <a:latin typeface="楷体_GB2312" panose="02010609030101010101" pitchFamily="49" charset="-122"/>
                <a:ea typeface="楷体_GB2312" panose="02010609030101010101" pitchFamily="49" charset="-122"/>
              </a:rPr>
              <a:t>等。</a:t>
            </a:r>
            <a:endParaRPr lang="zh-CN" altLang="en-US" sz="2000" dirty="0">
              <a:latin typeface="楷体_GB2312" panose="02010609030101010101" pitchFamily="49" charset="-122"/>
              <a:ea typeface="楷体_GB2312" panose="02010609030101010101" pitchFamily="49" charset="-122"/>
            </a:endParaRPr>
          </a:p>
          <a:p>
            <a:pPr fontAlgn="auto">
              <a:spcAft>
                <a:spcPts val="0"/>
              </a:spcAft>
              <a:buFont typeface="Wingdings" panose="05000000000000000000" pitchFamily="2" charset="2"/>
              <a:buChar char="Ø"/>
              <a:defRPr/>
            </a:pPr>
            <a:r>
              <a:rPr lang="zh-CN" altLang="en-US" sz="2000" dirty="0">
                <a:latin typeface="楷体_GB2312" panose="02010609030101010101" pitchFamily="49" charset="-122"/>
                <a:ea typeface="楷体_GB2312" panose="02010609030101010101" pitchFamily="49" charset="-122"/>
              </a:rPr>
              <a:t>脂肪含量增加导致机体对胰岛素反应能力下降，从而导致胰岛素抵抗。脂肪含量增加同样也导致机体，主要是血液，处于一种炎症状态，</a:t>
            </a:r>
            <a:r>
              <a:rPr lang="zh-CN" altLang="en-US" sz="2000" dirty="0">
                <a:solidFill>
                  <a:srgbClr val="FF6600"/>
                </a:solidFill>
                <a:latin typeface="楷体_GB2312" panose="02010609030101010101" pitchFamily="49" charset="-122"/>
                <a:ea typeface="楷体_GB2312" panose="02010609030101010101" pitchFamily="49" charset="-122"/>
              </a:rPr>
              <a:t>增加了栓塞的风险</a:t>
            </a:r>
            <a:r>
              <a:rPr lang="zh-CN" altLang="en-US" sz="2000" dirty="0" smtClean="0">
                <a:latin typeface="楷体_GB2312" panose="02010609030101010101" pitchFamily="49" charset="-122"/>
                <a:ea typeface="楷体_GB2312" panose="02010609030101010101" pitchFamily="49" charset="-122"/>
              </a:rPr>
              <a:t>。</a:t>
            </a:r>
            <a:endParaRPr lang="en-US" altLang="zh-CN" sz="2000" dirty="0" smtClean="0">
              <a:latin typeface="楷体_GB2312" panose="02010609030101010101" pitchFamily="49" charset="-122"/>
              <a:ea typeface="楷体_GB2312" panose="02010609030101010101" pitchFamily="49" charset="-122"/>
            </a:endParaRPr>
          </a:p>
          <a:p>
            <a:pPr fontAlgn="auto">
              <a:spcAft>
                <a:spcPts val="0"/>
              </a:spcAft>
              <a:buFont typeface="Wingdings" panose="05000000000000000000" pitchFamily="2" charset="2"/>
              <a:buChar char="Ø"/>
              <a:defRPr/>
            </a:pPr>
            <a:r>
              <a:rPr lang="zh-CN" altLang="en-US" sz="2000" dirty="0" smtClean="0">
                <a:latin typeface="楷体_GB2312" panose="02010609030101010101" pitchFamily="49" charset="-122"/>
                <a:ea typeface="楷体_GB2312" panose="02010609030101010101" pitchFamily="49" charset="-122"/>
              </a:rPr>
              <a:t>向心性肥胖</a:t>
            </a:r>
            <a:r>
              <a:rPr lang="zh-CN" altLang="en-US" sz="2000" dirty="0">
                <a:latin typeface="楷体_GB2312" panose="02010609030101010101" pitchFamily="49" charset="-122"/>
                <a:ea typeface="楷体_GB2312" panose="02010609030101010101" pitchFamily="49" charset="-122"/>
              </a:rPr>
              <a:t>，主要表现为腰</a:t>
            </a:r>
            <a:r>
              <a:rPr lang="en-US" altLang="zh-CN" sz="2000" dirty="0">
                <a:latin typeface="楷体_GB2312" panose="02010609030101010101" pitchFamily="49" charset="-122"/>
                <a:ea typeface="楷体_GB2312" panose="02010609030101010101" pitchFamily="49" charset="-122"/>
              </a:rPr>
              <a:t>-</a:t>
            </a:r>
            <a:r>
              <a:rPr lang="zh-CN" altLang="en-US" sz="2000" dirty="0">
                <a:latin typeface="楷体_GB2312" panose="02010609030101010101" pitchFamily="49" charset="-122"/>
                <a:ea typeface="楷体_GB2312" panose="02010609030101010101" pitchFamily="49" charset="-122"/>
              </a:rPr>
              <a:t>臀比增大，是代谢综合征的重要危险因素。代谢综合征是一系列代谢异常的组合，常包括</a:t>
            </a:r>
            <a:r>
              <a:rPr lang="en-US" altLang="zh-CN" sz="2000" dirty="0">
                <a:solidFill>
                  <a:srgbClr val="FF6600"/>
                </a:solidFill>
                <a:latin typeface="楷体_GB2312" panose="02010609030101010101" pitchFamily="49" charset="-122"/>
                <a:ea typeface="楷体_GB2312" panose="02010609030101010101" pitchFamily="49" charset="-122"/>
              </a:rPr>
              <a:t>2</a:t>
            </a:r>
            <a:r>
              <a:rPr lang="zh-CN" altLang="en-US" sz="2000" dirty="0">
                <a:solidFill>
                  <a:srgbClr val="FF6600"/>
                </a:solidFill>
                <a:latin typeface="楷体_GB2312" panose="02010609030101010101" pitchFamily="49" charset="-122"/>
                <a:ea typeface="楷体_GB2312" panose="02010609030101010101" pitchFamily="49" charset="-122"/>
              </a:rPr>
              <a:t>型糖尿病、高血压、高脂血症（高胆固醇血症以及高甘油三酯血症）</a:t>
            </a:r>
            <a:r>
              <a:rPr lang="zh-CN" altLang="en-US" sz="2000" dirty="0">
                <a:latin typeface="楷体_GB2312" panose="02010609030101010101" pitchFamily="49" charset="-122"/>
                <a:ea typeface="楷体_GB2312" panose="02010609030101010101" pitchFamily="49" charset="-122"/>
              </a:rPr>
              <a:t>。</a:t>
            </a:r>
            <a:endParaRPr lang="zh-CN" altLang="en-US" sz="2000" dirty="0">
              <a:latin typeface="楷体_GB2312" panose="02010609030101010101" pitchFamily="49" charset="-122"/>
              <a:ea typeface="楷体_GB2312" panose="02010609030101010101" pitchFamily="49" charset="-122"/>
            </a:endParaRPr>
          </a:p>
          <a:p>
            <a:pPr marL="0" indent="0" fontAlgn="auto">
              <a:spcAft>
                <a:spcPts val="0"/>
              </a:spcAft>
              <a:buFont typeface="Arial" panose="020B0604020202020204" pitchFamily="34" charset="0"/>
              <a:buNone/>
              <a:defRPr/>
            </a:pPr>
            <a:endParaRPr lang="zh-CN" alt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graphicFrame>
        <p:nvGraphicFramePr>
          <p:cNvPr id="4" name="内容占位符 3"/>
          <p:cNvGraphicFramePr>
            <a:graphicFrameLocks noGrp="1"/>
          </p:cNvGraphicFramePr>
          <p:nvPr>
            <p:ph idx="1"/>
          </p:nvPr>
        </p:nvGraphicFramePr>
        <p:xfrm>
          <a:off x="457200" y="1200150"/>
          <a:ext cx="8229600" cy="3806825"/>
        </p:xfrm>
        <a:graphic>
          <a:graphicData uri="http://schemas.openxmlformats.org/drawingml/2006/table">
            <a:tbl>
              <a:tblPr/>
              <a:tblGrid>
                <a:gridCol w="650875"/>
                <a:gridCol w="4402138"/>
                <a:gridCol w="433387"/>
                <a:gridCol w="2743200"/>
              </a:tblGrid>
              <a:tr h="2873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累及</a:t>
                      </a:r>
                      <a:endParaRPr kumimoji="0" lang="en-US" altLang="zh-CN" sz="1400" b="0" i="0" u="none" strike="noStrike" cap="none" normalizeH="0" baseline="0" smtClean="0">
                        <a:ln>
                          <a:noFill/>
                        </a:ln>
                        <a:solidFill>
                          <a:srgbClr val="72BFC5"/>
                        </a:solidFill>
                        <a:effectLst/>
                        <a:latin typeface="楷体_GB2312"/>
                        <a:ea typeface="楷体_GB2312"/>
                        <a:cs typeface="楷体_GB231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病症</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累及系统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病症</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r>
              <a:tr h="8667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心血管系统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缺血性心脏病：心绞痛、心梗</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充血性心力衰竭：</a:t>
                      </a:r>
                      <a:r>
                        <a:rPr kumimoji="0" lang="en-US" altLang="zh-CN" sz="1400" b="0" i="0" u="none" strike="noStrike" cap="none" normalizeH="0" baseline="0" smtClean="0">
                          <a:ln>
                            <a:noFill/>
                          </a:ln>
                          <a:solidFill>
                            <a:srgbClr val="72BFC5"/>
                          </a:solidFill>
                          <a:effectLst/>
                          <a:latin typeface="楷体_GB2312"/>
                          <a:ea typeface="楷体_GB2312"/>
                          <a:cs typeface="楷体_GB2312"/>
                        </a:rPr>
                        <a:t>12%</a:t>
                      </a:r>
                      <a:r>
                        <a:rPr kumimoji="0" lang="zh-CN" altLang="en-US" sz="1400" b="0" i="0" u="none" strike="noStrike" cap="none" normalizeH="0" baseline="0" smtClean="0">
                          <a:ln>
                            <a:noFill/>
                          </a:ln>
                          <a:solidFill>
                            <a:srgbClr val="72BFC5"/>
                          </a:solidFill>
                          <a:effectLst/>
                          <a:latin typeface="楷体_GB2312"/>
                          <a:ea typeface="楷体_GB2312"/>
                          <a:cs typeface="楷体_GB2312"/>
                        </a:rPr>
                        <a:t>由肥胖导致</a:t>
                      </a:r>
                      <a:endParaRPr kumimoji="0" lang="en-US" altLang="zh-CN"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高血压：</a:t>
                      </a:r>
                      <a:r>
                        <a:rPr kumimoji="0" lang="en-US" altLang="zh-CN" sz="1400" b="0" i="0" u="none" strike="noStrike" cap="none" normalizeH="0" baseline="0" smtClean="0">
                          <a:ln>
                            <a:noFill/>
                          </a:ln>
                          <a:solidFill>
                            <a:srgbClr val="72BFC5"/>
                          </a:solidFill>
                          <a:effectLst/>
                          <a:latin typeface="楷体_GB2312"/>
                          <a:ea typeface="楷体_GB2312"/>
                          <a:cs typeface="楷体_GB2312"/>
                        </a:rPr>
                        <a:t>85% BMI&gt;25</a:t>
                      </a:r>
                      <a:r>
                        <a:rPr kumimoji="0" lang="zh-CN" altLang="en-US" sz="1400" b="0" i="0" u="none" strike="noStrike" cap="none" normalizeH="0" baseline="0" smtClean="0">
                          <a:ln>
                            <a:noFill/>
                          </a:ln>
                          <a:solidFill>
                            <a:srgbClr val="72BFC5"/>
                          </a:solidFill>
                          <a:effectLst/>
                          <a:latin typeface="楷体_GB2312"/>
                          <a:ea typeface="楷体_GB2312"/>
                          <a:cs typeface="楷体_GB2312"/>
                        </a:rPr>
                        <a:t>的患者患高血压</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高胆固醇血症      深静脉血栓及肺动脉栓塞</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消化系统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胃食管返流病（胃食道逆流）</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脂肪肝     胆石症（胆结石）</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疝气</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r>
              <a:tr h="68738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内分泌和生殖系统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糖尿病          多囊卵巢综合征</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月经不调   </a:t>
                      </a:r>
                      <a:r>
                        <a:rPr kumimoji="0" lang="en-US" altLang="zh-CN" sz="1400" b="0" i="0" u="none" strike="noStrike" cap="none" normalizeH="0" baseline="30000" smtClean="0">
                          <a:ln>
                            <a:noFill/>
                          </a:ln>
                          <a:solidFill>
                            <a:srgbClr val="72BFC5"/>
                          </a:solidFill>
                          <a:effectLst/>
                          <a:latin typeface="楷体_GB2312"/>
                          <a:ea typeface="楷体_GB2312"/>
                          <a:cs typeface="楷体_GB2312"/>
                        </a:rPr>
                        <a:t> </a:t>
                      </a:r>
                      <a:r>
                        <a:rPr kumimoji="0" lang="en-US" altLang="zh-CN" sz="1400" b="0" i="0" u="none" strike="noStrike" cap="none" normalizeH="0" baseline="0" smtClean="0">
                          <a:ln>
                            <a:noFill/>
                          </a:ln>
                          <a:solidFill>
                            <a:srgbClr val="72BFC5"/>
                          </a:solidFill>
                          <a:effectLst/>
                          <a:latin typeface="楷体_GB2312"/>
                          <a:ea typeface="楷体_GB2312"/>
                          <a:cs typeface="楷体_GB2312"/>
                        </a:rPr>
                        <a:t> </a:t>
                      </a:r>
                      <a:r>
                        <a:rPr kumimoji="0" lang="zh-CN" altLang="en-US" sz="1400" b="0" i="0" u="none" strike="noStrike" cap="none" normalizeH="0" baseline="0" smtClean="0">
                          <a:ln>
                            <a:noFill/>
                          </a:ln>
                          <a:solidFill>
                            <a:srgbClr val="72BFC5"/>
                          </a:solidFill>
                          <a:effectLst/>
                          <a:latin typeface="楷体_GB2312"/>
                          <a:ea typeface="楷体_GB2312"/>
                          <a:cs typeface="楷体_GB2312"/>
                        </a:rPr>
                        <a:t>  不孕</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妊娠合并症      出生缺陷</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呼吸系统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睡眠呼吸暂停综合征</a:t>
                      </a:r>
                      <a:endParaRPr kumimoji="0" lang="en-US" altLang="zh-CN"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en-US" sz="1400" b="0" i="0" u="none" strike="noStrike" cap="none" normalizeH="0" baseline="30000" smtClean="0">
                          <a:ln>
                            <a:noFill/>
                          </a:ln>
                          <a:solidFill>
                            <a:srgbClr val="72BFC5"/>
                          </a:solidFill>
                          <a:effectLst/>
                          <a:latin typeface="楷体_GB2312"/>
                          <a:ea typeface="楷体_GB2312"/>
                          <a:cs typeface="楷体_GB2312"/>
                        </a:rPr>
                        <a:t> </a:t>
                      </a:r>
                      <a:r>
                        <a:rPr kumimoji="0" lang="zh-CN" altLang="en-US" sz="1400" b="0" i="0" u="none" strike="noStrike" cap="none" normalizeH="0" baseline="0" smtClean="0">
                          <a:ln>
                            <a:noFill/>
                          </a:ln>
                          <a:solidFill>
                            <a:srgbClr val="72BFC5"/>
                          </a:solidFill>
                          <a:effectLst/>
                          <a:latin typeface="楷体_GB2312"/>
                          <a:ea typeface="楷体_GB2312"/>
                          <a:cs typeface="楷体_GB2312"/>
                        </a:rPr>
                        <a:t>肥胖低通气综合征</a:t>
                      </a:r>
                      <a:endParaRPr kumimoji="0" lang="en-US" altLang="zh-CN"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哮喘</a:t>
                      </a:r>
                      <a:r>
                        <a:rPr kumimoji="0" lang="en-US" altLang="zh-CN" sz="1400" b="0" i="0" u="none" strike="noStrike" cap="none" normalizeH="0" baseline="30000" smtClean="0">
                          <a:ln>
                            <a:noFill/>
                          </a:ln>
                          <a:solidFill>
                            <a:srgbClr val="72BFC5"/>
                          </a:solidFill>
                          <a:effectLst/>
                          <a:latin typeface="楷体_GB2312"/>
                          <a:ea typeface="楷体_GB2312"/>
                          <a:cs typeface="楷体_GB2312"/>
                        </a:rPr>
                        <a:t> </a:t>
                      </a:r>
                      <a:r>
                        <a:rPr kumimoji="0" lang="en-US" altLang="zh-CN" sz="1400" b="0" i="0" u="none" strike="noStrike" cap="none" normalizeH="0" baseline="0" smtClean="0">
                          <a:ln>
                            <a:noFill/>
                          </a:ln>
                          <a:solidFill>
                            <a:srgbClr val="72BFC5"/>
                          </a:solidFill>
                          <a:effectLst/>
                          <a:latin typeface="楷体_GB2312"/>
                          <a:ea typeface="楷体_GB2312"/>
                          <a:cs typeface="楷体_GB2312"/>
                        </a:rPr>
                        <a:t>  </a:t>
                      </a:r>
                      <a:r>
                        <a:rPr kumimoji="0" lang="zh-CN" altLang="en-US" sz="1400" b="0" i="0" u="none" strike="noStrike" cap="none" normalizeH="0" baseline="0" smtClean="0">
                          <a:ln>
                            <a:noFill/>
                          </a:ln>
                          <a:solidFill>
                            <a:srgbClr val="72BFC5"/>
                          </a:solidFill>
                          <a:effectLst/>
                          <a:latin typeface="楷体_GB2312"/>
                          <a:ea typeface="楷体_GB2312"/>
                          <a:cs typeface="楷体_GB2312"/>
                        </a:rPr>
                        <a:t>全身麻醉合并症</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神经肌肉系统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痛风     活动障碍</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骨关节炎   腰痛</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心理性疾病</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抑郁症（女性多见）</a:t>
                      </a:r>
                      <a:endParaRPr kumimoji="0" lang="en-US" altLang="zh-CN"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自我评价降低    躯体变形障碍</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社交障碍     自杀</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r>
              <a:tr h="4619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神经系统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中风（脑缺血）  感觉异常性股痛 头痛</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腕管综合征  阿尔茨海默病</a:t>
                      </a:r>
                      <a:r>
                        <a:rPr kumimoji="0" lang="en-US" altLang="zh-CN" sz="1400" b="0" i="0" u="none" strike="noStrike" cap="none" normalizeH="0" baseline="30000" smtClean="0">
                          <a:ln>
                            <a:noFill/>
                          </a:ln>
                          <a:solidFill>
                            <a:srgbClr val="72BFC5"/>
                          </a:solidFill>
                          <a:effectLst/>
                          <a:latin typeface="楷体_GB2312"/>
                          <a:ea typeface="楷体_GB2312"/>
                          <a:cs typeface="楷体_GB2312"/>
                        </a:rPr>
                        <a:t> </a:t>
                      </a:r>
                      <a:r>
                        <a:rPr kumimoji="0" lang="en-US" altLang="zh-CN" sz="1400" b="0" i="0" u="none" strike="noStrike" cap="none" normalizeH="0" baseline="0" smtClean="0">
                          <a:ln>
                            <a:noFill/>
                          </a:ln>
                          <a:solidFill>
                            <a:srgbClr val="72BFC5"/>
                          </a:solidFill>
                          <a:effectLst/>
                          <a:latin typeface="楷体_GB2312"/>
                          <a:ea typeface="楷体_GB2312"/>
                          <a:cs typeface="楷体_GB2312"/>
                        </a:rPr>
                        <a:t>  </a:t>
                      </a:r>
                      <a:r>
                        <a:rPr kumimoji="0" lang="zh-CN" altLang="en-US" sz="1400" b="0" i="0" u="none" strike="noStrike" cap="none" normalizeH="0" baseline="0" smtClean="0">
                          <a:ln>
                            <a:noFill/>
                          </a:ln>
                          <a:solidFill>
                            <a:srgbClr val="72BFC5"/>
                          </a:solidFill>
                          <a:effectLst/>
                          <a:latin typeface="楷体_GB2312"/>
                          <a:ea typeface="楷体_GB2312"/>
                          <a:cs typeface="楷体_GB2312"/>
                        </a:rPr>
                        <a:t>特发性颅内压增高</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皮肤</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抓痕     黑棘皮症    淋巴水肿</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蜂窝组织炎    痈     间擦疹</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癌症</a:t>
                      </a:r>
                      <a:r>
                        <a:rPr kumimoji="0" lang="en-US" altLang="zh-CN" sz="1400" b="0" i="0" u="none" strike="noStrike" cap="none" normalizeH="0" baseline="30000" smtClean="0">
                          <a:ln>
                            <a:noFill/>
                          </a:ln>
                          <a:solidFill>
                            <a:srgbClr val="72BFC5"/>
                          </a:solidFill>
                          <a:effectLst/>
                          <a:latin typeface="楷体_GB2312"/>
                          <a:ea typeface="楷体_GB2312"/>
                          <a:cs typeface="楷体_GB2312"/>
                        </a:rPr>
                        <a:t>[20]</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乳腺癌    食道癌   胃癌    结直肠癌   肝细胞肝癌</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膀胱癌    前列腺癌   子宫内膜癌、宫颈癌   卵巢癌    肾细胞癌   非霍奇金淋巴瘤     多发性骨髓瘤</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72BFC5"/>
                          </a:solidFill>
                          <a:effectLst/>
                          <a:latin typeface="楷体_GB2312"/>
                          <a:ea typeface="楷体_GB2312"/>
                          <a:cs typeface="楷体_GB2312"/>
                        </a:rPr>
                        <a:t>泌尿系统</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勃起功能障碍</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尿失禁      慢性肾功能不全</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p>
                      <a:pPr marL="0" marR="0" lvl="0" indent="0" algn="l" defTabSz="914400" rtl="0" eaLnBrk="1" fontAlgn="base" latinLnBrk="0" hangingPunct="1">
                        <a:lnSpc>
                          <a:spcPct val="100000"/>
                        </a:lnSpc>
                        <a:spcBef>
                          <a:spcPct val="0"/>
                        </a:spcBef>
                        <a:spcAft>
                          <a:spcPct val="0"/>
                        </a:spcAft>
                        <a:buClrTx/>
                        <a:buSzTx/>
                        <a:buFontTx/>
                        <a:buChar char="•"/>
                      </a:pPr>
                      <a:r>
                        <a:rPr kumimoji="0" lang="zh-CN" altLang="en-US" sz="1400" b="0" i="0" u="none" strike="noStrike" cap="none" normalizeH="0" baseline="0" smtClean="0">
                          <a:ln>
                            <a:noFill/>
                          </a:ln>
                          <a:solidFill>
                            <a:srgbClr val="72BFC5"/>
                          </a:solidFill>
                          <a:effectLst/>
                          <a:latin typeface="楷体_GB2312"/>
                          <a:ea typeface="楷体_GB2312"/>
                          <a:cs typeface="楷体_GB2312"/>
                        </a:rPr>
                        <a:t>性腺功能低下     胎死宫内</a:t>
                      </a:r>
                      <a:endParaRPr kumimoji="0" lang="zh-CN" altLang="en-US" sz="1400" b="0" i="0" u="none" strike="noStrike" cap="none" normalizeH="0" baseline="0" smtClean="0">
                        <a:ln>
                          <a:noFill/>
                        </a:ln>
                        <a:solidFill>
                          <a:srgbClr val="72BFC5"/>
                        </a:solidFill>
                        <a:effectLst/>
                        <a:latin typeface="楷体_GB2312"/>
                        <a:ea typeface="楷体_GB2312"/>
                        <a:cs typeface="楷体_GB2312"/>
                      </a:endParaRPr>
                    </a:p>
                  </a:txBody>
                  <a:tcPr marL="24071" marR="24071" marT="12036" marB="12036"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rgbClr val="AEC678">
                        <a:alpha val="41176"/>
                      </a:srgbClr>
                    </a:solidFill>
                  </a:tcPr>
                </a:tc>
              </a:tr>
            </a:tbl>
          </a:graphicData>
        </a:graphic>
      </p:graphicFrame>
      <p:sp>
        <p:nvSpPr>
          <p:cNvPr id="29736" name="标题 1"/>
          <p:cNvSpPr>
            <a:spLocks noGrp="1"/>
          </p:cNvSpPr>
          <p:nvPr>
            <p:ph type="title"/>
          </p:nvPr>
        </p:nvSpPr>
        <p:spPr/>
        <p:txBody>
          <a:bodyPr/>
          <a:lstStyle/>
          <a:p>
            <a:r>
              <a:rPr lang="zh-CN" altLang="en-US" sz="3200" smtClean="0">
                <a:latin typeface="楷体_GB2312"/>
                <a:ea typeface="楷体_GB2312"/>
                <a:cs typeface="楷体_GB2312"/>
              </a:rPr>
              <a:t>已知的与肥胖存在相关性的疾病</a:t>
            </a:r>
            <a:endParaRPr lang="zh-CN" altLang="en-US" sz="3200" smtClean="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nvPr>
        </p:nvSpPr>
        <p:spPr/>
        <p:txBody>
          <a:bodyPr/>
          <a:p>
            <a:pPr lvl="0" defTabSz="914400" rtl="0" eaLnBrk="1" latinLnBrk="0" hangingPunct="1">
              <a:lnSpc>
                <a:spcPct val="100000"/>
              </a:lnSpc>
              <a:spcBef>
                <a:spcPct val="0"/>
              </a:spcBef>
              <a:spcAft>
                <a:spcPct val="0"/>
              </a:spcAft>
              <a:buClrTx/>
              <a:buSzPct val="100000"/>
            </a:pPr>
            <a:r>
              <a:rPr lang="en-US" altLang="zh-CN" sz="880"/>
              <a:t>Page </a:t>
            </a:r>
            <a:r>
              <a:rPr lang="en-US" altLang="zh-CN" sz="840" b="1" u="none">
                <a:solidFill>
                  <a:schemeClr val="tx1"/>
                </a:solidFill>
                <a:sym typeface="MS UI Gothic" panose="020B0600070205080204" pitchFamily="2" charset="-128"/>
              </a:rPr>
              <a:t></a:t>
            </a:r>
            <a:r>
              <a:rPr lang="en-US" altLang="zh-CN" sz="840" b="1" u="none">
                <a:solidFill>
                  <a:schemeClr val="tx1"/>
                </a:solidFill>
              </a:rPr>
              <a:t> </a:t>
            </a:r>
            <a:fld id="{9A0DB2DC-4C9A-4742-B13C-FB6460FD3503}" type="slidenum">
              <a:rPr lang="ru-RU" sz="840" b="1" u="none">
                <a:solidFill>
                  <a:schemeClr val="tx1"/>
                </a:solidFill>
              </a:rPr>
            </a:fld>
            <a:endParaRPr lang="ru-RU" sz="840" b="1" u="none">
              <a:solidFill>
                <a:schemeClr val="tx1"/>
              </a:solidFill>
            </a:endParaRPr>
          </a:p>
        </p:txBody>
      </p:sp>
      <p:pic>
        <p:nvPicPr>
          <p:cNvPr id="2278" name="图片 2277"/>
          <p:cNvPicPr>
            <a:picLocks noChangeAspect="1"/>
          </p:cNvPicPr>
          <p:nvPr/>
        </p:nvPicPr>
        <p:blipFill>
          <a:blip r:embed="rId1"/>
          <a:stretch>
            <a:fillRect/>
          </a:stretch>
        </p:blipFill>
        <p:spPr>
          <a:xfrm>
            <a:off x="1183203" y="465626"/>
            <a:ext cx="6717557" cy="4321383"/>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pic>
        <p:nvPicPr>
          <p:cNvPr id="30722" name="Picture 2"/>
          <p:cNvPicPr>
            <a:picLocks noChangeAspect="1" noChangeArrowheads="1"/>
          </p:cNvPicPr>
          <p:nvPr/>
        </p:nvPicPr>
        <p:blipFill>
          <a:blip r:embed="rId1"/>
          <a:srcRect/>
          <a:stretch>
            <a:fillRect/>
          </a:stretch>
        </p:blipFill>
        <p:spPr bwMode="auto">
          <a:xfrm>
            <a:off x="-684213" y="1563688"/>
            <a:ext cx="4262438" cy="3357562"/>
          </a:xfrm>
          <a:prstGeom prst="rect">
            <a:avLst/>
          </a:prstGeom>
          <a:noFill/>
          <a:ln w="9525">
            <a:noFill/>
            <a:miter lim="800000"/>
            <a:headEnd/>
            <a:tailEnd/>
          </a:ln>
        </p:spPr>
      </p:pic>
      <p:sp>
        <p:nvSpPr>
          <p:cNvPr id="30723" name="标题 1"/>
          <p:cNvSpPr>
            <a:spLocks noGrp="1"/>
          </p:cNvSpPr>
          <p:nvPr>
            <p:ph type="title"/>
          </p:nvPr>
        </p:nvSpPr>
        <p:spPr/>
        <p:txBody>
          <a:bodyPr/>
          <a:lstStyle/>
          <a:p>
            <a:r>
              <a:rPr lang="zh-CN" altLang="en-US" sz="3200" b="1" smtClean="0">
                <a:latin typeface="楷体_GB2312"/>
                <a:ea typeface="楷体_GB2312"/>
                <a:cs typeface="楷体_GB2312"/>
              </a:rPr>
              <a:t>对于肥胖，中医怎么看？</a:t>
            </a:r>
            <a:endParaRPr lang="zh-CN" altLang="en-US" sz="3200" b="1" smtClean="0">
              <a:latin typeface="楷体_GB2312"/>
              <a:ea typeface="楷体_GB2312"/>
              <a:cs typeface="楷体_GB2312"/>
            </a:endParaRPr>
          </a:p>
        </p:txBody>
      </p:sp>
      <p:sp>
        <p:nvSpPr>
          <p:cNvPr id="30724" name="内容占位符 2"/>
          <p:cNvSpPr>
            <a:spLocks noGrp="1"/>
          </p:cNvSpPr>
          <p:nvPr>
            <p:ph idx="1"/>
          </p:nvPr>
        </p:nvSpPr>
        <p:spPr/>
        <p:txBody>
          <a:bodyPr/>
          <a:lstStyle/>
          <a:p>
            <a:pPr marL="0" indent="0">
              <a:lnSpc>
                <a:spcPct val="150000"/>
              </a:lnSpc>
              <a:buFontTx/>
              <a:buNone/>
            </a:pPr>
            <a:r>
              <a:rPr lang="zh-CN" altLang="en-US" smtClean="0">
                <a:latin typeface="楷体_GB2312"/>
                <a:ea typeface="楷体_GB2312"/>
                <a:cs typeface="楷体_GB2312"/>
              </a:rPr>
              <a:t>    </a:t>
            </a:r>
            <a:r>
              <a:rPr lang="zh-CN" altLang="en-US" sz="2200" smtClean="0">
                <a:latin typeface="楷体_GB2312"/>
                <a:ea typeface="楷体_GB2312"/>
                <a:cs typeface="楷体_GB2312"/>
              </a:rPr>
              <a:t>中医认为：肥胖是由于</a:t>
            </a:r>
            <a:r>
              <a:rPr lang="zh-CN" altLang="en-US" sz="2200" smtClean="0">
                <a:solidFill>
                  <a:srgbClr val="CC3300"/>
                </a:solidFill>
                <a:latin typeface="楷体_GB2312"/>
                <a:ea typeface="楷体_GB2312"/>
                <a:cs typeface="楷体_GB2312"/>
              </a:rPr>
              <a:t>元气不足，饮食不节，膏粱厚味，生冷辛辣</a:t>
            </a:r>
            <a:r>
              <a:rPr lang="zh-CN" altLang="en-US" sz="2200" smtClean="0">
                <a:latin typeface="楷体_GB2312"/>
                <a:ea typeface="楷体_GB2312"/>
                <a:cs typeface="楷体_GB2312"/>
              </a:rPr>
              <a:t>，致使</a:t>
            </a:r>
            <a:r>
              <a:rPr lang="zh-CN" altLang="en-US" sz="2200" smtClean="0">
                <a:solidFill>
                  <a:srgbClr val="CC3300"/>
                </a:solidFill>
                <a:latin typeface="楷体_GB2312"/>
                <a:ea typeface="楷体_GB2312"/>
                <a:cs typeface="楷体_GB2312"/>
              </a:rPr>
              <a:t>脾胃虚弱，运化失常</a:t>
            </a:r>
            <a:r>
              <a:rPr lang="zh-CN" altLang="en-US" sz="2200" smtClean="0">
                <a:latin typeface="楷体_GB2312"/>
                <a:ea typeface="楷体_GB2312"/>
                <a:cs typeface="楷体_GB2312"/>
              </a:rPr>
              <a:t>，蕴生痰湿。或情志失调，肝郁犯脾，</a:t>
            </a:r>
            <a:r>
              <a:rPr lang="zh-CN" altLang="en-US" sz="2200" smtClean="0">
                <a:solidFill>
                  <a:srgbClr val="CC3300"/>
                </a:solidFill>
                <a:latin typeface="楷体_GB2312"/>
                <a:ea typeface="楷体_GB2312"/>
                <a:cs typeface="楷体_GB2312"/>
              </a:rPr>
              <a:t>脾失健运</a:t>
            </a:r>
            <a:r>
              <a:rPr lang="zh-CN" altLang="en-US" sz="2200" smtClean="0">
                <a:latin typeface="楷体_GB2312"/>
                <a:ea typeface="楷体_GB2312"/>
                <a:cs typeface="楷体_GB2312"/>
              </a:rPr>
              <a:t>，水谷精微不能正常化生，郁久为</a:t>
            </a:r>
            <a:r>
              <a:rPr lang="zh-CN" altLang="en-US" sz="2200" smtClean="0">
                <a:solidFill>
                  <a:srgbClr val="CC3300"/>
                </a:solidFill>
                <a:latin typeface="楷体_GB2312"/>
                <a:ea typeface="楷体_GB2312"/>
                <a:cs typeface="楷体_GB2312"/>
              </a:rPr>
              <a:t>痰湿</a:t>
            </a:r>
            <a:r>
              <a:rPr lang="zh-CN" altLang="en-US" sz="2200" smtClean="0">
                <a:latin typeface="楷体_GB2312"/>
                <a:ea typeface="楷体_GB2312"/>
                <a:cs typeface="楷体_GB2312"/>
              </a:rPr>
              <a:t>，</a:t>
            </a:r>
            <a:r>
              <a:rPr lang="zh-CN" altLang="en-US" sz="2200" smtClean="0">
                <a:solidFill>
                  <a:srgbClr val="CC3300"/>
                </a:solidFill>
                <a:latin typeface="楷体_GB2312"/>
                <a:ea typeface="楷体_GB2312"/>
                <a:cs typeface="楷体_GB2312"/>
              </a:rPr>
              <a:t>阳虚</a:t>
            </a:r>
            <a:r>
              <a:rPr lang="zh-CN" altLang="en-US" sz="2200" smtClean="0">
                <a:latin typeface="楷体_GB2312"/>
                <a:ea typeface="楷体_GB2312"/>
                <a:cs typeface="楷体_GB2312"/>
              </a:rPr>
              <a:t>气化失司，气血运行不力，导致血瘀阻滞，痰湿瘀交阻而致病。</a:t>
            </a:r>
            <a:endParaRPr lang="zh-CN" altLang="en-US" sz="2200" smtClean="0">
              <a:latin typeface="楷体_GB2312"/>
              <a:ea typeface="楷体_GB2312"/>
              <a:cs typeface="楷体_GB231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1746" name="内容占位符 2"/>
          <p:cNvSpPr>
            <a:spLocks noGrp="1"/>
          </p:cNvSpPr>
          <p:nvPr>
            <p:ph idx="1"/>
          </p:nvPr>
        </p:nvSpPr>
        <p:spPr/>
        <p:txBody>
          <a:bodyPr/>
          <a:lstStyle/>
          <a:p>
            <a:pPr marL="0" indent="0">
              <a:buFontTx/>
              <a:buNone/>
            </a:pPr>
            <a:r>
              <a:rPr lang="zh-CN" altLang="en-US" sz="2000" smtClean="0">
                <a:latin typeface="楷体_GB2312"/>
                <a:ea typeface="楷体_GB2312"/>
                <a:cs typeface="楷体_GB2312"/>
              </a:rPr>
              <a:t>（</a:t>
            </a:r>
            <a:r>
              <a:rPr lang="en-US" altLang="zh-CN" sz="2000" smtClean="0">
                <a:latin typeface="楷体_GB2312"/>
                <a:ea typeface="楷体_GB2312"/>
                <a:cs typeface="楷体_GB2312"/>
              </a:rPr>
              <a:t>1</a:t>
            </a:r>
            <a:r>
              <a:rPr lang="zh-CN" altLang="en-US" sz="2000" smtClean="0">
                <a:latin typeface="楷体_GB2312"/>
                <a:ea typeface="楷体_GB2312"/>
                <a:cs typeface="楷体_GB2312"/>
              </a:rPr>
              <a:t>）</a:t>
            </a:r>
            <a:r>
              <a:rPr lang="zh-CN" altLang="en-US" sz="2000" smtClean="0">
                <a:solidFill>
                  <a:srgbClr val="CC3300"/>
                </a:solidFill>
                <a:latin typeface="楷体_GB2312"/>
                <a:ea typeface="楷体_GB2312"/>
                <a:cs typeface="楷体_GB2312"/>
              </a:rPr>
              <a:t>脾虚痰湿型：</a:t>
            </a:r>
            <a:r>
              <a:rPr lang="zh-CN" altLang="en-US" sz="2000" smtClean="0">
                <a:latin typeface="楷体_GB2312"/>
                <a:ea typeface="楷体_GB2312"/>
                <a:cs typeface="楷体_GB2312"/>
              </a:rPr>
              <a:t>形体肥胖，神疲乏力，面白无华，脘腹痞满，口淡泛恶，嗜睡，身体困重，舌淡苔白腻，脉细弱。</a:t>
            </a:r>
            <a:endParaRPr lang="zh-CN" altLang="en-US" sz="2000" smtClean="0">
              <a:latin typeface="楷体_GB2312"/>
              <a:ea typeface="楷体_GB2312"/>
              <a:cs typeface="楷体_GB2312"/>
            </a:endParaRPr>
          </a:p>
          <a:p>
            <a:pPr marL="0" indent="0">
              <a:buFontTx/>
              <a:buNone/>
            </a:pPr>
            <a:r>
              <a:rPr lang="zh-CN" altLang="en-US" sz="2000" smtClean="0">
                <a:latin typeface="楷体_GB2312"/>
                <a:ea typeface="楷体_GB2312"/>
                <a:cs typeface="楷体_GB2312"/>
              </a:rPr>
              <a:t>（</a:t>
            </a:r>
            <a:r>
              <a:rPr lang="en-US" altLang="zh-CN" sz="2000" smtClean="0">
                <a:latin typeface="楷体_GB2312"/>
                <a:ea typeface="楷体_GB2312"/>
                <a:cs typeface="楷体_GB2312"/>
              </a:rPr>
              <a:t>2</a:t>
            </a:r>
            <a:r>
              <a:rPr lang="zh-CN" altLang="en-US" sz="2000" smtClean="0">
                <a:latin typeface="楷体_GB2312"/>
                <a:ea typeface="楷体_GB2312"/>
                <a:cs typeface="楷体_GB2312"/>
              </a:rPr>
              <a:t>）</a:t>
            </a:r>
            <a:r>
              <a:rPr lang="zh-CN" altLang="en-US" sz="2000" smtClean="0">
                <a:solidFill>
                  <a:srgbClr val="CC3300"/>
                </a:solidFill>
                <a:latin typeface="楷体_GB2312"/>
                <a:ea typeface="楷体_GB2312"/>
                <a:cs typeface="楷体_GB2312"/>
              </a:rPr>
              <a:t>痰湿郁火型：</a:t>
            </a:r>
            <a:r>
              <a:rPr lang="zh-CN" altLang="en-US" sz="2000" smtClean="0">
                <a:latin typeface="楷体_GB2312"/>
                <a:ea typeface="楷体_GB2312"/>
                <a:cs typeface="楷体_GB2312"/>
              </a:rPr>
              <a:t>形体肥胖，面目红赤，烦躁易怒，口干口苦，嘈杂易饥，食欲强，大便秘结，舌红苔黄腻，脉滑数。</a:t>
            </a:r>
            <a:endParaRPr lang="zh-CN" altLang="en-US" sz="2000" smtClean="0">
              <a:latin typeface="楷体_GB2312"/>
              <a:ea typeface="楷体_GB2312"/>
              <a:cs typeface="楷体_GB2312"/>
            </a:endParaRPr>
          </a:p>
          <a:p>
            <a:pPr marL="0" indent="0">
              <a:buFontTx/>
              <a:buNone/>
            </a:pPr>
            <a:r>
              <a:rPr lang="zh-CN" altLang="en-US" sz="2000" smtClean="0">
                <a:latin typeface="楷体_GB2312"/>
                <a:ea typeface="楷体_GB2312"/>
                <a:cs typeface="楷体_GB2312"/>
              </a:rPr>
              <a:t>（</a:t>
            </a:r>
            <a:r>
              <a:rPr lang="en-US" altLang="zh-CN" sz="2000" smtClean="0">
                <a:latin typeface="楷体_GB2312"/>
                <a:ea typeface="楷体_GB2312"/>
                <a:cs typeface="楷体_GB2312"/>
              </a:rPr>
              <a:t>3</a:t>
            </a:r>
            <a:r>
              <a:rPr lang="zh-CN" altLang="en-US" sz="2000" smtClean="0">
                <a:latin typeface="楷体_GB2312"/>
                <a:ea typeface="楷体_GB2312"/>
                <a:cs typeface="楷体_GB2312"/>
              </a:rPr>
              <a:t>）</a:t>
            </a:r>
            <a:r>
              <a:rPr lang="zh-CN" altLang="en-US" sz="2000" smtClean="0">
                <a:solidFill>
                  <a:srgbClr val="CC3300"/>
                </a:solidFill>
                <a:latin typeface="楷体_GB2312"/>
                <a:ea typeface="楷体_GB2312"/>
                <a:cs typeface="楷体_GB2312"/>
              </a:rPr>
              <a:t>痰瘀互阻型：</a:t>
            </a:r>
            <a:r>
              <a:rPr lang="zh-CN" altLang="en-US" sz="2000" smtClean="0">
                <a:latin typeface="楷体_GB2312"/>
                <a:ea typeface="楷体_GB2312"/>
                <a:cs typeface="楷体_GB2312"/>
              </a:rPr>
              <a:t>形体肥胖，痰多胸闷，失眠多梦，头目眩晕，女性经少或闭，舌黯瘀点或瘀斑苔腻，脉弦涩。</a:t>
            </a:r>
            <a:endParaRPr lang="zh-CN" altLang="en-US" sz="2000" smtClean="0">
              <a:latin typeface="楷体_GB2312"/>
              <a:ea typeface="楷体_GB2312"/>
              <a:cs typeface="楷体_GB2312"/>
            </a:endParaRPr>
          </a:p>
          <a:p>
            <a:pPr marL="0" indent="0">
              <a:buFontTx/>
              <a:buNone/>
            </a:pPr>
            <a:r>
              <a:rPr lang="zh-CN" altLang="en-US" sz="2000" smtClean="0">
                <a:latin typeface="楷体_GB2312"/>
                <a:ea typeface="楷体_GB2312"/>
                <a:cs typeface="楷体_GB2312"/>
              </a:rPr>
              <a:t>（</a:t>
            </a:r>
            <a:r>
              <a:rPr lang="en-US" altLang="zh-CN" sz="2000" smtClean="0">
                <a:latin typeface="楷体_GB2312"/>
                <a:ea typeface="楷体_GB2312"/>
                <a:cs typeface="楷体_GB2312"/>
              </a:rPr>
              <a:t>4</a:t>
            </a:r>
            <a:r>
              <a:rPr lang="zh-CN" altLang="en-US" sz="2000" smtClean="0">
                <a:latin typeface="楷体_GB2312"/>
                <a:ea typeface="楷体_GB2312"/>
                <a:cs typeface="楷体_GB2312"/>
              </a:rPr>
              <a:t>）</a:t>
            </a:r>
            <a:r>
              <a:rPr lang="zh-CN" altLang="en-US" sz="2000" smtClean="0">
                <a:solidFill>
                  <a:srgbClr val="CC3300"/>
                </a:solidFill>
                <a:latin typeface="楷体_GB2312"/>
                <a:ea typeface="楷体_GB2312"/>
                <a:cs typeface="楷体_GB2312"/>
              </a:rPr>
              <a:t>脾肾阳虚型：</a:t>
            </a:r>
            <a:r>
              <a:rPr lang="zh-CN" altLang="en-US" sz="2000" smtClean="0">
                <a:latin typeface="楷体_GB2312"/>
                <a:ea typeface="楷体_GB2312"/>
                <a:cs typeface="楷体_GB2312"/>
              </a:rPr>
              <a:t>形体丰盛，神疲乏力，腰膝酸痛，形寒肢冷，面色苍白，大便稀溏，性欲低下，舌淡胖齿痕苔白滑，脉细弱。</a:t>
            </a:r>
            <a:endParaRPr lang="zh-CN" altLang="en-US" sz="2000" smtClean="0">
              <a:latin typeface="楷体_GB2312"/>
              <a:ea typeface="楷体_GB2312"/>
              <a:cs typeface="楷体_GB2312"/>
            </a:endParaRPr>
          </a:p>
        </p:txBody>
      </p:sp>
      <p:sp>
        <p:nvSpPr>
          <p:cNvPr id="31747" name="标题 1"/>
          <p:cNvSpPr>
            <a:spLocks noGrp="1"/>
          </p:cNvSpPr>
          <p:nvPr>
            <p:ph type="title"/>
          </p:nvPr>
        </p:nvSpPr>
        <p:spPr/>
        <p:txBody>
          <a:bodyPr/>
          <a:lstStyle/>
          <a:p>
            <a:r>
              <a:rPr lang="zh-CN" altLang="en-US" sz="3200" b="1" smtClean="0">
                <a:latin typeface="楷体_GB2312"/>
                <a:ea typeface="楷体_GB2312"/>
                <a:cs typeface="楷体_GB2312"/>
              </a:rPr>
              <a:t>对于肥胖，中医怎么看？</a:t>
            </a:r>
            <a:endParaRPr lang="zh-CN" altLang="en-US" sz="3200" b="1" smtClean="0">
              <a:latin typeface="楷体_GB2312"/>
              <a:ea typeface="楷体_GB2312"/>
              <a:cs typeface="楷体_GB2312"/>
            </a:endParaRPr>
          </a:p>
        </p:txBody>
      </p:sp>
      <p:pic>
        <p:nvPicPr>
          <p:cNvPr id="31748" name="Picture 2"/>
          <p:cNvPicPr>
            <a:picLocks noChangeAspect="1" noChangeArrowheads="1"/>
          </p:cNvPicPr>
          <p:nvPr/>
        </p:nvPicPr>
        <p:blipFill>
          <a:blip r:embed="rId1"/>
          <a:srcRect l="6046" t="16379" r="57806" b="11450"/>
          <a:stretch>
            <a:fillRect/>
          </a:stretch>
        </p:blipFill>
        <p:spPr bwMode="auto">
          <a:xfrm>
            <a:off x="6516688" y="1308100"/>
            <a:ext cx="2305050" cy="3155950"/>
          </a:xfrm>
          <a:prstGeom prst="rect">
            <a:avLst/>
          </a:prstGeom>
          <a:noFill/>
          <a:ln w="9525">
            <a:noFill/>
            <a:miter lim="800000"/>
            <a:headEnd/>
            <a:tailEnd/>
          </a:ln>
        </p:spPr>
      </p:pic>
      <p:pic>
        <p:nvPicPr>
          <p:cNvPr id="31749" name="Picture 3"/>
          <p:cNvPicPr>
            <a:picLocks noChangeAspect="1" noChangeArrowheads="1"/>
          </p:cNvPicPr>
          <p:nvPr/>
        </p:nvPicPr>
        <p:blipFill>
          <a:blip r:embed="rId2"/>
          <a:srcRect l="85069" t="14040" r="7465" b="40074"/>
          <a:stretch>
            <a:fillRect/>
          </a:stretch>
        </p:blipFill>
        <p:spPr bwMode="auto">
          <a:xfrm>
            <a:off x="6659563" y="1762125"/>
            <a:ext cx="711200" cy="22479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15362" name="标题 1"/>
          <p:cNvSpPr>
            <a:spLocks noGrp="1"/>
          </p:cNvSpPr>
          <p:nvPr>
            <p:ph type="title"/>
          </p:nvPr>
        </p:nvSpPr>
        <p:spPr/>
        <p:txBody>
          <a:bodyPr/>
          <a:lstStyle/>
          <a:p>
            <a:r>
              <a:rPr lang="zh-CN" altLang="en-US" sz="3600" smtClean="0"/>
              <a:t>目录</a:t>
            </a:r>
            <a:endParaRPr lang="zh-CN" altLang="en-US" sz="3600" smtClean="0"/>
          </a:p>
        </p:txBody>
      </p:sp>
      <p:sp>
        <p:nvSpPr>
          <p:cNvPr id="3" name="内容占位符 2"/>
          <p:cNvSpPr>
            <a:spLocks noGrp="1"/>
          </p:cNvSpPr>
          <p:nvPr>
            <p:ph idx="1"/>
          </p:nvPr>
        </p:nvSpPr>
        <p:spPr/>
        <p:txBody>
          <a:bodyPr rtlCol="0">
            <a:normAutofit fontScale="85000" lnSpcReduction="20000"/>
          </a:bodyPr>
          <a:lstStyle/>
          <a:p>
            <a:pPr marL="571500" indent="-571500" fontAlgn="auto">
              <a:lnSpc>
                <a:spcPct val="150000"/>
              </a:lnSpc>
              <a:spcAft>
                <a:spcPts val="0"/>
              </a:spcAft>
              <a:buFont typeface="+mj-ea"/>
              <a:buAutoNum type="ea1JpnChsDbPeriod"/>
              <a:defRPr/>
            </a:pPr>
            <a:r>
              <a:rPr lang="zh-CN" altLang="en-US" dirty="0">
                <a:latin typeface="楷体_GB2312" panose="02010609030101010101" pitchFamily="49" charset="-122"/>
                <a:ea typeface="楷体_GB2312" panose="02010609030101010101" pitchFamily="49" charset="-122"/>
              </a:rPr>
              <a:t>什么</a:t>
            </a:r>
            <a:r>
              <a:rPr lang="zh-CN" altLang="en-US" dirty="0" smtClean="0">
                <a:latin typeface="楷体_GB2312" panose="02010609030101010101" pitchFamily="49" charset="-122"/>
                <a:ea typeface="楷体_GB2312" panose="02010609030101010101" pitchFamily="49" charset="-122"/>
              </a:rPr>
              <a:t>是营养不良？</a:t>
            </a:r>
            <a:endParaRPr lang="en-US" altLang="zh-CN" dirty="0" smtClean="0">
              <a:latin typeface="楷体_GB2312" panose="02010609030101010101" pitchFamily="49" charset="-122"/>
              <a:ea typeface="楷体_GB2312" panose="02010609030101010101" pitchFamily="49" charset="-122"/>
            </a:endParaRPr>
          </a:p>
          <a:p>
            <a:pPr marL="571500" indent="-571500" fontAlgn="auto">
              <a:lnSpc>
                <a:spcPct val="150000"/>
              </a:lnSpc>
              <a:spcAft>
                <a:spcPts val="0"/>
              </a:spcAft>
              <a:buFont typeface="+mj-ea"/>
              <a:buAutoNum type="ea1JpnChsDbPeriod"/>
              <a:defRPr/>
            </a:pPr>
            <a:r>
              <a:rPr lang="zh-CN" altLang="en-US" dirty="0" smtClean="0">
                <a:latin typeface="楷体_GB2312" panose="02010609030101010101" pitchFamily="49" charset="-122"/>
                <a:ea typeface="楷体_GB2312" panose="02010609030101010101" pitchFamily="49" charset="-122"/>
              </a:rPr>
              <a:t>肥胖是营养不良的表现；</a:t>
            </a:r>
            <a:endParaRPr lang="en-US" altLang="zh-CN" dirty="0" smtClean="0">
              <a:latin typeface="楷体_GB2312" panose="02010609030101010101" pitchFamily="49" charset="-122"/>
              <a:ea typeface="楷体_GB2312" panose="02010609030101010101" pitchFamily="49" charset="-122"/>
            </a:endParaRPr>
          </a:p>
          <a:p>
            <a:pPr marL="571500" indent="-571500" fontAlgn="auto">
              <a:lnSpc>
                <a:spcPct val="150000"/>
              </a:lnSpc>
              <a:spcAft>
                <a:spcPts val="0"/>
              </a:spcAft>
              <a:buFont typeface="+mj-ea"/>
              <a:buAutoNum type="ea1JpnChsDbPeriod"/>
              <a:defRPr/>
            </a:pPr>
            <a:r>
              <a:rPr lang="zh-CN" altLang="en-US" dirty="0" smtClean="0">
                <a:latin typeface="楷体_GB2312" panose="02010609030101010101" pitchFamily="49" charset="-122"/>
                <a:ea typeface="楷体_GB2312" panose="02010609030101010101" pitchFamily="49" charset="-122"/>
              </a:rPr>
              <a:t>如何界定肥胖？</a:t>
            </a:r>
            <a:endParaRPr lang="en-US" altLang="zh-CN" dirty="0" smtClean="0">
              <a:latin typeface="楷体_GB2312" panose="02010609030101010101" pitchFamily="49" charset="-122"/>
              <a:ea typeface="楷体_GB2312" panose="02010609030101010101" pitchFamily="49" charset="-122"/>
            </a:endParaRPr>
          </a:p>
          <a:p>
            <a:pPr marL="571500" indent="-571500" fontAlgn="auto">
              <a:lnSpc>
                <a:spcPct val="150000"/>
              </a:lnSpc>
              <a:spcAft>
                <a:spcPts val="0"/>
              </a:spcAft>
              <a:buFont typeface="+mj-ea"/>
              <a:buAutoNum type="ea1JpnChsDbPeriod"/>
              <a:defRPr/>
            </a:pPr>
            <a:r>
              <a:rPr lang="zh-CN" altLang="en-US" dirty="0" smtClean="0">
                <a:latin typeface="楷体_GB2312" panose="02010609030101010101" pitchFamily="49" charset="-122"/>
                <a:ea typeface="楷体_GB2312" panose="02010609030101010101" pitchFamily="49" charset="-122"/>
              </a:rPr>
              <a:t>肥胖的原因有哪些？</a:t>
            </a:r>
            <a:endParaRPr lang="en-US" altLang="zh-CN" dirty="0" smtClean="0">
              <a:latin typeface="楷体_GB2312" panose="02010609030101010101" pitchFamily="49" charset="-122"/>
              <a:ea typeface="楷体_GB2312" panose="02010609030101010101" pitchFamily="49" charset="-122"/>
            </a:endParaRPr>
          </a:p>
          <a:p>
            <a:pPr marL="571500" indent="-571500" fontAlgn="auto">
              <a:lnSpc>
                <a:spcPct val="150000"/>
              </a:lnSpc>
              <a:spcAft>
                <a:spcPts val="0"/>
              </a:spcAft>
              <a:buFont typeface="+mj-ea"/>
              <a:buAutoNum type="ea1JpnChsDbPeriod"/>
              <a:defRPr/>
            </a:pPr>
            <a:r>
              <a:rPr lang="zh-CN" altLang="en-US" dirty="0">
                <a:latin typeface="楷体_GB2312" panose="02010609030101010101" pitchFamily="49" charset="-122"/>
                <a:ea typeface="楷体_GB2312" panose="02010609030101010101" pitchFamily="49" charset="-122"/>
              </a:rPr>
              <a:t>对于肥胖，中医怎么看？</a:t>
            </a:r>
            <a:endParaRPr lang="en-US" altLang="zh-CN" dirty="0">
              <a:latin typeface="楷体_GB2312" panose="02010609030101010101" pitchFamily="49" charset="-122"/>
              <a:ea typeface="楷体_GB2312" panose="02010609030101010101" pitchFamily="49" charset="-122"/>
            </a:endParaRPr>
          </a:p>
          <a:p>
            <a:pPr marL="571500" indent="-571500" fontAlgn="auto">
              <a:lnSpc>
                <a:spcPct val="150000"/>
              </a:lnSpc>
              <a:spcAft>
                <a:spcPts val="0"/>
              </a:spcAft>
              <a:buFont typeface="+mj-ea"/>
              <a:buAutoNum type="ea1JpnChsDbPeriod"/>
              <a:defRPr/>
            </a:pPr>
            <a:r>
              <a:rPr lang="zh-CN" altLang="en-US" dirty="0" smtClean="0">
                <a:latin typeface="楷体_GB2312" panose="02010609030101010101" pitchFamily="49" charset="-122"/>
                <a:ea typeface="楷体_GB2312" panose="02010609030101010101" pitchFamily="49" charset="-122"/>
              </a:rPr>
              <a:t>肥胖是健康的包袱；</a:t>
            </a:r>
            <a:endParaRPr lang="en-US" altLang="zh-CN" dirty="0" smtClean="0">
              <a:latin typeface="楷体_GB2312" panose="02010609030101010101" pitchFamily="49" charset="-122"/>
              <a:ea typeface="楷体_GB2312" panose="02010609030101010101" pitchFamily="49" charset="-122"/>
            </a:endParaRPr>
          </a:p>
          <a:p>
            <a:pPr marL="571500" indent="-571500" fontAlgn="auto">
              <a:lnSpc>
                <a:spcPct val="150000"/>
              </a:lnSpc>
              <a:spcAft>
                <a:spcPts val="0"/>
              </a:spcAft>
              <a:buFont typeface="+mj-ea"/>
              <a:buAutoNum type="ea1JpnChsDbPeriod"/>
              <a:defRPr/>
            </a:pPr>
            <a:r>
              <a:rPr lang="zh-CN" altLang="en-US" dirty="0" smtClean="0">
                <a:latin typeface="楷体_GB2312" panose="02010609030101010101" pitchFamily="49" charset="-122"/>
                <a:ea typeface="楷体_GB2312" panose="02010609030101010101" pitchFamily="49" charset="-122"/>
              </a:rPr>
              <a:t>卸下</a:t>
            </a:r>
            <a:r>
              <a:rPr lang="zh-CN" altLang="en-US" dirty="0">
                <a:latin typeface="楷体_GB2312" panose="02010609030101010101" pitchFamily="49" charset="-122"/>
                <a:ea typeface="楷体_GB2312" panose="02010609030101010101" pitchFamily="49" charset="-122"/>
              </a:rPr>
              <a:t>健康的</a:t>
            </a:r>
            <a:r>
              <a:rPr lang="zh-CN" altLang="en-US" dirty="0" smtClean="0">
                <a:latin typeface="楷体_GB2312" panose="02010609030101010101" pitchFamily="49" charset="-122"/>
                <a:ea typeface="楷体_GB2312" panose="02010609030101010101" pitchFamily="49" charset="-122"/>
              </a:rPr>
              <a:t>包袱</a:t>
            </a:r>
            <a:r>
              <a:rPr lang="en-US" altLang="zh-CN" dirty="0" smtClean="0">
                <a:latin typeface="楷体_GB2312" panose="02010609030101010101" pitchFamily="49" charset="-122"/>
                <a:ea typeface="楷体_GB2312" panose="02010609030101010101" pitchFamily="49" charset="-122"/>
              </a:rPr>
              <a:t>——</a:t>
            </a:r>
            <a:r>
              <a:rPr lang="zh-CN" altLang="en-US" dirty="0" smtClean="0">
                <a:latin typeface="楷体_GB2312" panose="02010609030101010101" pitchFamily="49" charset="-122"/>
                <a:ea typeface="楷体_GB2312" panose="02010609030101010101" pitchFamily="49" charset="-122"/>
              </a:rPr>
              <a:t>关于减肥。</a:t>
            </a:r>
            <a:endParaRPr lang="en-US" altLang="zh-CN" dirty="0" smtClean="0">
              <a:latin typeface="楷体_GB2312" panose="02010609030101010101" pitchFamily="49" charset="-122"/>
              <a:ea typeface="楷体_GB2312" panose="02010609030101010101" pitchFamily="49" charset="-122"/>
            </a:endParaRPr>
          </a:p>
          <a:p>
            <a:pPr marL="0" indent="0" fontAlgn="auto">
              <a:spcAft>
                <a:spcPts val="0"/>
              </a:spcAft>
              <a:buFont typeface="Arial" panose="020B0604020202020204" pitchFamily="34" charset="0"/>
              <a:buNone/>
              <a:defRPr/>
            </a:pPr>
            <a:endParaRPr lang="en-US" altLang="zh-CN" dirty="0" smtClean="0"/>
          </a:p>
          <a:p>
            <a:pPr marL="0" indent="0" fontAlgn="auto">
              <a:spcAft>
                <a:spcPts val="0"/>
              </a:spcAft>
              <a:buFont typeface="Arial" panose="020B0604020202020204" pitchFamily="34" charset="0"/>
              <a:buNone/>
              <a:defRPr/>
            </a:pP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2770" name="内容占位符 2"/>
          <p:cNvSpPr>
            <a:spLocks noGrp="1"/>
          </p:cNvSpPr>
          <p:nvPr>
            <p:ph idx="1"/>
          </p:nvPr>
        </p:nvSpPr>
        <p:spPr/>
        <p:txBody>
          <a:bodyPr/>
          <a:lstStyle/>
          <a:p>
            <a:pPr marL="0" indent="0">
              <a:lnSpc>
                <a:spcPct val="150000"/>
              </a:lnSpc>
              <a:buFontTx/>
              <a:buNone/>
            </a:pPr>
            <a:r>
              <a:rPr lang="zh-CN" altLang="en-US" smtClean="0">
                <a:latin typeface="楷体_GB2312"/>
                <a:ea typeface="楷体_GB2312"/>
                <a:cs typeface="楷体_GB2312"/>
              </a:rPr>
              <a:t>    肥胖症是最主要的可预防性致死因素之一。大量美国和欧洲的研究表明肥胖症的致死率随</a:t>
            </a:r>
            <a:r>
              <a:rPr lang="en-US" altLang="zh-CN" smtClean="0">
                <a:latin typeface="楷体_GB2312"/>
                <a:ea typeface="楷体_GB2312"/>
                <a:cs typeface="楷体_GB2312"/>
              </a:rPr>
              <a:t>BMI</a:t>
            </a:r>
            <a:r>
              <a:rPr lang="zh-CN" altLang="en-US" smtClean="0">
                <a:latin typeface="楷体_GB2312"/>
                <a:ea typeface="楷体_GB2312"/>
                <a:cs typeface="楷体_GB2312"/>
              </a:rPr>
              <a:t>而异。</a:t>
            </a:r>
            <a:r>
              <a:rPr lang="en-US" altLang="zh-CN" smtClean="0">
                <a:latin typeface="楷体_GB2312"/>
                <a:ea typeface="楷体_GB2312"/>
                <a:cs typeface="楷体_GB2312"/>
              </a:rPr>
              <a:t>BMI</a:t>
            </a:r>
            <a:r>
              <a:rPr lang="zh-CN" altLang="en-US" smtClean="0">
                <a:latin typeface="楷体_GB2312"/>
                <a:ea typeface="楷体_GB2312"/>
                <a:cs typeface="楷体_GB2312"/>
              </a:rPr>
              <a:t>大于</a:t>
            </a:r>
            <a:r>
              <a:rPr lang="en-US" altLang="zh-CN" smtClean="0">
                <a:latin typeface="楷体_GB2312"/>
                <a:ea typeface="楷体_GB2312"/>
                <a:cs typeface="楷体_GB2312"/>
              </a:rPr>
              <a:t>32</a:t>
            </a:r>
            <a:r>
              <a:rPr lang="zh-CN" altLang="en-US" smtClean="0">
                <a:latin typeface="楷体_GB2312"/>
                <a:ea typeface="楷体_GB2312"/>
                <a:cs typeface="楷体_GB2312"/>
              </a:rPr>
              <a:t>可导致死亡率加倍。</a:t>
            </a:r>
            <a:endParaRPr lang="en-US" altLang="zh-CN" smtClean="0">
              <a:latin typeface="楷体_GB2312"/>
              <a:ea typeface="楷体_GB2312"/>
              <a:cs typeface="楷体_GB2312"/>
            </a:endParaRPr>
          </a:p>
          <a:p>
            <a:pPr marL="0" indent="0">
              <a:lnSpc>
                <a:spcPct val="150000"/>
              </a:lnSpc>
              <a:buFontTx/>
              <a:buNone/>
            </a:pPr>
            <a:r>
              <a:rPr lang="en-US" altLang="zh-CN" smtClean="0">
                <a:latin typeface="楷体_GB2312"/>
                <a:ea typeface="楷体_GB2312"/>
                <a:cs typeface="楷体_GB2312"/>
              </a:rPr>
              <a:t>    </a:t>
            </a:r>
            <a:r>
              <a:rPr lang="zh-CN" altLang="en-US" smtClean="0">
                <a:latin typeface="楷体_GB2312"/>
                <a:ea typeface="楷体_GB2312"/>
                <a:cs typeface="楷体_GB2312"/>
              </a:rPr>
              <a:t>美国每年因肥胖症而增加的死亡人数在</a:t>
            </a:r>
            <a:r>
              <a:rPr lang="en-US" altLang="zh-CN" smtClean="0">
                <a:latin typeface="楷体_GB2312"/>
                <a:ea typeface="楷体_GB2312"/>
                <a:cs typeface="楷体_GB2312"/>
              </a:rPr>
              <a:t>111,999</a:t>
            </a:r>
            <a:r>
              <a:rPr lang="zh-CN" altLang="en-US" smtClean="0">
                <a:latin typeface="楷体_GB2312"/>
                <a:ea typeface="楷体_GB2312"/>
                <a:cs typeface="楷体_GB2312"/>
              </a:rPr>
              <a:t>到</a:t>
            </a:r>
            <a:r>
              <a:rPr lang="en-US" altLang="zh-CN" smtClean="0">
                <a:latin typeface="楷体_GB2312"/>
                <a:ea typeface="楷体_GB2312"/>
                <a:cs typeface="楷体_GB2312"/>
              </a:rPr>
              <a:t>365,000</a:t>
            </a:r>
            <a:r>
              <a:rPr lang="zh-CN" altLang="en-US" smtClean="0">
                <a:latin typeface="楷体_GB2312"/>
                <a:ea typeface="楷体_GB2312"/>
                <a:cs typeface="楷体_GB2312"/>
              </a:rPr>
              <a:t>之间。肥胖症使预期寿命平均减少</a:t>
            </a:r>
            <a:r>
              <a:rPr lang="en-US" altLang="zh-CN" smtClean="0">
                <a:latin typeface="楷体_GB2312"/>
                <a:ea typeface="楷体_GB2312"/>
                <a:cs typeface="楷体_GB2312"/>
              </a:rPr>
              <a:t>6-7</a:t>
            </a:r>
            <a:r>
              <a:rPr lang="zh-CN" altLang="en-US" smtClean="0">
                <a:latin typeface="楷体_GB2312"/>
                <a:ea typeface="楷体_GB2312"/>
                <a:cs typeface="楷体_GB2312"/>
              </a:rPr>
              <a:t>年。其中严重肥胖症（</a:t>
            </a:r>
            <a:r>
              <a:rPr lang="en-US" altLang="zh-CN" smtClean="0">
                <a:latin typeface="楷体_GB2312"/>
                <a:ea typeface="楷体_GB2312"/>
                <a:cs typeface="楷体_GB2312"/>
              </a:rPr>
              <a:t>BMI&gt;40</a:t>
            </a:r>
            <a:r>
              <a:rPr lang="zh-CN" altLang="en-US" smtClean="0">
                <a:latin typeface="楷体_GB2312"/>
                <a:ea typeface="楷体_GB2312"/>
                <a:cs typeface="楷体_GB2312"/>
              </a:rPr>
              <a:t>）使男性预期寿命减少</a:t>
            </a:r>
            <a:r>
              <a:rPr lang="en-US" altLang="zh-CN" smtClean="0">
                <a:latin typeface="楷体_GB2312"/>
                <a:ea typeface="楷体_GB2312"/>
                <a:cs typeface="楷体_GB2312"/>
              </a:rPr>
              <a:t>20</a:t>
            </a:r>
            <a:r>
              <a:rPr lang="zh-CN" altLang="en-US" smtClean="0">
                <a:latin typeface="楷体_GB2312"/>
                <a:ea typeface="楷体_GB2312"/>
                <a:cs typeface="楷体_GB2312"/>
              </a:rPr>
              <a:t>年，女性减少</a:t>
            </a:r>
            <a:r>
              <a:rPr lang="en-US" altLang="zh-CN" smtClean="0">
                <a:latin typeface="楷体_GB2312"/>
                <a:ea typeface="楷体_GB2312"/>
                <a:cs typeface="楷体_GB2312"/>
              </a:rPr>
              <a:t>5</a:t>
            </a:r>
            <a:r>
              <a:rPr lang="zh-CN" altLang="en-US" smtClean="0">
                <a:latin typeface="楷体_GB2312"/>
                <a:ea typeface="楷体_GB2312"/>
                <a:cs typeface="楷体_GB2312"/>
              </a:rPr>
              <a:t>年。</a:t>
            </a:r>
            <a:endParaRPr lang="zh-CN" altLang="en-US" smtClean="0">
              <a:latin typeface="楷体_GB2312"/>
              <a:ea typeface="楷体_GB2312"/>
              <a:cs typeface="楷体_GB2312"/>
            </a:endParaRPr>
          </a:p>
        </p:txBody>
      </p:sp>
      <p:sp>
        <p:nvSpPr>
          <p:cNvPr id="32771" name="标题 1"/>
          <p:cNvSpPr>
            <a:spLocks noGrp="1"/>
          </p:cNvSpPr>
          <p:nvPr>
            <p:ph type="title"/>
          </p:nvPr>
        </p:nvSpPr>
        <p:spPr/>
        <p:txBody>
          <a:bodyPr/>
          <a:lstStyle/>
          <a:p>
            <a:r>
              <a:rPr lang="zh-CN" altLang="en-US" sz="3200" smtClean="0">
                <a:latin typeface="楷体_GB2312"/>
                <a:ea typeface="楷体_GB2312"/>
                <a:cs typeface="楷体_GB2312"/>
              </a:rPr>
              <a:t>卸下健康的包袱</a:t>
            </a:r>
            <a:r>
              <a:rPr lang="en-US" altLang="zh-CN" sz="3200" smtClean="0">
                <a:latin typeface="楷体_GB2312"/>
                <a:ea typeface="楷体_GB2312"/>
                <a:cs typeface="楷体_GB2312"/>
              </a:rPr>
              <a:t>——</a:t>
            </a:r>
            <a:r>
              <a:rPr lang="zh-CN" altLang="en-US" sz="3200" smtClean="0">
                <a:latin typeface="楷体_GB2312"/>
                <a:ea typeface="楷体_GB2312"/>
                <a:cs typeface="楷体_GB2312"/>
              </a:rPr>
              <a:t>减肥</a:t>
            </a:r>
            <a:endParaRPr lang="zh-CN" altLang="en-US" sz="3200" smtClean="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标题 3"/>
          <p:cNvSpPr>
            <a:spLocks noGrp="1"/>
          </p:cNvSpPr>
          <p:nvPr>
            <p:ph type="title"/>
          </p:nvPr>
        </p:nvSpPr>
        <p:spPr/>
        <p:txBody>
          <a:bodyPr/>
          <a:lstStyle/>
          <a:p>
            <a:endParaRPr lang="zh-CN" altLang="en-US" smtClean="0"/>
          </a:p>
        </p:txBody>
      </p:sp>
      <p:sp>
        <p:nvSpPr>
          <p:cNvPr id="33794" name="内容占位符 5"/>
          <p:cNvSpPr>
            <a:spLocks noGrp="1"/>
          </p:cNvSpPr>
          <p:nvPr>
            <p:ph idx="1"/>
          </p:nvPr>
        </p:nvSpPr>
        <p:spPr/>
        <p:txBody>
          <a:bodyPr/>
          <a:lstStyle/>
          <a:p>
            <a:endParaRPr lang="zh-CN" altLang="en-US" smtClean="0"/>
          </a:p>
        </p:txBody>
      </p:sp>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3796" name="TextBox 3"/>
          <p:cNvSpPr txBox="1">
            <a:spLocks noChangeArrowheads="1"/>
          </p:cNvSpPr>
          <p:nvPr/>
        </p:nvSpPr>
        <p:spPr bwMode="auto">
          <a:xfrm>
            <a:off x="2700338" y="987425"/>
            <a:ext cx="4319587" cy="1077913"/>
          </a:xfrm>
          <a:prstGeom prst="rect">
            <a:avLst/>
          </a:prstGeom>
          <a:noFill/>
          <a:ln w="9525">
            <a:noFill/>
            <a:miter lim="800000"/>
          </a:ln>
        </p:spPr>
        <p:txBody>
          <a:bodyPr>
            <a:spAutoFit/>
          </a:bodyPr>
          <a:lstStyle/>
          <a:p>
            <a:r>
              <a:rPr lang="zh-CN" altLang="en-US" sz="3200" b="1">
                <a:solidFill>
                  <a:srgbClr val="CC3300"/>
                </a:solidFill>
                <a:latin typeface="楷体_GB2312"/>
                <a:ea typeface="楷体_GB2312"/>
                <a:cs typeface="楷体_GB2312"/>
              </a:rPr>
              <a:t>因此，减肥是最经济和最有效的保健行为！</a:t>
            </a:r>
            <a:endParaRPr lang="zh-CN" altLang="en-US" sz="3200" b="1">
              <a:solidFill>
                <a:srgbClr val="CC3300"/>
              </a:solidFill>
              <a:latin typeface="楷体_GB2312"/>
              <a:ea typeface="楷体_GB2312"/>
              <a:cs typeface="楷体_GB2312"/>
            </a:endParaRPr>
          </a:p>
        </p:txBody>
      </p:sp>
      <p:pic>
        <p:nvPicPr>
          <p:cNvPr id="33797" name="Picture 2"/>
          <p:cNvPicPr>
            <a:picLocks noChangeAspect="1" noChangeArrowheads="1"/>
          </p:cNvPicPr>
          <p:nvPr/>
        </p:nvPicPr>
        <p:blipFill>
          <a:blip r:embed="rId1"/>
          <a:srcRect/>
          <a:stretch>
            <a:fillRect/>
          </a:stretch>
        </p:blipFill>
        <p:spPr bwMode="auto">
          <a:xfrm>
            <a:off x="301625" y="598488"/>
            <a:ext cx="4110038" cy="4271962"/>
          </a:xfrm>
          <a:prstGeom prst="rect">
            <a:avLst/>
          </a:prstGeom>
          <a:noFill/>
          <a:ln w="9525">
            <a:noFill/>
            <a:miter lim="800000"/>
            <a:headEnd/>
            <a:tailEnd/>
          </a:ln>
        </p:spPr>
      </p:pic>
      <p:pic>
        <p:nvPicPr>
          <p:cNvPr id="33798" name="Picture 3"/>
          <p:cNvPicPr>
            <a:picLocks noChangeAspect="1" noChangeArrowheads="1"/>
          </p:cNvPicPr>
          <p:nvPr/>
        </p:nvPicPr>
        <p:blipFill>
          <a:blip r:embed="rId2"/>
          <a:srcRect/>
          <a:stretch>
            <a:fillRect/>
          </a:stretch>
        </p:blipFill>
        <p:spPr bwMode="auto">
          <a:xfrm>
            <a:off x="3492500" y="1635125"/>
            <a:ext cx="4532313" cy="307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4818" name="标题 1"/>
          <p:cNvSpPr>
            <a:spLocks noGrp="1"/>
          </p:cNvSpPr>
          <p:nvPr>
            <p:ph type="title"/>
          </p:nvPr>
        </p:nvSpPr>
        <p:spPr/>
        <p:txBody>
          <a:bodyPr/>
          <a:lstStyle/>
          <a:p>
            <a:r>
              <a:rPr lang="zh-CN" altLang="en-US" sz="3600" b="1" smtClean="0">
                <a:latin typeface="楷体_GB2312"/>
                <a:ea typeface="楷体_GB2312"/>
                <a:cs typeface="楷体_GB2312"/>
              </a:rPr>
              <a:t>肥胖症的治疗</a:t>
            </a:r>
            <a:r>
              <a:rPr lang="en-US" altLang="zh-CN" sz="3600" b="1" smtClean="0">
                <a:latin typeface="楷体_GB2312"/>
                <a:ea typeface="楷体_GB2312"/>
                <a:cs typeface="楷体_GB2312"/>
              </a:rPr>
              <a:t>—</a:t>
            </a:r>
            <a:r>
              <a:rPr lang="zh-CN" altLang="en-US" sz="3600" b="1" smtClean="0">
                <a:latin typeface="楷体_GB2312"/>
                <a:ea typeface="楷体_GB2312"/>
                <a:cs typeface="楷体_GB2312"/>
              </a:rPr>
              <a:t>减肥</a:t>
            </a:r>
            <a:endParaRPr lang="zh-CN" altLang="en-US" sz="3600" b="1" smtClean="0">
              <a:latin typeface="楷体_GB2312"/>
              <a:ea typeface="楷体_GB2312"/>
              <a:cs typeface="楷体_GB2312"/>
            </a:endParaRPr>
          </a:p>
        </p:txBody>
      </p:sp>
      <p:sp>
        <p:nvSpPr>
          <p:cNvPr id="34819" name="内容占位符 2"/>
          <p:cNvSpPr>
            <a:spLocks noGrp="1"/>
          </p:cNvSpPr>
          <p:nvPr>
            <p:ph idx="1"/>
          </p:nvPr>
        </p:nvSpPr>
        <p:spPr/>
        <p:txBody>
          <a:bodyPr/>
          <a:lstStyle/>
          <a:p>
            <a:pPr marL="0" indent="0">
              <a:lnSpc>
                <a:spcPct val="150000"/>
              </a:lnSpc>
              <a:buFontTx/>
              <a:buNone/>
            </a:pPr>
            <a:r>
              <a:rPr lang="zh-CN" altLang="en-US" smtClean="0">
                <a:latin typeface="楷体_GB2312"/>
                <a:ea typeface="楷体_GB2312"/>
                <a:cs typeface="楷体_GB2312"/>
              </a:rPr>
              <a:t>    </a:t>
            </a:r>
            <a:r>
              <a:rPr lang="zh-CN" altLang="en-US" sz="2000" smtClean="0">
                <a:latin typeface="楷体_GB2312"/>
                <a:ea typeface="楷体_GB2312"/>
                <a:cs typeface="楷体_GB2312"/>
              </a:rPr>
              <a:t>肥胖症的主要治疗手段就是</a:t>
            </a:r>
            <a:r>
              <a:rPr lang="zh-CN" altLang="en-US" sz="2000" smtClean="0">
                <a:solidFill>
                  <a:srgbClr val="CC3300"/>
                </a:solidFill>
                <a:latin typeface="楷体_GB2312"/>
                <a:ea typeface="楷体_GB2312"/>
                <a:cs typeface="楷体_GB2312"/>
              </a:rPr>
              <a:t>饮食控制</a:t>
            </a:r>
            <a:r>
              <a:rPr lang="zh-CN" altLang="en-US" sz="2000" smtClean="0">
                <a:latin typeface="楷体_GB2312"/>
                <a:ea typeface="楷体_GB2312"/>
                <a:cs typeface="楷体_GB2312"/>
              </a:rPr>
              <a:t>和</a:t>
            </a:r>
            <a:r>
              <a:rPr lang="zh-CN" altLang="en-US" sz="2000" smtClean="0">
                <a:solidFill>
                  <a:srgbClr val="CC3300"/>
                </a:solidFill>
                <a:latin typeface="楷体_GB2312"/>
                <a:ea typeface="楷体_GB2312"/>
                <a:cs typeface="楷体_GB2312"/>
              </a:rPr>
              <a:t>体育锻炼</a:t>
            </a:r>
            <a:r>
              <a:rPr lang="zh-CN" altLang="en-US" sz="2000" smtClean="0">
                <a:latin typeface="楷体_GB2312"/>
                <a:ea typeface="楷体_GB2312"/>
                <a:cs typeface="楷体_GB2312"/>
              </a:rPr>
              <a:t>。合理的饮食控制能在短期内使体重明显下降，但之后如何维持是一个令人困扰的问题，常</a:t>
            </a:r>
            <a:r>
              <a:rPr lang="zh-CN" altLang="en-US" sz="2000" smtClean="0">
                <a:solidFill>
                  <a:srgbClr val="CC3300"/>
                </a:solidFill>
                <a:latin typeface="楷体_GB2312"/>
                <a:ea typeface="楷体_GB2312"/>
                <a:cs typeface="楷体_GB2312"/>
              </a:rPr>
              <a:t>需要长期保持体育锻炼配合低热量饮食</a:t>
            </a:r>
            <a:r>
              <a:rPr lang="zh-CN" altLang="en-US" sz="2000" smtClean="0">
                <a:latin typeface="楷体_GB2312"/>
                <a:ea typeface="楷体_GB2312"/>
                <a:cs typeface="楷体_GB2312"/>
              </a:rPr>
              <a:t>的生活方式。</a:t>
            </a:r>
            <a:endParaRPr lang="en-US" altLang="zh-CN" sz="2000" smtClean="0">
              <a:latin typeface="楷体_GB2312"/>
              <a:ea typeface="楷体_GB2312"/>
              <a:cs typeface="楷体_GB2312"/>
            </a:endParaRPr>
          </a:p>
          <a:p>
            <a:pPr marL="0" indent="0">
              <a:lnSpc>
                <a:spcPct val="150000"/>
              </a:lnSpc>
              <a:buFontTx/>
              <a:buNone/>
            </a:pPr>
            <a:r>
              <a:rPr lang="zh-CN" altLang="en-US" sz="2000" smtClean="0">
                <a:latin typeface="楷体_GB2312"/>
                <a:ea typeface="楷体_GB2312"/>
                <a:cs typeface="楷体_GB2312"/>
              </a:rPr>
              <a:t>    在一项前瞻性调查研究中，</a:t>
            </a:r>
            <a:r>
              <a:rPr lang="zh-CN" altLang="en-US" sz="2000" smtClean="0">
                <a:solidFill>
                  <a:srgbClr val="CC3300"/>
                </a:solidFill>
                <a:latin typeface="楷体_GB2312"/>
                <a:ea typeface="楷体_GB2312"/>
                <a:cs typeface="楷体_GB2312"/>
              </a:rPr>
              <a:t>主动减肥，</a:t>
            </a:r>
            <a:endParaRPr lang="en-US" altLang="zh-CN" sz="2000" smtClean="0">
              <a:solidFill>
                <a:srgbClr val="CC3300"/>
              </a:solidFill>
              <a:latin typeface="楷体_GB2312"/>
              <a:ea typeface="楷体_GB2312"/>
              <a:cs typeface="楷体_GB2312"/>
            </a:endParaRPr>
          </a:p>
          <a:p>
            <a:pPr marL="0" indent="0">
              <a:lnSpc>
                <a:spcPct val="150000"/>
              </a:lnSpc>
              <a:buFontTx/>
              <a:buNone/>
            </a:pPr>
            <a:r>
              <a:rPr lang="zh-CN" altLang="en-US" sz="2000" smtClean="0">
                <a:solidFill>
                  <a:srgbClr val="CC3300"/>
                </a:solidFill>
                <a:latin typeface="楷体_GB2312"/>
                <a:ea typeface="楷体_GB2312"/>
                <a:cs typeface="楷体_GB2312"/>
              </a:rPr>
              <a:t>不论其体重下降的程度，都能使任何原因</a:t>
            </a:r>
            <a:endParaRPr lang="en-US" altLang="zh-CN" sz="2000" smtClean="0">
              <a:solidFill>
                <a:srgbClr val="CC3300"/>
              </a:solidFill>
              <a:latin typeface="楷体_GB2312"/>
              <a:ea typeface="楷体_GB2312"/>
              <a:cs typeface="楷体_GB2312"/>
            </a:endParaRPr>
          </a:p>
          <a:p>
            <a:pPr marL="0" indent="0">
              <a:lnSpc>
                <a:spcPct val="150000"/>
              </a:lnSpc>
              <a:buFontTx/>
              <a:buNone/>
            </a:pPr>
            <a:r>
              <a:rPr lang="zh-CN" altLang="en-US" sz="2000" smtClean="0">
                <a:solidFill>
                  <a:srgbClr val="CC3300"/>
                </a:solidFill>
                <a:latin typeface="楷体_GB2312"/>
                <a:ea typeface="楷体_GB2312"/>
                <a:cs typeface="楷体_GB2312"/>
              </a:rPr>
              <a:t>所导致的死亡率减少</a:t>
            </a:r>
            <a:r>
              <a:rPr lang="en-US" altLang="zh-CN" sz="2000" smtClean="0">
                <a:solidFill>
                  <a:srgbClr val="CC3300"/>
                </a:solidFill>
                <a:latin typeface="楷体_GB2312"/>
                <a:ea typeface="楷体_GB2312"/>
                <a:cs typeface="楷体_GB2312"/>
              </a:rPr>
              <a:t>20%</a:t>
            </a:r>
            <a:r>
              <a:rPr lang="zh-CN" altLang="en-US" sz="2000" smtClean="0">
                <a:latin typeface="楷体_GB2312"/>
                <a:ea typeface="楷体_GB2312"/>
                <a:cs typeface="楷体_GB2312"/>
              </a:rPr>
              <a:t>。</a:t>
            </a:r>
            <a:endParaRPr lang="en-US" altLang="zh-CN" sz="2000" smtClean="0">
              <a:latin typeface="楷体_GB2312"/>
              <a:ea typeface="楷体_GB2312"/>
              <a:cs typeface="楷体_GB2312"/>
            </a:endParaRPr>
          </a:p>
        </p:txBody>
      </p:sp>
      <p:pic>
        <p:nvPicPr>
          <p:cNvPr id="34820" name="Picture 2"/>
          <p:cNvPicPr>
            <a:picLocks noChangeAspect="1" noChangeArrowheads="1"/>
          </p:cNvPicPr>
          <p:nvPr/>
        </p:nvPicPr>
        <p:blipFill>
          <a:blip r:embed="rId1"/>
          <a:srcRect/>
          <a:stretch>
            <a:fillRect/>
          </a:stretch>
        </p:blipFill>
        <p:spPr bwMode="auto">
          <a:xfrm>
            <a:off x="5273675" y="2787650"/>
            <a:ext cx="2827338"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5842" name="标题 1"/>
          <p:cNvSpPr>
            <a:spLocks noGrp="1"/>
          </p:cNvSpPr>
          <p:nvPr>
            <p:ph type="title"/>
          </p:nvPr>
        </p:nvSpPr>
        <p:spPr/>
        <p:txBody>
          <a:bodyPr/>
          <a:lstStyle/>
          <a:p>
            <a:r>
              <a:rPr lang="zh-CN" altLang="en-US" sz="2800" smtClean="0">
                <a:latin typeface="楷体_GB2312"/>
                <a:ea typeface="楷体_GB2312"/>
                <a:cs typeface="楷体_GB2312"/>
              </a:rPr>
              <a:t>减肥的方法</a:t>
            </a:r>
            <a:r>
              <a:rPr lang="en-US" altLang="zh-CN" sz="2800" smtClean="0">
                <a:latin typeface="楷体_GB2312"/>
                <a:ea typeface="楷体_GB2312"/>
                <a:cs typeface="楷体_GB2312"/>
              </a:rPr>
              <a:t>——</a:t>
            </a:r>
            <a:r>
              <a:rPr lang="zh-CN" altLang="en-US" sz="2800" smtClean="0">
                <a:latin typeface="楷体_GB2312"/>
                <a:ea typeface="楷体_GB2312"/>
                <a:cs typeface="楷体_GB2312"/>
              </a:rPr>
              <a:t>改变饮食习惯</a:t>
            </a:r>
            <a:endParaRPr lang="zh-CN" altLang="en-US" sz="2800" smtClean="0">
              <a:latin typeface="楷体_GB2312"/>
              <a:ea typeface="楷体_GB2312"/>
              <a:cs typeface="楷体_GB2312"/>
            </a:endParaRPr>
          </a:p>
        </p:txBody>
      </p:sp>
      <p:sp>
        <p:nvSpPr>
          <p:cNvPr id="35843" name="内容占位符 2"/>
          <p:cNvSpPr>
            <a:spLocks noGrp="1"/>
          </p:cNvSpPr>
          <p:nvPr>
            <p:ph idx="1"/>
          </p:nvPr>
        </p:nvSpPr>
        <p:spPr/>
        <p:txBody>
          <a:bodyPr/>
          <a:lstStyle/>
          <a:p>
            <a:pPr marL="0" indent="0">
              <a:lnSpc>
                <a:spcPct val="150000"/>
              </a:lnSpc>
              <a:buFontTx/>
              <a:buNone/>
            </a:pPr>
            <a:r>
              <a:rPr lang="zh-CN" altLang="en-US" sz="2000" smtClean="0">
                <a:latin typeface="楷体_GB2312"/>
                <a:ea typeface="楷体_GB2312"/>
                <a:cs typeface="楷体_GB2312"/>
              </a:rPr>
              <a:t>改变饮食习惯</a:t>
            </a:r>
            <a:endParaRPr lang="en-US" altLang="zh-CN" sz="2000" smtClean="0">
              <a:latin typeface="楷体_GB2312"/>
              <a:ea typeface="楷体_GB2312"/>
              <a:cs typeface="楷体_GB2312"/>
            </a:endParaRPr>
          </a:p>
          <a:p>
            <a:pPr marL="0" indent="0">
              <a:lnSpc>
                <a:spcPct val="150000"/>
              </a:lnSpc>
              <a:buFontTx/>
              <a:buNone/>
            </a:pPr>
            <a:r>
              <a:rPr lang="zh-CN" altLang="en-US" sz="2000" smtClean="0">
                <a:solidFill>
                  <a:srgbClr val="CC3300"/>
                </a:solidFill>
                <a:latin typeface="楷体_GB2312"/>
                <a:ea typeface="楷体_GB2312"/>
                <a:cs typeface="楷体_GB2312"/>
              </a:rPr>
              <a:t>    过量进食的饮食习惯是形成肥胖的主要原因</a:t>
            </a:r>
            <a:r>
              <a:rPr lang="zh-CN" altLang="en-US" sz="2000" smtClean="0">
                <a:latin typeface="楷体_GB2312"/>
                <a:ea typeface="楷体_GB2312"/>
                <a:cs typeface="楷体_GB2312"/>
              </a:rPr>
              <a:t>，减少每一餐的进食量，增加进餐次数，可以有效的满足人们对食物的渴望，减少饥饿感，维护机体稳定，从而更好的控制食欲，达到减肥的目的。故减少饥饿感的饮食习惯也是减肥的有效途径，比如“</a:t>
            </a:r>
            <a:r>
              <a:rPr lang="zh-CN" altLang="en-US" sz="2000" smtClean="0">
                <a:solidFill>
                  <a:srgbClr val="CC3300"/>
                </a:solidFill>
                <a:latin typeface="楷体_GB2312"/>
                <a:ea typeface="楷体_GB2312"/>
                <a:cs typeface="楷体_GB2312"/>
              </a:rPr>
              <a:t>少食多餐</a:t>
            </a:r>
            <a:r>
              <a:rPr lang="zh-CN" altLang="en-US" sz="2000" smtClean="0">
                <a:latin typeface="楷体_GB2312"/>
                <a:ea typeface="楷体_GB2312"/>
                <a:cs typeface="楷体_GB2312"/>
              </a:rPr>
              <a:t>”。</a:t>
            </a:r>
            <a:endParaRPr lang="en-US" altLang="zh-CN" sz="2000" smtClean="0">
              <a:latin typeface="楷体_GB2312"/>
              <a:ea typeface="楷体_GB2312"/>
              <a:cs typeface="楷体_GB2312"/>
            </a:endParaRPr>
          </a:p>
          <a:p>
            <a:pPr marL="0" indent="0">
              <a:lnSpc>
                <a:spcPct val="150000"/>
              </a:lnSpc>
              <a:buFontTx/>
              <a:buNone/>
            </a:pPr>
            <a:endParaRPr lang="zh-CN" altLang="en-US" sz="2000" smtClean="0">
              <a:latin typeface="楷体_GB2312"/>
              <a:ea typeface="楷体_GB2312"/>
              <a:cs typeface="楷体_GB2312"/>
            </a:endParaRPr>
          </a:p>
        </p:txBody>
      </p:sp>
      <p:pic>
        <p:nvPicPr>
          <p:cNvPr id="35844" name="Picture 3"/>
          <p:cNvPicPr>
            <a:picLocks noChangeAspect="1" noChangeArrowheads="1"/>
          </p:cNvPicPr>
          <p:nvPr/>
        </p:nvPicPr>
        <p:blipFill>
          <a:blip r:embed="rId1"/>
          <a:srcRect b="4878"/>
          <a:stretch>
            <a:fillRect/>
          </a:stretch>
        </p:blipFill>
        <p:spPr bwMode="auto">
          <a:xfrm>
            <a:off x="5643563" y="1730375"/>
            <a:ext cx="3097212" cy="2820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6866" name="标题 1"/>
          <p:cNvSpPr>
            <a:spLocks noGrp="1"/>
          </p:cNvSpPr>
          <p:nvPr>
            <p:ph type="title"/>
          </p:nvPr>
        </p:nvSpPr>
        <p:spPr/>
        <p:txBody>
          <a:bodyPr/>
          <a:lstStyle/>
          <a:p>
            <a:r>
              <a:rPr lang="zh-CN" altLang="en-US" sz="2800" smtClean="0">
                <a:latin typeface="楷体_GB2312"/>
                <a:ea typeface="楷体_GB2312"/>
                <a:cs typeface="楷体_GB2312"/>
              </a:rPr>
              <a:t>减肥的方法</a:t>
            </a:r>
            <a:r>
              <a:rPr lang="en-US" altLang="zh-CN" sz="2800" smtClean="0">
                <a:latin typeface="楷体_GB2312"/>
                <a:ea typeface="楷体_GB2312"/>
                <a:cs typeface="楷体_GB2312"/>
              </a:rPr>
              <a:t>——</a:t>
            </a:r>
            <a:r>
              <a:rPr lang="zh-CN" altLang="en-US" sz="2800" smtClean="0">
                <a:latin typeface="楷体_GB2312"/>
                <a:ea typeface="楷体_GB2312"/>
                <a:cs typeface="楷体_GB2312"/>
              </a:rPr>
              <a:t>改变饮食习惯</a:t>
            </a:r>
            <a:endParaRPr lang="zh-CN" altLang="en-US" sz="2800" smtClean="0">
              <a:latin typeface="楷体_GB2312"/>
              <a:ea typeface="楷体_GB2312"/>
              <a:cs typeface="楷体_GB2312"/>
            </a:endParaRPr>
          </a:p>
        </p:txBody>
      </p:sp>
      <p:sp>
        <p:nvSpPr>
          <p:cNvPr id="3" name="内容占位符 2"/>
          <p:cNvSpPr>
            <a:spLocks noGrp="1"/>
          </p:cNvSpPr>
          <p:nvPr>
            <p:ph idx="1"/>
          </p:nvPr>
        </p:nvSpPr>
        <p:spPr/>
        <p:txBody>
          <a:bodyPr rtlCol="0">
            <a:noAutofit/>
          </a:bodyPr>
          <a:lstStyle/>
          <a:p>
            <a:pPr marL="0" indent="0" fontAlgn="auto">
              <a:lnSpc>
                <a:spcPct val="150000"/>
              </a:lnSpc>
              <a:spcAft>
                <a:spcPts val="0"/>
              </a:spcAft>
              <a:buFont typeface="Arial" panose="020B0604020202020204" pitchFamily="34" charset="0"/>
              <a:buNone/>
              <a:defRPr/>
            </a:pPr>
            <a:r>
              <a:rPr lang="zh-CN" altLang="en-US" sz="2000" b="1" dirty="0" smtClean="0">
                <a:latin typeface="楷体_GB2312" panose="02010609030101010101" pitchFamily="49" charset="-122"/>
                <a:ea typeface="楷体_GB2312" panose="02010609030101010101" pitchFamily="49" charset="-122"/>
              </a:rPr>
              <a:t>少</a:t>
            </a:r>
            <a:r>
              <a:rPr lang="zh-CN" altLang="en-US" sz="2000" b="1" dirty="0">
                <a:latin typeface="楷体_GB2312" panose="02010609030101010101" pitchFamily="49" charset="-122"/>
                <a:ea typeface="楷体_GB2312" panose="02010609030101010101" pitchFamily="49" charset="-122"/>
              </a:rPr>
              <a:t>食多餐是很好的习惯，</a:t>
            </a:r>
            <a:r>
              <a:rPr lang="zh-CN" altLang="en-US" sz="2000" b="1" dirty="0" smtClean="0">
                <a:latin typeface="楷体_GB2312" panose="02010609030101010101" pitchFamily="49" charset="-122"/>
                <a:ea typeface="楷体_GB2312" panose="02010609030101010101" pitchFamily="49" charset="-122"/>
              </a:rPr>
              <a:t>有益健康</a:t>
            </a:r>
            <a:r>
              <a:rPr lang="zh-CN" altLang="en-US" sz="2000" dirty="0" smtClean="0">
                <a:latin typeface="楷体_GB2312" panose="02010609030101010101" pitchFamily="49" charset="-122"/>
                <a:ea typeface="楷体_GB2312" panose="02010609030101010101" pitchFamily="49" charset="-122"/>
              </a:rPr>
              <a:t>：</a:t>
            </a:r>
            <a:endParaRPr lang="en-US" altLang="zh-CN" sz="2000" dirty="0" smtClean="0">
              <a:latin typeface="楷体_GB2312" panose="02010609030101010101" pitchFamily="49" charset="-122"/>
              <a:ea typeface="楷体_GB2312" panose="02010609030101010101" pitchFamily="49" charset="-122"/>
            </a:endParaRPr>
          </a:p>
          <a:p>
            <a:pPr marL="1704975" indent="-1614805" fontAlgn="auto">
              <a:lnSpc>
                <a:spcPct val="150000"/>
              </a:lnSpc>
              <a:spcAft>
                <a:spcPts val="0"/>
              </a:spcAft>
              <a:buFont typeface="Arial" panose="020B0604020202020204" pitchFamily="34" charset="0"/>
              <a:buNone/>
              <a:defRPr/>
            </a:pPr>
            <a:r>
              <a:rPr lang="en-US" altLang="zh-CN" sz="2000" b="1" dirty="0" smtClean="0">
                <a:latin typeface="楷体_GB2312" panose="02010609030101010101" pitchFamily="49" charset="-122"/>
                <a:ea typeface="楷体_GB2312" panose="02010609030101010101" pitchFamily="49" charset="-122"/>
              </a:rPr>
              <a:t>1</a:t>
            </a:r>
            <a:r>
              <a:rPr lang="zh-CN" altLang="en-US" sz="2000" b="1" dirty="0" smtClean="0">
                <a:latin typeface="楷体_GB2312" panose="02010609030101010101" pitchFamily="49" charset="-122"/>
                <a:ea typeface="楷体_GB2312" panose="02010609030101010101" pitchFamily="49" charset="-122"/>
              </a:rPr>
              <a:t>、能够</a:t>
            </a:r>
            <a:r>
              <a:rPr lang="zh-CN" altLang="en-US" sz="2000" b="1" dirty="0">
                <a:latin typeface="楷体_GB2312" panose="02010609030101010101" pitchFamily="49" charset="-122"/>
                <a:ea typeface="楷体_GB2312" panose="02010609030101010101" pitchFamily="49" charset="-122"/>
              </a:rPr>
              <a:t>增加饱腹感，避免暴食</a:t>
            </a:r>
            <a:endParaRPr lang="zh-CN" altLang="en-US" sz="2000" b="1" dirty="0">
              <a:latin typeface="楷体_GB2312" panose="02010609030101010101" pitchFamily="49" charset="-122"/>
              <a:ea typeface="楷体_GB2312" panose="02010609030101010101" pitchFamily="49" charset="-122"/>
            </a:endParaRPr>
          </a:p>
          <a:p>
            <a:pPr marL="1704975" indent="0" fontAlgn="auto">
              <a:lnSpc>
                <a:spcPct val="150000"/>
              </a:lnSpc>
              <a:spcAft>
                <a:spcPts val="0"/>
              </a:spcAft>
              <a:buFont typeface="Arial" panose="020B0604020202020204" pitchFamily="34" charset="0"/>
              <a:buNone/>
              <a:defRPr/>
            </a:pPr>
            <a:r>
              <a:rPr lang="zh-CN" altLang="en-US" sz="2000" dirty="0" smtClean="0">
                <a:latin typeface="楷体_GB2312" panose="02010609030101010101" pitchFamily="49" charset="-122"/>
                <a:ea typeface="楷体_GB2312" panose="02010609030101010101" pitchFamily="49" charset="-122"/>
              </a:rPr>
              <a:t>    如果</a:t>
            </a:r>
            <a:r>
              <a:rPr lang="zh-CN" altLang="en-US" sz="2000" dirty="0">
                <a:latin typeface="楷体_GB2312" panose="02010609030101010101" pitchFamily="49" charset="-122"/>
                <a:ea typeface="楷体_GB2312" panose="02010609030101010101" pitchFamily="49" charset="-122"/>
              </a:rPr>
              <a:t>两餐之间间隔时间过长</a:t>
            </a:r>
            <a:r>
              <a:rPr lang="en-US" altLang="zh-CN" sz="2000" dirty="0">
                <a:latin typeface="楷体_GB2312" panose="02010609030101010101" pitchFamily="49" charset="-122"/>
                <a:ea typeface="楷体_GB2312" panose="02010609030101010101" pitchFamily="49" charset="-122"/>
              </a:rPr>
              <a:t>(4</a:t>
            </a:r>
            <a:r>
              <a:rPr lang="zh-CN" altLang="en-US" sz="2000" dirty="0">
                <a:latin typeface="楷体_GB2312" panose="02010609030101010101" pitchFamily="49" charset="-122"/>
                <a:ea typeface="楷体_GB2312" panose="02010609030101010101" pitchFamily="49" charset="-122"/>
              </a:rPr>
              <a:t>～</a:t>
            </a:r>
            <a:r>
              <a:rPr lang="en-US" altLang="zh-CN" sz="2000" dirty="0">
                <a:latin typeface="楷体_GB2312" panose="02010609030101010101" pitchFamily="49" charset="-122"/>
                <a:ea typeface="楷体_GB2312" panose="02010609030101010101" pitchFamily="49" charset="-122"/>
              </a:rPr>
              <a:t>5</a:t>
            </a:r>
            <a:r>
              <a:rPr lang="zh-CN" altLang="en-US" sz="2000" dirty="0">
                <a:latin typeface="楷体_GB2312" panose="02010609030101010101" pitchFamily="49" charset="-122"/>
                <a:ea typeface="楷体_GB2312" panose="02010609030101010101" pitchFamily="49" charset="-122"/>
              </a:rPr>
              <a:t>个小时，甚至更长</a:t>
            </a:r>
            <a:r>
              <a:rPr lang="en-US" altLang="zh-CN" sz="2000" dirty="0">
                <a:latin typeface="楷体_GB2312" panose="02010609030101010101" pitchFamily="49" charset="-122"/>
                <a:ea typeface="楷体_GB2312" panose="02010609030101010101" pitchFamily="49" charset="-122"/>
              </a:rPr>
              <a:t>)</a:t>
            </a:r>
            <a:r>
              <a:rPr lang="zh-CN" altLang="en-US" sz="2000" dirty="0">
                <a:latin typeface="楷体_GB2312" panose="02010609030101010101" pitchFamily="49" charset="-122"/>
                <a:ea typeface="楷体_GB2312" panose="02010609030101010101" pitchFamily="49" charset="-122"/>
              </a:rPr>
              <a:t>，容易产生</a:t>
            </a:r>
            <a:r>
              <a:rPr lang="zh-CN" altLang="en-US" sz="2000" dirty="0" smtClean="0">
                <a:latin typeface="楷体_GB2312" panose="02010609030101010101" pitchFamily="49" charset="-122"/>
                <a:ea typeface="楷体_GB2312" panose="02010609030101010101" pitchFamily="49" charset="-122"/>
              </a:rPr>
              <a:t>饥饿感，</a:t>
            </a:r>
            <a:r>
              <a:rPr lang="zh-CN" altLang="en-US" sz="2000" dirty="0">
                <a:latin typeface="楷体_GB2312" panose="02010609030101010101" pitchFamily="49" charset="-122"/>
                <a:ea typeface="楷体_GB2312" panose="02010609030101010101" pitchFamily="49" charset="-122"/>
              </a:rPr>
              <a:t>进而导致过量进食</a:t>
            </a:r>
            <a:r>
              <a:rPr lang="zh-CN" altLang="en-US" sz="2000" dirty="0" smtClean="0">
                <a:latin typeface="楷体_GB2312" panose="02010609030101010101" pitchFamily="49" charset="-122"/>
                <a:ea typeface="楷体_GB2312" panose="02010609030101010101" pitchFamily="49" charset="-122"/>
              </a:rPr>
              <a:t>。</a:t>
            </a:r>
            <a:endParaRPr lang="en-US" altLang="zh-CN" sz="2000" dirty="0" smtClean="0">
              <a:latin typeface="楷体_GB2312" panose="02010609030101010101" pitchFamily="49" charset="-122"/>
              <a:ea typeface="楷体_GB2312" panose="02010609030101010101" pitchFamily="49" charset="-122"/>
            </a:endParaRPr>
          </a:p>
          <a:p>
            <a:pPr marL="1704975" indent="0" fontAlgn="auto">
              <a:lnSpc>
                <a:spcPct val="150000"/>
              </a:lnSpc>
              <a:spcAft>
                <a:spcPts val="0"/>
              </a:spcAft>
              <a:buFont typeface="Arial" panose="020B0604020202020204" pitchFamily="34" charset="0"/>
              <a:buNone/>
              <a:defRPr/>
            </a:pPr>
            <a:r>
              <a:rPr lang="en-US" altLang="zh-CN" sz="2000" b="1" dirty="0" smtClean="0">
                <a:latin typeface="楷体_GB2312" panose="02010609030101010101" pitchFamily="49" charset="-122"/>
                <a:ea typeface="楷体_GB2312" panose="02010609030101010101" pitchFamily="49" charset="-122"/>
              </a:rPr>
              <a:t>2</a:t>
            </a:r>
            <a:r>
              <a:rPr lang="zh-CN" altLang="en-US" sz="2000" b="1" dirty="0">
                <a:latin typeface="楷体_GB2312" panose="02010609030101010101" pitchFamily="49" charset="-122"/>
                <a:ea typeface="楷体_GB2312" panose="02010609030101010101" pitchFamily="49" charset="-122"/>
              </a:rPr>
              <a:t>、减少身体脂肪囤积</a:t>
            </a:r>
            <a:endParaRPr lang="en-US" altLang="zh-CN" sz="2000" b="1" dirty="0" smtClean="0">
              <a:latin typeface="楷体_GB2312" panose="02010609030101010101" pitchFamily="49" charset="-122"/>
              <a:ea typeface="楷体_GB2312" panose="02010609030101010101" pitchFamily="49" charset="-122"/>
            </a:endParaRPr>
          </a:p>
          <a:p>
            <a:pPr marL="1704975" indent="0" fontAlgn="auto">
              <a:lnSpc>
                <a:spcPct val="150000"/>
              </a:lnSpc>
              <a:spcAft>
                <a:spcPts val="0"/>
              </a:spcAft>
              <a:buFont typeface="Arial" panose="020B0604020202020204" pitchFamily="34" charset="0"/>
              <a:buNone/>
              <a:defRPr/>
            </a:pPr>
            <a:r>
              <a:rPr lang="zh-CN" altLang="en-US" sz="2000" dirty="0" smtClean="0">
                <a:latin typeface="楷体_GB2312" panose="02010609030101010101" pitchFamily="49" charset="-122"/>
                <a:ea typeface="楷体_GB2312" panose="02010609030101010101" pitchFamily="49" charset="-122"/>
              </a:rPr>
              <a:t>    少量</a:t>
            </a:r>
            <a:r>
              <a:rPr lang="zh-CN" altLang="en-US" sz="2000" dirty="0">
                <a:latin typeface="楷体_GB2312" panose="02010609030101010101" pitchFamily="49" charset="-122"/>
                <a:ea typeface="楷体_GB2312" panose="02010609030101010101" pitchFamily="49" charset="-122"/>
              </a:rPr>
              <a:t>多餐还</a:t>
            </a:r>
            <a:r>
              <a:rPr lang="zh-CN" altLang="en-US" sz="2000" dirty="0" smtClean="0">
                <a:latin typeface="楷体_GB2312" panose="02010609030101010101" pitchFamily="49" charset="-122"/>
                <a:ea typeface="楷体_GB2312" panose="02010609030101010101" pitchFamily="49" charset="-122"/>
              </a:rPr>
              <a:t>可缓解</a:t>
            </a:r>
            <a:r>
              <a:rPr lang="zh-CN" altLang="en-US" sz="2000" dirty="0">
                <a:latin typeface="楷体_GB2312" panose="02010609030101010101" pitchFamily="49" charset="-122"/>
                <a:ea typeface="楷体_GB2312" panose="02010609030101010101" pitchFamily="49" charset="-122"/>
              </a:rPr>
              <a:t>肠胃压力，给身体足够的时间去消化</a:t>
            </a:r>
            <a:r>
              <a:rPr lang="zh-CN" altLang="en-US" sz="2000" dirty="0" smtClean="0">
                <a:latin typeface="楷体_GB2312" panose="02010609030101010101" pitchFamily="49" charset="-122"/>
                <a:ea typeface="楷体_GB2312" panose="02010609030101010101" pitchFamily="49" charset="-122"/>
              </a:rPr>
              <a:t>吸收食物，</a:t>
            </a:r>
            <a:r>
              <a:rPr lang="zh-CN" altLang="en-US" sz="2000" dirty="0">
                <a:latin typeface="楷体_GB2312" panose="02010609030101010101" pitchFamily="49" charset="-122"/>
                <a:ea typeface="楷体_GB2312" panose="02010609030101010101" pitchFamily="49" charset="-122"/>
              </a:rPr>
              <a:t>抑制</a:t>
            </a:r>
            <a:r>
              <a:rPr lang="zh-CN" altLang="en-US" sz="2000" dirty="0" smtClean="0">
                <a:latin typeface="楷体_GB2312" panose="02010609030101010101" pitchFamily="49" charset="-122"/>
                <a:ea typeface="楷体_GB2312" panose="02010609030101010101" pitchFamily="49" charset="-122"/>
              </a:rPr>
              <a:t>脂肪在体内的囤积。</a:t>
            </a:r>
            <a:endParaRPr lang="zh-CN" altLang="en-US" sz="2000" dirty="0">
              <a:latin typeface="楷体_GB2312" panose="02010609030101010101" pitchFamily="49" charset="-122"/>
              <a:ea typeface="楷体_GB2312" panose="02010609030101010101" pitchFamily="49" charset="-122"/>
            </a:endParaRPr>
          </a:p>
        </p:txBody>
      </p:sp>
      <p:pic>
        <p:nvPicPr>
          <p:cNvPr id="36868" name="Picture 3"/>
          <p:cNvPicPr>
            <a:picLocks noChangeAspect="1" noChangeArrowheads="1"/>
          </p:cNvPicPr>
          <p:nvPr/>
        </p:nvPicPr>
        <p:blipFill>
          <a:blip r:embed="rId1"/>
          <a:srcRect/>
          <a:stretch>
            <a:fillRect/>
          </a:stretch>
        </p:blipFill>
        <p:spPr bwMode="auto">
          <a:xfrm>
            <a:off x="293688" y="2355850"/>
            <a:ext cx="2373312" cy="208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rtlCol="0">
            <a:normAutofit fontScale="90000"/>
          </a:bodyPr>
          <a:lstStyle/>
          <a:p>
            <a:pPr fontAlgn="auto">
              <a:spcAft>
                <a:spcPts val="0"/>
              </a:spcAft>
              <a:defRPr/>
            </a:pPr>
            <a:r>
              <a:rPr lang="zh-CN" altLang="en-US" sz="3600" dirty="0" smtClean="0">
                <a:latin typeface="楷体_GB2312" panose="02010609030101010101" pitchFamily="49" charset="-122"/>
                <a:ea typeface="楷体_GB2312" panose="02010609030101010101" pitchFamily="49" charset="-122"/>
              </a:rPr>
              <a:t>减肥的方法</a:t>
            </a:r>
            <a:r>
              <a:rPr lang="en-US" altLang="zh-CN" sz="3600" dirty="0" smtClean="0">
                <a:latin typeface="楷体_GB2312" panose="02010609030101010101" pitchFamily="49" charset="-122"/>
                <a:ea typeface="楷体_GB2312" panose="02010609030101010101" pitchFamily="49" charset="-122"/>
              </a:rPr>
              <a:t>——</a:t>
            </a:r>
            <a:r>
              <a:rPr lang="zh-CN" altLang="en-US" sz="3600" dirty="0" smtClean="0">
                <a:latin typeface="楷体_GB2312" panose="02010609030101010101" pitchFamily="49" charset="-122"/>
                <a:ea typeface="楷体_GB2312" panose="02010609030101010101" pitchFamily="49" charset="-122"/>
              </a:rPr>
              <a:t>控制饮食</a:t>
            </a:r>
            <a:endParaRPr lang="zh-CN" altLang="en-US" sz="3600" dirty="0">
              <a:latin typeface="楷体_GB2312" panose="02010609030101010101" pitchFamily="49" charset="-122"/>
              <a:ea typeface="楷体_GB2312" panose="02010609030101010101" pitchFamily="49" charset="-122"/>
            </a:endParaRPr>
          </a:p>
        </p:txBody>
      </p:sp>
      <p:sp>
        <p:nvSpPr>
          <p:cNvPr id="37891" name="内容占位符 2"/>
          <p:cNvSpPr>
            <a:spLocks noGrp="1"/>
          </p:cNvSpPr>
          <p:nvPr>
            <p:ph idx="1"/>
          </p:nvPr>
        </p:nvSpPr>
        <p:spPr/>
        <p:txBody>
          <a:bodyPr/>
          <a:lstStyle/>
          <a:p>
            <a:pPr marL="0" indent="0">
              <a:buFontTx/>
              <a:buNone/>
            </a:pPr>
            <a:r>
              <a:rPr lang="zh-CN" altLang="en-US" sz="2200" b="1" smtClean="0">
                <a:latin typeface="楷体_GB2312"/>
                <a:ea typeface="楷体_GB2312"/>
                <a:cs typeface="楷体_GB2312"/>
              </a:rPr>
              <a:t>饮食控制</a:t>
            </a:r>
            <a:endParaRPr lang="en-US" altLang="zh-CN" sz="2200" b="1" smtClean="0">
              <a:latin typeface="楷体_GB2312"/>
              <a:ea typeface="楷体_GB2312"/>
              <a:cs typeface="楷体_GB2312"/>
            </a:endParaRPr>
          </a:p>
          <a:p>
            <a:pPr marL="0" indent="0">
              <a:buFontTx/>
              <a:buNone/>
            </a:pPr>
            <a:r>
              <a:rPr lang="en-US" altLang="zh-CN" sz="2200" b="1" smtClean="0">
                <a:latin typeface="楷体_GB2312"/>
                <a:ea typeface="楷体_GB2312"/>
                <a:cs typeface="楷体_GB2312"/>
              </a:rPr>
              <a:t>     </a:t>
            </a:r>
            <a:r>
              <a:rPr lang="zh-CN" altLang="en-US" sz="2200" smtClean="0">
                <a:latin typeface="楷体_GB2312"/>
                <a:ea typeface="楷体_GB2312"/>
                <a:cs typeface="楷体_GB2312"/>
              </a:rPr>
              <a:t>控制饮食的方法一般分为：</a:t>
            </a:r>
            <a:r>
              <a:rPr lang="zh-CN" altLang="en-US" sz="2200" smtClean="0">
                <a:solidFill>
                  <a:srgbClr val="CC3300"/>
                </a:solidFill>
                <a:latin typeface="楷体_GB2312"/>
                <a:ea typeface="楷体_GB2312"/>
                <a:cs typeface="楷体_GB2312"/>
              </a:rPr>
              <a:t>低脂饮食，低碳水化合物饮食，低热量饮食</a:t>
            </a:r>
            <a:r>
              <a:rPr lang="zh-CN" altLang="en-US" sz="2200" smtClean="0">
                <a:latin typeface="楷体_GB2312"/>
                <a:ea typeface="楷体_GB2312"/>
                <a:cs typeface="楷体_GB2312"/>
              </a:rPr>
              <a:t>。</a:t>
            </a:r>
            <a:endParaRPr lang="en-US" altLang="zh-CN" sz="2200" smtClean="0">
              <a:latin typeface="楷体_GB2312"/>
              <a:ea typeface="楷体_GB2312"/>
              <a:cs typeface="楷体_GB2312"/>
            </a:endParaRPr>
          </a:p>
          <a:p>
            <a:pPr marL="0" indent="0">
              <a:buFontTx/>
              <a:buNone/>
            </a:pPr>
            <a:endParaRPr lang="zh-CN" altLang="en-US" sz="2200" smtClean="0">
              <a:latin typeface="楷体_GB2312"/>
              <a:ea typeface="楷体_GB2312"/>
              <a:cs typeface="楷体_GB2312"/>
            </a:endParaRPr>
          </a:p>
          <a:p>
            <a:pPr marL="0" indent="0">
              <a:buFontTx/>
              <a:buNone/>
            </a:pPr>
            <a:endParaRPr lang="zh-CN" altLang="en-US" sz="2200" smtClean="0"/>
          </a:p>
        </p:txBody>
      </p:sp>
      <p:pic>
        <p:nvPicPr>
          <p:cNvPr id="37892" name="Picture 2"/>
          <p:cNvPicPr>
            <a:picLocks noChangeAspect="1" noChangeArrowheads="1"/>
          </p:cNvPicPr>
          <p:nvPr/>
        </p:nvPicPr>
        <p:blipFill>
          <a:blip r:embed="rId1"/>
          <a:srcRect/>
          <a:stretch>
            <a:fillRect/>
          </a:stretch>
        </p:blipFill>
        <p:spPr bwMode="auto">
          <a:xfrm>
            <a:off x="5724525" y="2355850"/>
            <a:ext cx="2735263" cy="2098675"/>
          </a:xfrm>
          <a:prstGeom prst="rect">
            <a:avLst/>
          </a:prstGeom>
          <a:noFill/>
          <a:ln w="9525">
            <a:noFill/>
            <a:miter lim="800000"/>
            <a:headEnd/>
            <a:tailEnd/>
          </a:ln>
        </p:spPr>
      </p:pic>
      <p:sp>
        <p:nvSpPr>
          <p:cNvPr id="37893" name="TextBox 3"/>
          <p:cNvSpPr txBox="1">
            <a:spLocks noChangeArrowheads="1"/>
          </p:cNvSpPr>
          <p:nvPr/>
        </p:nvSpPr>
        <p:spPr bwMode="auto">
          <a:xfrm>
            <a:off x="395288" y="2355850"/>
            <a:ext cx="5329237" cy="1784350"/>
          </a:xfrm>
          <a:prstGeom prst="rect">
            <a:avLst/>
          </a:prstGeom>
          <a:noFill/>
          <a:ln w="9525">
            <a:noFill/>
            <a:miter lim="800000"/>
          </a:ln>
        </p:spPr>
        <p:txBody>
          <a:bodyPr>
            <a:spAutoFit/>
          </a:bodyPr>
          <a:lstStyle/>
          <a:p>
            <a:r>
              <a:rPr lang="zh-CN" altLang="en-US" sz="2200" b="1">
                <a:latin typeface="楷体_GB2312"/>
                <a:ea typeface="楷体_GB2312"/>
                <a:cs typeface="楷体_GB2312"/>
              </a:rPr>
              <a:t>低脂饮食</a:t>
            </a:r>
            <a:endParaRPr lang="en-US" altLang="zh-CN" sz="2200" b="1">
              <a:latin typeface="楷体_GB2312"/>
              <a:ea typeface="楷体_GB2312"/>
              <a:cs typeface="楷体_GB2312"/>
            </a:endParaRPr>
          </a:p>
          <a:p>
            <a:r>
              <a:rPr lang="en-US" altLang="zh-CN" sz="2200" b="1">
                <a:latin typeface="楷体_GB2312"/>
                <a:ea typeface="楷体_GB2312"/>
                <a:cs typeface="楷体_GB2312"/>
              </a:rPr>
              <a:t>    </a:t>
            </a:r>
            <a:r>
              <a:rPr lang="zh-CN" altLang="en-US" sz="2200">
                <a:latin typeface="楷体_GB2312"/>
                <a:ea typeface="楷体_GB2312"/>
                <a:cs typeface="楷体_GB2312"/>
              </a:rPr>
              <a:t>低脂饮食主要是减少食物中脂肪的含量，以达到减少热量摄入的目的，但不减少摄入食物的总量。低脂饮食能使体重减少</a:t>
            </a:r>
            <a:r>
              <a:rPr lang="en-US" altLang="zh-CN" sz="2200">
                <a:latin typeface="楷体_GB2312"/>
                <a:ea typeface="楷体_GB2312"/>
                <a:cs typeface="楷体_GB2312"/>
              </a:rPr>
              <a:t>3.2</a:t>
            </a:r>
            <a:r>
              <a:rPr lang="zh-CN" altLang="en-US" sz="2200">
                <a:latin typeface="楷体_GB2312"/>
                <a:ea typeface="楷体_GB2312"/>
                <a:cs typeface="楷体_GB2312"/>
              </a:rPr>
              <a:t>公斤。</a:t>
            </a:r>
            <a:endParaRPr lang="zh-CN" altLang="en-US" sz="220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 name="内容占位符 2"/>
          <p:cNvSpPr>
            <a:spLocks noGrp="1"/>
          </p:cNvSpPr>
          <p:nvPr>
            <p:ph idx="1"/>
          </p:nvPr>
        </p:nvSpPr>
        <p:spPr/>
        <p:txBody>
          <a:bodyPr rtlCol="0">
            <a:normAutofit/>
          </a:bodyPr>
          <a:lstStyle/>
          <a:p>
            <a:pPr fontAlgn="auto">
              <a:spcAft>
                <a:spcPts val="0"/>
              </a:spcAft>
              <a:buFont typeface="Wingdings" panose="05000000000000000000" pitchFamily="2" charset="2"/>
              <a:buChar char="Ø"/>
              <a:defRPr/>
            </a:pPr>
            <a:r>
              <a:rPr lang="zh-CN" altLang="en-US" sz="2000" b="1" dirty="0"/>
              <a:t>低碳水化合物</a:t>
            </a:r>
            <a:r>
              <a:rPr lang="zh-CN" altLang="en-US" sz="2000" b="1" dirty="0" smtClean="0"/>
              <a:t>饮食</a:t>
            </a:r>
            <a:endParaRPr lang="en-US" altLang="zh-CN" sz="2000" b="1" dirty="0" smtClean="0"/>
          </a:p>
          <a:p>
            <a:pPr fontAlgn="auto">
              <a:spcAft>
                <a:spcPts val="0"/>
              </a:spcAft>
              <a:buFont typeface="Wingdings" panose="05000000000000000000" pitchFamily="2" charset="2"/>
              <a:buChar char="Ø"/>
              <a:defRPr/>
            </a:pPr>
            <a:r>
              <a:rPr lang="zh-CN" altLang="en-US" sz="2000" dirty="0" smtClean="0"/>
              <a:t>低</a:t>
            </a:r>
            <a:r>
              <a:rPr lang="zh-CN" altLang="en-US" sz="2000" dirty="0"/>
              <a:t>碳水化合物饮食，是指增加食物中脂肪和</a:t>
            </a:r>
            <a:r>
              <a:rPr lang="en-US" altLang="zh-CN" sz="2000" dirty="0"/>
              <a:t>/</a:t>
            </a:r>
            <a:r>
              <a:rPr lang="zh-CN" altLang="en-US" sz="2000" dirty="0"/>
              <a:t>或蛋白质的比例，比如</a:t>
            </a:r>
            <a:r>
              <a:rPr lang="en-US" altLang="zh-CN" sz="2000" dirty="0"/>
              <a:t>Atkins</a:t>
            </a:r>
            <a:r>
              <a:rPr lang="zh-CN" altLang="en-US" sz="2000" dirty="0"/>
              <a:t>减肥法和高蛋白质饮食法（</a:t>
            </a:r>
            <a:r>
              <a:rPr lang="en-US" altLang="zh-CN" sz="2000" dirty="0"/>
              <a:t>Protein Power</a:t>
            </a:r>
            <a:r>
              <a:rPr lang="zh-CN" altLang="en-US" sz="2000" dirty="0"/>
              <a:t>）</a:t>
            </a:r>
            <a:r>
              <a:rPr lang="zh-CN" altLang="en-US" sz="2000" dirty="0" smtClean="0"/>
              <a:t>。</a:t>
            </a:r>
            <a:endParaRPr lang="en-US" altLang="zh-CN" sz="2000" dirty="0" smtClean="0"/>
          </a:p>
          <a:p>
            <a:pPr fontAlgn="auto">
              <a:spcAft>
                <a:spcPts val="0"/>
              </a:spcAft>
              <a:buFont typeface="Wingdings" panose="05000000000000000000" pitchFamily="2" charset="2"/>
              <a:buChar char="Ø"/>
              <a:defRPr/>
            </a:pPr>
            <a:r>
              <a:rPr lang="zh-CN" altLang="en-US" sz="2000" dirty="0" smtClean="0"/>
              <a:t>这种</a:t>
            </a:r>
            <a:r>
              <a:rPr lang="zh-CN" altLang="en-US" sz="2000" dirty="0"/>
              <a:t>方法非常流行，但肾功能略差就</a:t>
            </a:r>
            <a:r>
              <a:rPr lang="zh-CN" altLang="en-US" sz="2000" dirty="0" smtClean="0"/>
              <a:t>不适用、</a:t>
            </a:r>
            <a:r>
              <a:rPr lang="zh-CN" altLang="en-US" sz="2000" dirty="0"/>
              <a:t>也不为美国心脏协会所推荐。据研究，该方法造成体重下降是饱足感增加，导致能量摄入减少的结果。低碳水化合物饮食并未发现有不良反应。</a:t>
            </a:r>
            <a:endParaRPr lang="zh-CN" altLang="en-US" sz="2000" dirty="0"/>
          </a:p>
          <a:p>
            <a:pPr marL="0" indent="0" fontAlgn="auto">
              <a:spcAft>
                <a:spcPts val="0"/>
              </a:spcAft>
              <a:buFont typeface="Arial" panose="020B0604020202020204" pitchFamily="34" charset="0"/>
              <a:buNone/>
              <a:defRPr/>
            </a:pPr>
            <a:endParaRPr lang="zh-CN" altLang="en-US" sz="2800" dirty="0"/>
          </a:p>
        </p:txBody>
      </p:sp>
      <p:sp>
        <p:nvSpPr>
          <p:cNvPr id="38915" name="标题 1"/>
          <p:cNvSpPr>
            <a:spLocks noGrp="1"/>
          </p:cNvSpPr>
          <p:nvPr>
            <p:ph type="title"/>
          </p:nvPr>
        </p:nvSpPr>
        <p:spPr/>
        <p:txBody>
          <a:bodyPr/>
          <a:lstStyle/>
          <a:p>
            <a:r>
              <a:rPr lang="zh-CN" altLang="en-US" sz="3600" smtClean="0">
                <a:latin typeface="楷体_GB2312"/>
                <a:ea typeface="楷体_GB2312"/>
                <a:cs typeface="楷体_GB2312"/>
              </a:rPr>
              <a:t>减肥的方法</a:t>
            </a:r>
            <a:r>
              <a:rPr lang="en-US" altLang="zh-CN" sz="3600" smtClean="0">
                <a:latin typeface="楷体_GB2312"/>
                <a:ea typeface="楷体_GB2312"/>
                <a:cs typeface="楷体_GB2312"/>
              </a:rPr>
              <a:t>-</a:t>
            </a:r>
            <a:r>
              <a:rPr lang="zh-CN" altLang="en-US" sz="3600" smtClean="0">
                <a:latin typeface="楷体_GB2312"/>
                <a:ea typeface="楷体_GB2312"/>
                <a:cs typeface="楷体_GB2312"/>
              </a:rPr>
              <a:t>控制饮食</a:t>
            </a:r>
            <a:endParaRPr lang="zh-CN" altLang="en-US" sz="3600" smtClean="0">
              <a:latin typeface="楷体_GB2312"/>
              <a:ea typeface="楷体_GB2312"/>
              <a:cs typeface="楷体_GB2312"/>
            </a:endParaRPr>
          </a:p>
        </p:txBody>
      </p:sp>
      <p:pic>
        <p:nvPicPr>
          <p:cNvPr id="38916" name="Picture 2"/>
          <p:cNvPicPr>
            <a:picLocks noChangeAspect="1" noChangeArrowheads="1"/>
          </p:cNvPicPr>
          <p:nvPr/>
        </p:nvPicPr>
        <p:blipFill>
          <a:blip r:embed="rId1"/>
          <a:srcRect/>
          <a:stretch>
            <a:fillRect/>
          </a:stretch>
        </p:blipFill>
        <p:spPr bwMode="auto">
          <a:xfrm>
            <a:off x="6797675" y="3252788"/>
            <a:ext cx="2346325" cy="1760537"/>
          </a:xfrm>
          <a:prstGeom prst="rect">
            <a:avLst/>
          </a:prstGeom>
          <a:noFill/>
          <a:ln w="9525">
            <a:noFill/>
            <a:miter lim="800000"/>
            <a:headEnd/>
            <a:tailEnd/>
          </a:ln>
        </p:spPr>
      </p:pic>
      <p:pic>
        <p:nvPicPr>
          <p:cNvPr id="38917" name="Picture 3"/>
          <p:cNvPicPr>
            <a:picLocks noChangeAspect="1" noChangeArrowheads="1"/>
          </p:cNvPicPr>
          <p:nvPr/>
        </p:nvPicPr>
        <p:blipFill>
          <a:blip r:embed="rId2"/>
          <a:srcRect/>
          <a:stretch>
            <a:fillRect/>
          </a:stretch>
        </p:blipFill>
        <p:spPr bwMode="auto">
          <a:xfrm>
            <a:off x="5364163" y="3252788"/>
            <a:ext cx="1433512" cy="1760537"/>
          </a:xfrm>
          <a:prstGeom prst="rect">
            <a:avLst/>
          </a:prstGeom>
          <a:noFill/>
          <a:ln w="9525">
            <a:noFill/>
            <a:miter lim="800000"/>
            <a:headEnd/>
            <a:tailEnd/>
          </a:ln>
        </p:spPr>
      </p:pic>
      <p:sp>
        <p:nvSpPr>
          <p:cNvPr id="38918" name="TextBox 4"/>
          <p:cNvSpPr txBox="1">
            <a:spLocks noChangeArrowheads="1"/>
          </p:cNvSpPr>
          <p:nvPr/>
        </p:nvSpPr>
        <p:spPr bwMode="auto">
          <a:xfrm>
            <a:off x="900113" y="3252788"/>
            <a:ext cx="4248150" cy="1816100"/>
          </a:xfrm>
          <a:prstGeom prst="rect">
            <a:avLst/>
          </a:prstGeom>
          <a:noFill/>
          <a:ln w="9525">
            <a:noFill/>
            <a:miter lim="800000"/>
          </a:ln>
        </p:spPr>
        <p:txBody>
          <a:bodyPr>
            <a:spAutoFit/>
          </a:bodyPr>
          <a:lstStyle/>
          <a:p>
            <a:r>
              <a:rPr lang="zh-CN" altLang="en-US" sz="1600" b="1">
                <a:latin typeface="楷体_GB2312"/>
                <a:ea typeface="楷体_GB2312"/>
                <a:cs typeface="楷体_GB2312"/>
              </a:rPr>
              <a:t>食肉减肥法</a:t>
            </a:r>
            <a:r>
              <a:rPr lang="zh-CN" altLang="en-US" sz="1600">
                <a:latin typeface="楷体_GB2312"/>
                <a:ea typeface="楷体_GB2312"/>
                <a:cs typeface="楷体_GB2312"/>
              </a:rPr>
              <a:t>，是美国医生罗伯特</a:t>
            </a:r>
            <a:r>
              <a:rPr lang="en-US" altLang="zh-CN" sz="1600">
                <a:latin typeface="楷体_GB2312"/>
                <a:ea typeface="楷体_GB2312"/>
                <a:cs typeface="楷体_GB2312"/>
              </a:rPr>
              <a:t>·</a:t>
            </a:r>
            <a:r>
              <a:rPr lang="zh-CN" altLang="en-US" sz="1600">
                <a:latin typeface="楷体_GB2312"/>
                <a:ea typeface="楷体_GB2312"/>
                <a:cs typeface="楷体_GB2312"/>
              </a:rPr>
              <a:t>阿特金斯（</a:t>
            </a:r>
            <a:r>
              <a:rPr lang="en-US" altLang="zh-CN" sz="1600">
                <a:latin typeface="楷体_GB2312"/>
                <a:ea typeface="楷体_GB2312"/>
                <a:cs typeface="楷体_GB2312"/>
              </a:rPr>
              <a:t>Robert Atkins</a:t>
            </a:r>
            <a:r>
              <a:rPr lang="zh-CN" altLang="en-US" sz="1600">
                <a:latin typeface="楷体_GB2312"/>
                <a:ea typeface="楷体_GB2312"/>
                <a:cs typeface="楷体_GB2312"/>
              </a:rPr>
              <a:t>）创造的减肥饮食方法，其要求完全不吃碳水化合物，而可以吃高蛋白的食品，即不吃任何淀粉类、高糖分的食品，而多吃肉类、鱼。其核心是控制碳水化合物的摄入量，从而将人体从消耗碳水化合物的代谢转化成以消耗脂肪为主的代谢模式。</a:t>
            </a:r>
            <a:endParaRPr lang="zh-CN" altLang="en-US" sz="1600">
              <a:latin typeface="楷体_GB2312"/>
              <a:ea typeface="楷体_GB2312"/>
              <a:cs typeface="楷体_GB2312"/>
            </a:endParaRPr>
          </a:p>
        </p:txBody>
      </p:sp>
      <p:sp>
        <p:nvSpPr>
          <p:cNvPr id="38919" name="TextBox 5"/>
          <p:cNvSpPr txBox="1">
            <a:spLocks noChangeArrowheads="1"/>
          </p:cNvSpPr>
          <p:nvPr/>
        </p:nvSpPr>
        <p:spPr bwMode="auto">
          <a:xfrm>
            <a:off x="5435600" y="4732338"/>
            <a:ext cx="1433513" cy="276225"/>
          </a:xfrm>
          <a:prstGeom prst="rect">
            <a:avLst/>
          </a:prstGeom>
          <a:noFill/>
          <a:ln w="9525">
            <a:noFill/>
            <a:miter lim="800000"/>
          </a:ln>
        </p:spPr>
        <p:txBody>
          <a:bodyPr>
            <a:spAutoFit/>
          </a:bodyPr>
          <a:lstStyle/>
          <a:p>
            <a:r>
              <a:rPr lang="zh-CN" altLang="en-US" sz="1200" b="1">
                <a:solidFill>
                  <a:schemeClr val="bg1"/>
                </a:solidFill>
                <a:latin typeface="Calibri" panose="020F0502020204030204" pitchFamily="34" charset="0"/>
              </a:rPr>
              <a:t>罗伯特</a:t>
            </a:r>
            <a:r>
              <a:rPr lang="en-US" altLang="zh-CN" sz="1200" b="1">
                <a:solidFill>
                  <a:schemeClr val="bg1"/>
                </a:solidFill>
                <a:latin typeface="Calibri" panose="020F0502020204030204" pitchFamily="34" charset="0"/>
              </a:rPr>
              <a:t>·</a:t>
            </a:r>
            <a:r>
              <a:rPr lang="zh-CN" altLang="en-US" sz="1200" b="1">
                <a:solidFill>
                  <a:schemeClr val="bg1"/>
                </a:solidFill>
                <a:latin typeface="Calibri" panose="020F0502020204030204" pitchFamily="34" charset="0"/>
              </a:rPr>
              <a:t>阿特金斯</a:t>
            </a:r>
            <a:endParaRPr lang="zh-CN" altLang="en-US" sz="1200" b="1">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 name="内容占位符 2"/>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zh-CN" altLang="en-US" sz="2000" b="1" dirty="0"/>
              <a:t>低热量</a:t>
            </a:r>
            <a:r>
              <a:rPr lang="zh-CN" altLang="en-US" sz="2000" b="1" dirty="0" smtClean="0"/>
              <a:t>饮食</a:t>
            </a:r>
            <a:endParaRPr lang="en-US" altLang="zh-CN" sz="2000" b="1" dirty="0" smtClean="0"/>
          </a:p>
          <a:p>
            <a:pPr fontAlgn="auto">
              <a:lnSpc>
                <a:spcPct val="150000"/>
              </a:lnSpc>
              <a:spcAft>
                <a:spcPts val="0"/>
              </a:spcAft>
              <a:buFont typeface="Wingdings" panose="05000000000000000000" pitchFamily="2" charset="2"/>
              <a:buChar char="Ø"/>
              <a:defRPr/>
            </a:pPr>
            <a:r>
              <a:rPr lang="zh-CN" altLang="en-US" sz="2000" dirty="0" smtClean="0"/>
              <a:t>低热</a:t>
            </a:r>
            <a:r>
              <a:rPr lang="zh-CN" altLang="en-US" sz="2000" dirty="0"/>
              <a:t>量饮食是指每天只摄入</a:t>
            </a:r>
            <a:r>
              <a:rPr lang="en-US" altLang="zh-CN" sz="2000" dirty="0"/>
              <a:t>800-1500kcal</a:t>
            </a:r>
            <a:r>
              <a:rPr lang="zh-CN" altLang="en-US" sz="2000" dirty="0"/>
              <a:t>热量，形成能量负平衡，每周可使体重下降</a:t>
            </a:r>
            <a:r>
              <a:rPr lang="en-US" altLang="zh-CN" sz="2000" dirty="0"/>
              <a:t>0.5</a:t>
            </a:r>
            <a:r>
              <a:rPr lang="zh-CN" altLang="en-US" sz="2000" dirty="0"/>
              <a:t>公斤。最终在</a:t>
            </a:r>
            <a:r>
              <a:rPr lang="en-US" altLang="zh-CN" sz="2000" dirty="0"/>
              <a:t>3-12</a:t>
            </a:r>
            <a:r>
              <a:rPr lang="zh-CN" altLang="en-US" sz="2000" dirty="0"/>
              <a:t>个月内减少</a:t>
            </a:r>
            <a:r>
              <a:rPr lang="en-US" altLang="zh-CN" sz="2000" dirty="0"/>
              <a:t>8%</a:t>
            </a:r>
            <a:r>
              <a:rPr lang="zh-CN" altLang="en-US" sz="2000" dirty="0"/>
              <a:t>的体重。</a:t>
            </a:r>
            <a:endParaRPr lang="zh-CN" altLang="en-US" sz="2000" dirty="0"/>
          </a:p>
          <a:p>
            <a:pPr marL="0" indent="0" fontAlgn="auto">
              <a:spcAft>
                <a:spcPts val="0"/>
              </a:spcAft>
              <a:buFont typeface="Arial" panose="020B0604020202020204" pitchFamily="34" charset="0"/>
              <a:buNone/>
              <a:defRPr/>
            </a:pPr>
            <a:endParaRPr lang="zh-CN" altLang="en-US" sz="2000" b="1" dirty="0"/>
          </a:p>
        </p:txBody>
      </p:sp>
      <p:sp>
        <p:nvSpPr>
          <p:cNvPr id="4" name="标题 1"/>
          <p:cNvSpPr>
            <a:spLocks noGrp="1"/>
          </p:cNvSpPr>
          <p:nvPr>
            <p:ph type="title"/>
          </p:nvPr>
        </p:nvSpPr>
        <p:spPr/>
        <p:txBody>
          <a:bodyPr rtlCol="0">
            <a:normAutofit fontScale="90000"/>
          </a:bodyPr>
          <a:lstStyle/>
          <a:p>
            <a:pPr algn="l" fontAlgn="auto">
              <a:spcAft>
                <a:spcPts val="0"/>
              </a:spcAft>
              <a:defRPr/>
            </a:pPr>
            <a:r>
              <a:rPr lang="zh-CN" altLang="en-US" sz="3600" dirty="0" smtClean="0">
                <a:latin typeface="楷体_GB2312" panose="02010609030101010101" pitchFamily="49" charset="-122"/>
                <a:ea typeface="楷体_GB2312" panose="02010609030101010101" pitchFamily="49" charset="-122"/>
              </a:rPr>
              <a:t>减肥的方法</a:t>
            </a:r>
            <a:r>
              <a:rPr lang="en-US" altLang="zh-CN" sz="3600" dirty="0" smtClean="0">
                <a:latin typeface="楷体_GB2312" panose="02010609030101010101" pitchFamily="49" charset="-122"/>
                <a:ea typeface="楷体_GB2312" panose="02010609030101010101" pitchFamily="49" charset="-122"/>
              </a:rPr>
              <a:t>——</a:t>
            </a:r>
            <a:r>
              <a:rPr lang="zh-CN" altLang="en-US" sz="3600" dirty="0" smtClean="0">
                <a:latin typeface="楷体_GB2312" panose="02010609030101010101" pitchFamily="49" charset="-122"/>
                <a:ea typeface="楷体_GB2312" panose="02010609030101010101" pitchFamily="49" charset="-122"/>
              </a:rPr>
              <a:t>控制饮食</a:t>
            </a:r>
            <a:endParaRPr lang="zh-CN" altLang="en-US" sz="3600" dirty="0">
              <a:latin typeface="楷体_GB2312" panose="02010609030101010101" pitchFamily="49" charset="-122"/>
              <a:ea typeface="楷体_GB2312" panose="02010609030101010101" pitchFamily="49" charset="-122"/>
            </a:endParaRPr>
          </a:p>
        </p:txBody>
      </p:sp>
      <p:pic>
        <p:nvPicPr>
          <p:cNvPr id="39940" name="Picture 2"/>
          <p:cNvPicPr>
            <a:picLocks noChangeAspect="1" noChangeArrowheads="1"/>
          </p:cNvPicPr>
          <p:nvPr/>
        </p:nvPicPr>
        <p:blipFill>
          <a:blip r:embed="rId1"/>
          <a:srcRect/>
          <a:stretch>
            <a:fillRect/>
          </a:stretch>
        </p:blipFill>
        <p:spPr bwMode="auto">
          <a:xfrm>
            <a:off x="900113" y="2643188"/>
            <a:ext cx="2376487" cy="2100262"/>
          </a:xfrm>
          <a:prstGeom prst="rect">
            <a:avLst/>
          </a:prstGeom>
          <a:noFill/>
          <a:ln w="9525">
            <a:noFill/>
            <a:miter lim="800000"/>
            <a:headEnd/>
            <a:tailEnd/>
          </a:ln>
        </p:spPr>
      </p:pic>
      <p:pic>
        <p:nvPicPr>
          <p:cNvPr id="39941" name="Picture 3"/>
          <p:cNvPicPr>
            <a:picLocks noChangeAspect="1" noChangeArrowheads="1"/>
          </p:cNvPicPr>
          <p:nvPr/>
        </p:nvPicPr>
        <p:blipFill>
          <a:blip r:embed="rId2"/>
          <a:srcRect b="5956"/>
          <a:stretch>
            <a:fillRect/>
          </a:stretch>
        </p:blipFill>
        <p:spPr bwMode="auto">
          <a:xfrm>
            <a:off x="3297238" y="2640013"/>
            <a:ext cx="3035300" cy="2103437"/>
          </a:xfrm>
          <a:prstGeom prst="rect">
            <a:avLst/>
          </a:prstGeom>
          <a:noFill/>
          <a:ln w="9525">
            <a:noFill/>
            <a:miter lim="800000"/>
            <a:headEnd/>
            <a:tailEnd/>
          </a:ln>
        </p:spPr>
      </p:pic>
      <p:pic>
        <p:nvPicPr>
          <p:cNvPr id="39942" name="Picture 4"/>
          <p:cNvPicPr>
            <a:picLocks noChangeAspect="1" noChangeArrowheads="1"/>
          </p:cNvPicPr>
          <p:nvPr/>
        </p:nvPicPr>
        <p:blipFill>
          <a:blip r:embed="rId3"/>
          <a:srcRect/>
          <a:stretch>
            <a:fillRect/>
          </a:stretch>
        </p:blipFill>
        <p:spPr bwMode="auto">
          <a:xfrm>
            <a:off x="6332538" y="2647950"/>
            <a:ext cx="2095500"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3" name="内容占位符 2"/>
          <p:cNvSpPr>
            <a:spLocks noGrp="1"/>
          </p:cNvSpPr>
          <p:nvPr>
            <p:ph idx="1"/>
          </p:nvPr>
        </p:nvSpPr>
        <p:spPr/>
        <p:txBody>
          <a:bodyPr rtlCol="0">
            <a:normAutofit fontScale="92500" lnSpcReduction="20000"/>
          </a:bodyPr>
          <a:lstStyle/>
          <a:p>
            <a:pPr marL="0" indent="0" fontAlgn="auto">
              <a:lnSpc>
                <a:spcPct val="200000"/>
              </a:lnSpc>
              <a:spcAft>
                <a:spcPts val="0"/>
              </a:spcAft>
              <a:buFont typeface="Arial" panose="020B0604020202020204" pitchFamily="34" charset="0"/>
              <a:buNone/>
              <a:defRPr/>
            </a:pPr>
            <a:r>
              <a:rPr lang="zh-CN" altLang="en-US" sz="2000" dirty="0" smtClean="0">
                <a:latin typeface="楷体_GB2312" panose="02010609030101010101" pitchFamily="49" charset="-122"/>
                <a:ea typeface="楷体_GB2312" panose="02010609030101010101" pitchFamily="49" charset="-122"/>
              </a:rPr>
              <a:t>    运动</a:t>
            </a:r>
            <a:r>
              <a:rPr lang="zh-CN" altLang="en-US" sz="2000" dirty="0">
                <a:latin typeface="楷体_GB2312" panose="02010609030101010101" pitchFamily="49" charset="-122"/>
                <a:ea typeface="楷体_GB2312" panose="02010609030101010101" pitchFamily="49" charset="-122"/>
              </a:rPr>
              <a:t>减肥是最科学最绿色的减肥方法，减肥时肥胖者通过一定的有氧体育运动，使其消耗身体多余脂肪，促进新陈代谢，达到运动减肥的目的</a:t>
            </a:r>
            <a:r>
              <a:rPr lang="zh-CN" altLang="en-US" sz="2000" dirty="0" smtClean="0">
                <a:latin typeface="楷体_GB2312" panose="02010609030101010101" pitchFamily="49" charset="-122"/>
                <a:ea typeface="楷体_GB2312" panose="02010609030101010101" pitchFamily="49" charset="-122"/>
              </a:rPr>
              <a:t>。</a:t>
            </a:r>
            <a:endParaRPr lang="en-US" altLang="zh-CN" sz="2000" dirty="0" smtClean="0">
              <a:latin typeface="楷体_GB2312" panose="02010609030101010101" pitchFamily="49" charset="-122"/>
              <a:ea typeface="楷体_GB2312" panose="02010609030101010101" pitchFamily="49" charset="-122"/>
            </a:endParaRPr>
          </a:p>
          <a:p>
            <a:pPr marL="0" indent="0" fontAlgn="auto">
              <a:lnSpc>
                <a:spcPct val="200000"/>
              </a:lnSpc>
              <a:spcAft>
                <a:spcPts val="0"/>
              </a:spcAft>
              <a:buFont typeface="Arial" panose="020B0604020202020204" pitchFamily="34" charset="0"/>
              <a:buNone/>
              <a:defRPr/>
            </a:pPr>
            <a:r>
              <a:rPr lang="en-US" altLang="zh-CN" sz="2000" dirty="0">
                <a:latin typeface="楷体_GB2312" panose="02010609030101010101" pitchFamily="49" charset="-122"/>
                <a:ea typeface="楷体_GB2312" panose="02010609030101010101" pitchFamily="49" charset="-122"/>
              </a:rPr>
              <a:t> </a:t>
            </a:r>
            <a:r>
              <a:rPr lang="en-US" altLang="zh-CN" sz="2000" dirty="0" smtClean="0">
                <a:latin typeface="楷体_GB2312" panose="02010609030101010101" pitchFamily="49" charset="-122"/>
                <a:ea typeface="楷体_GB2312" panose="02010609030101010101" pitchFamily="49" charset="-122"/>
              </a:rPr>
              <a:t>   </a:t>
            </a:r>
            <a:r>
              <a:rPr lang="zh-CN" altLang="en-US" sz="2000" dirty="0" smtClean="0">
                <a:latin typeface="楷体_GB2312" panose="02010609030101010101" pitchFamily="49" charset="-122"/>
                <a:ea typeface="楷体_GB2312" panose="02010609030101010101" pitchFamily="49" charset="-122"/>
              </a:rPr>
              <a:t>并不是所有的运动都能达到减肥的目的，科学运动是关键。</a:t>
            </a:r>
            <a:endParaRPr lang="en-US" altLang="zh-CN" sz="2000" dirty="0" smtClean="0">
              <a:latin typeface="楷体_GB2312" panose="02010609030101010101" pitchFamily="49" charset="-122"/>
              <a:ea typeface="楷体_GB2312" panose="02010609030101010101" pitchFamily="49" charset="-122"/>
            </a:endParaRPr>
          </a:p>
        </p:txBody>
      </p:sp>
      <p:sp>
        <p:nvSpPr>
          <p:cNvPr id="40963" name="标题 1"/>
          <p:cNvSpPr>
            <a:spLocks noGrp="1"/>
          </p:cNvSpPr>
          <p:nvPr>
            <p:ph type="title"/>
          </p:nvPr>
        </p:nvSpPr>
        <p:spPr/>
        <p:txBody>
          <a:bodyPr/>
          <a:lstStyle/>
          <a:p>
            <a:pPr algn="l"/>
            <a:r>
              <a:rPr lang="zh-CN" altLang="en-US" sz="3600" smtClean="0">
                <a:latin typeface="楷体_GB2312"/>
                <a:ea typeface="楷体_GB2312"/>
                <a:cs typeface="楷体_GB2312"/>
              </a:rPr>
              <a:t>减肥的方法</a:t>
            </a:r>
            <a:r>
              <a:rPr lang="en-US" altLang="zh-CN" sz="3600" smtClean="0">
                <a:latin typeface="楷体_GB2312"/>
                <a:ea typeface="楷体_GB2312"/>
                <a:cs typeface="楷体_GB2312"/>
              </a:rPr>
              <a:t>——</a:t>
            </a:r>
            <a:r>
              <a:rPr lang="zh-CN" altLang="en-US" sz="3600" smtClean="0">
                <a:latin typeface="楷体_GB2312"/>
                <a:ea typeface="楷体_GB2312"/>
                <a:cs typeface="楷体_GB2312"/>
              </a:rPr>
              <a:t>运动</a:t>
            </a:r>
            <a:endParaRPr lang="zh-CN" altLang="en-US" sz="3600" smtClean="0">
              <a:latin typeface="楷体_GB2312"/>
              <a:ea typeface="楷体_GB2312"/>
              <a:cs typeface="楷体_GB2312"/>
            </a:endParaRPr>
          </a:p>
        </p:txBody>
      </p:sp>
      <p:pic>
        <p:nvPicPr>
          <p:cNvPr id="40964" name="Picture 2"/>
          <p:cNvPicPr>
            <a:picLocks noChangeAspect="1" noChangeArrowheads="1"/>
          </p:cNvPicPr>
          <p:nvPr/>
        </p:nvPicPr>
        <p:blipFill>
          <a:blip r:embed="rId1"/>
          <a:srcRect/>
          <a:stretch>
            <a:fillRect/>
          </a:stretch>
        </p:blipFill>
        <p:spPr bwMode="auto">
          <a:xfrm>
            <a:off x="2411730" y="2931795"/>
            <a:ext cx="3888105" cy="22015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pic>
        <p:nvPicPr>
          <p:cNvPr id="41986" name="Picture 2"/>
          <p:cNvPicPr>
            <a:picLocks noChangeAspect="1" noChangeArrowheads="1"/>
          </p:cNvPicPr>
          <p:nvPr/>
        </p:nvPicPr>
        <p:blipFill>
          <a:blip r:embed="rId1"/>
          <a:srcRect/>
          <a:stretch>
            <a:fillRect/>
          </a:stretch>
        </p:blipFill>
        <p:spPr bwMode="auto">
          <a:xfrm>
            <a:off x="7740650" y="95250"/>
            <a:ext cx="1223963" cy="1581150"/>
          </a:xfrm>
          <a:prstGeom prst="rect">
            <a:avLst/>
          </a:prstGeom>
          <a:noFill/>
          <a:ln w="9525">
            <a:noFill/>
            <a:miter lim="800000"/>
            <a:headEnd/>
            <a:tailEnd/>
          </a:ln>
        </p:spPr>
      </p:pic>
      <p:sp>
        <p:nvSpPr>
          <p:cNvPr id="41987" name="内容占位符 2"/>
          <p:cNvSpPr>
            <a:spLocks noGrp="1"/>
          </p:cNvSpPr>
          <p:nvPr>
            <p:ph idx="1"/>
          </p:nvPr>
        </p:nvSpPr>
        <p:spPr/>
        <p:txBody>
          <a:bodyPr/>
          <a:lstStyle/>
          <a:p>
            <a:pPr marL="0" indent="0">
              <a:lnSpc>
                <a:spcPct val="120000"/>
              </a:lnSpc>
              <a:buFontTx/>
              <a:buNone/>
            </a:pPr>
            <a:r>
              <a:rPr lang="zh-CN" altLang="en-US" sz="1800" smtClean="0">
                <a:latin typeface="楷体_GB2312"/>
                <a:ea typeface="楷体_GB2312"/>
                <a:cs typeface="楷体_GB2312"/>
              </a:rPr>
              <a:t>    </a:t>
            </a:r>
            <a:r>
              <a:rPr lang="zh-CN" altLang="en-US" sz="1800" smtClean="0">
                <a:solidFill>
                  <a:srgbClr val="CC3300"/>
                </a:solidFill>
                <a:latin typeface="楷体_GB2312"/>
                <a:ea typeface="楷体_GB2312"/>
                <a:cs typeface="楷体_GB2312"/>
              </a:rPr>
              <a:t>有氧运动是提高基础代谢率最行之有效的方法。</a:t>
            </a:r>
            <a:r>
              <a:rPr lang="zh-CN" altLang="en-US" sz="1800" smtClean="0">
                <a:latin typeface="楷体_GB2312"/>
                <a:ea typeface="楷体_GB2312"/>
                <a:cs typeface="楷体_GB2312"/>
              </a:rPr>
              <a:t>我们随时随地就可以做，比如走路和骑自行车上下班，饭后散步，氧气的大量吸入和呼出会刺激细胞，加快我们的代谢。</a:t>
            </a:r>
            <a:endParaRPr lang="zh-CN" altLang="en-US" sz="1800" smtClean="0">
              <a:latin typeface="楷体_GB2312"/>
              <a:ea typeface="楷体_GB2312"/>
              <a:cs typeface="楷体_GB2312"/>
            </a:endParaRPr>
          </a:p>
          <a:p>
            <a:pPr marL="0" indent="0">
              <a:lnSpc>
                <a:spcPct val="120000"/>
              </a:lnSpc>
              <a:buFontTx/>
              <a:buNone/>
            </a:pPr>
            <a:r>
              <a:rPr lang="zh-CN" altLang="en-US" sz="1800" smtClean="0">
                <a:latin typeface="楷体_GB2312"/>
                <a:ea typeface="楷体_GB2312"/>
                <a:cs typeface="楷体_GB2312"/>
              </a:rPr>
              <a:t>    </a:t>
            </a:r>
            <a:r>
              <a:rPr lang="en-US" altLang="zh-CN" sz="1800" smtClean="0">
                <a:latin typeface="楷体_GB2312"/>
                <a:ea typeface="楷体_GB2312"/>
                <a:cs typeface="楷体_GB2312"/>
              </a:rPr>
              <a:t>1.</a:t>
            </a:r>
            <a:r>
              <a:rPr lang="zh-CN" altLang="en-US" sz="1800" smtClean="0">
                <a:latin typeface="楷体_GB2312"/>
                <a:ea typeface="楷体_GB2312"/>
                <a:cs typeface="楷体_GB2312"/>
              </a:rPr>
              <a:t>每天可以进行</a:t>
            </a:r>
            <a:r>
              <a:rPr lang="en-US" altLang="zh-CN" sz="1800" smtClean="0">
                <a:latin typeface="楷体_GB2312"/>
                <a:ea typeface="楷体_GB2312"/>
                <a:cs typeface="楷体_GB2312"/>
              </a:rPr>
              <a:t>2000</a:t>
            </a:r>
            <a:r>
              <a:rPr lang="zh-CN" altLang="en-US" sz="1800" smtClean="0">
                <a:latin typeface="楷体_GB2312"/>
                <a:ea typeface="楷体_GB2312"/>
                <a:cs typeface="楷体_GB2312"/>
              </a:rPr>
              <a:t>米到</a:t>
            </a:r>
            <a:r>
              <a:rPr lang="en-US" altLang="zh-CN" sz="1800" smtClean="0">
                <a:latin typeface="楷体_GB2312"/>
                <a:ea typeface="楷体_GB2312"/>
                <a:cs typeface="楷体_GB2312"/>
              </a:rPr>
              <a:t>3000</a:t>
            </a:r>
            <a:r>
              <a:rPr lang="zh-CN" altLang="en-US" sz="1800" smtClean="0">
                <a:latin typeface="楷体_GB2312"/>
                <a:ea typeface="楷体_GB2312"/>
                <a:cs typeface="楷体_GB2312"/>
              </a:rPr>
              <a:t>米的慢跑运动，每</a:t>
            </a:r>
            <a:r>
              <a:rPr lang="en-US" altLang="zh-CN" sz="1800" smtClean="0">
                <a:latin typeface="楷体_GB2312"/>
                <a:ea typeface="楷体_GB2312"/>
                <a:cs typeface="楷体_GB2312"/>
              </a:rPr>
              <a:t>1000</a:t>
            </a:r>
            <a:r>
              <a:rPr lang="zh-CN" altLang="en-US" sz="1800" smtClean="0">
                <a:latin typeface="楷体_GB2312"/>
                <a:ea typeface="楷体_GB2312"/>
                <a:cs typeface="楷体_GB2312"/>
              </a:rPr>
              <a:t>米要求在</a:t>
            </a:r>
            <a:r>
              <a:rPr lang="en-US" altLang="zh-CN" sz="1800" smtClean="0">
                <a:latin typeface="楷体_GB2312"/>
                <a:ea typeface="楷体_GB2312"/>
                <a:cs typeface="楷体_GB2312"/>
              </a:rPr>
              <a:t>6</a:t>
            </a:r>
            <a:r>
              <a:rPr lang="zh-CN" altLang="en-US" sz="1800" smtClean="0">
                <a:latin typeface="楷体_GB2312"/>
                <a:ea typeface="楷体_GB2312"/>
                <a:cs typeface="楷体_GB2312"/>
              </a:rPr>
              <a:t>分钟内完成，运动过程中要保证呼吸的流畅和稳定。</a:t>
            </a:r>
            <a:endParaRPr lang="zh-CN" altLang="en-US" sz="1800" smtClean="0">
              <a:latin typeface="楷体_GB2312"/>
              <a:ea typeface="楷体_GB2312"/>
              <a:cs typeface="楷体_GB2312"/>
            </a:endParaRPr>
          </a:p>
          <a:p>
            <a:pPr marL="0" indent="0">
              <a:lnSpc>
                <a:spcPct val="120000"/>
              </a:lnSpc>
              <a:buFontTx/>
              <a:buNone/>
            </a:pPr>
            <a:r>
              <a:rPr lang="zh-CN" altLang="en-US" sz="1800" smtClean="0">
                <a:latin typeface="楷体_GB2312"/>
                <a:ea typeface="楷体_GB2312"/>
                <a:cs typeface="楷体_GB2312"/>
              </a:rPr>
              <a:t>    </a:t>
            </a:r>
            <a:r>
              <a:rPr lang="en-US" altLang="zh-CN" sz="1800" smtClean="0">
                <a:latin typeface="楷体_GB2312"/>
                <a:ea typeface="楷体_GB2312"/>
                <a:cs typeface="楷体_GB2312"/>
              </a:rPr>
              <a:t>2.</a:t>
            </a:r>
            <a:r>
              <a:rPr lang="zh-CN" altLang="en-US" sz="1800" smtClean="0">
                <a:latin typeface="楷体_GB2312"/>
                <a:ea typeface="楷体_GB2312"/>
                <a:cs typeface="楷体_GB2312"/>
              </a:rPr>
              <a:t>骑行：进行</a:t>
            </a:r>
            <a:r>
              <a:rPr lang="en-US" altLang="zh-CN" sz="1800" smtClean="0">
                <a:latin typeface="楷体_GB2312"/>
                <a:ea typeface="楷体_GB2312"/>
                <a:cs typeface="楷体_GB2312"/>
              </a:rPr>
              <a:t>1</a:t>
            </a:r>
            <a:r>
              <a:rPr lang="zh-CN" altLang="en-US" sz="1800" smtClean="0">
                <a:latin typeface="楷体_GB2312"/>
                <a:ea typeface="楷体_GB2312"/>
                <a:cs typeface="楷体_GB2312"/>
              </a:rPr>
              <a:t>小时左右的骑行，匀速平稳，根据身体变化调节速度和呼吸。</a:t>
            </a:r>
            <a:endParaRPr lang="zh-CN" altLang="en-US" sz="1800" smtClean="0">
              <a:latin typeface="楷体_GB2312"/>
              <a:ea typeface="楷体_GB2312"/>
              <a:cs typeface="楷体_GB2312"/>
            </a:endParaRPr>
          </a:p>
          <a:p>
            <a:pPr marL="0" indent="0">
              <a:lnSpc>
                <a:spcPct val="120000"/>
              </a:lnSpc>
              <a:buFontTx/>
              <a:buNone/>
            </a:pPr>
            <a:r>
              <a:rPr lang="zh-CN" altLang="en-US" sz="1800" smtClean="0">
                <a:latin typeface="楷体_GB2312"/>
                <a:ea typeface="楷体_GB2312"/>
                <a:cs typeface="楷体_GB2312"/>
              </a:rPr>
              <a:t>    </a:t>
            </a:r>
            <a:r>
              <a:rPr lang="en-US" altLang="zh-CN" sz="1800" smtClean="0">
                <a:latin typeface="楷体_GB2312"/>
                <a:ea typeface="楷体_GB2312"/>
                <a:cs typeface="楷体_GB2312"/>
              </a:rPr>
              <a:t>3.</a:t>
            </a:r>
            <a:r>
              <a:rPr lang="zh-CN" altLang="en-US" sz="1800" smtClean="0">
                <a:latin typeface="楷体_GB2312"/>
                <a:ea typeface="楷体_GB2312"/>
                <a:cs typeface="楷体_GB2312"/>
              </a:rPr>
              <a:t>游泳：</a:t>
            </a:r>
            <a:r>
              <a:rPr lang="en-US" altLang="zh-CN" sz="1800" smtClean="0">
                <a:latin typeface="楷体_GB2312"/>
                <a:ea typeface="楷体_GB2312"/>
                <a:cs typeface="楷体_GB2312"/>
              </a:rPr>
              <a:t>1000</a:t>
            </a:r>
            <a:r>
              <a:rPr lang="zh-CN" altLang="en-US" sz="1800" smtClean="0">
                <a:latin typeface="楷体_GB2312"/>
                <a:ea typeface="楷体_GB2312"/>
                <a:cs typeface="楷体_GB2312"/>
              </a:rPr>
              <a:t>米左右的快节奏游泳是很好的有氧运动。</a:t>
            </a:r>
            <a:endParaRPr lang="zh-CN" altLang="en-US" sz="1800" smtClean="0">
              <a:latin typeface="楷体_GB2312"/>
              <a:ea typeface="楷体_GB2312"/>
              <a:cs typeface="楷体_GB2312"/>
            </a:endParaRPr>
          </a:p>
          <a:p>
            <a:pPr marL="0" indent="0">
              <a:lnSpc>
                <a:spcPct val="120000"/>
              </a:lnSpc>
              <a:buFontTx/>
              <a:buNone/>
            </a:pPr>
            <a:r>
              <a:rPr lang="zh-CN" altLang="en-US" sz="1800" smtClean="0">
                <a:latin typeface="楷体_GB2312"/>
                <a:ea typeface="楷体_GB2312"/>
                <a:cs typeface="楷体_GB2312"/>
              </a:rPr>
              <a:t>    </a:t>
            </a:r>
            <a:r>
              <a:rPr lang="en-US" altLang="zh-CN" sz="1800" smtClean="0">
                <a:latin typeface="楷体_GB2312"/>
                <a:ea typeface="楷体_GB2312"/>
                <a:cs typeface="楷体_GB2312"/>
              </a:rPr>
              <a:t>4.</a:t>
            </a:r>
            <a:r>
              <a:rPr lang="zh-CN" altLang="en-US" sz="1800" smtClean="0">
                <a:latin typeface="楷体_GB2312"/>
                <a:ea typeface="楷体_GB2312"/>
                <a:cs typeface="楷体_GB2312"/>
              </a:rPr>
              <a:t>篮球、足球都是很好的有氧运动，每天不少于</a:t>
            </a:r>
            <a:r>
              <a:rPr lang="en-US" altLang="zh-CN" sz="1800" smtClean="0">
                <a:latin typeface="楷体_GB2312"/>
                <a:ea typeface="楷体_GB2312"/>
                <a:cs typeface="楷体_GB2312"/>
              </a:rPr>
              <a:t>1</a:t>
            </a:r>
            <a:r>
              <a:rPr lang="zh-CN" altLang="en-US" sz="1800" smtClean="0">
                <a:latin typeface="楷体_GB2312"/>
                <a:ea typeface="楷体_GB2312"/>
                <a:cs typeface="楷体_GB2312"/>
              </a:rPr>
              <a:t>小时的运动量。</a:t>
            </a:r>
            <a:endParaRPr lang="zh-CN" altLang="en-US" sz="1800" smtClean="0">
              <a:latin typeface="楷体_GB2312"/>
              <a:ea typeface="楷体_GB2312"/>
              <a:cs typeface="楷体_GB2312"/>
            </a:endParaRPr>
          </a:p>
          <a:p>
            <a:pPr marL="0" indent="0">
              <a:lnSpc>
                <a:spcPct val="120000"/>
              </a:lnSpc>
              <a:buFontTx/>
              <a:buNone/>
            </a:pPr>
            <a:r>
              <a:rPr lang="zh-CN" altLang="en-US" sz="1800" smtClean="0">
                <a:latin typeface="楷体_GB2312"/>
                <a:ea typeface="楷体_GB2312"/>
                <a:cs typeface="楷体_GB2312"/>
              </a:rPr>
              <a:t>注意：以上各类运动可以在每周变换着进行，保持身体对运动的新鲜感是加快成效的好方法。</a:t>
            </a:r>
            <a:endParaRPr lang="en-US" altLang="zh-CN" sz="1800" smtClean="0">
              <a:latin typeface="楷体_GB2312"/>
              <a:ea typeface="楷体_GB2312"/>
              <a:cs typeface="楷体_GB2312"/>
            </a:endParaRPr>
          </a:p>
        </p:txBody>
      </p:sp>
      <p:sp>
        <p:nvSpPr>
          <p:cNvPr id="4" name="标题 1"/>
          <p:cNvSpPr>
            <a:spLocks noGrp="1"/>
          </p:cNvSpPr>
          <p:nvPr>
            <p:ph type="title"/>
          </p:nvPr>
        </p:nvSpPr>
        <p:spPr/>
        <p:txBody>
          <a:bodyPr rtlCol="0">
            <a:normAutofit fontScale="90000"/>
          </a:bodyPr>
          <a:lstStyle/>
          <a:p>
            <a:pPr algn="l" fontAlgn="auto">
              <a:spcAft>
                <a:spcPts val="0"/>
              </a:spcAft>
              <a:defRPr/>
            </a:pPr>
            <a:r>
              <a:rPr lang="zh-CN" altLang="en-US" sz="3600" dirty="0" smtClean="0">
                <a:latin typeface="楷体_GB2312" panose="02010609030101010101" pitchFamily="49" charset="-122"/>
                <a:ea typeface="楷体_GB2312" panose="02010609030101010101" pitchFamily="49" charset="-122"/>
              </a:rPr>
              <a:t>减肥的方法</a:t>
            </a:r>
            <a:r>
              <a:rPr lang="en-US" altLang="zh-CN" sz="3600" dirty="0" smtClean="0">
                <a:latin typeface="楷体_GB2312" panose="02010609030101010101" pitchFamily="49" charset="-122"/>
                <a:ea typeface="楷体_GB2312" panose="02010609030101010101" pitchFamily="49" charset="-122"/>
              </a:rPr>
              <a:t>——</a:t>
            </a:r>
            <a:r>
              <a:rPr lang="zh-CN" altLang="en-US" sz="3600" dirty="0" smtClean="0">
                <a:latin typeface="楷体_GB2312" panose="02010609030101010101" pitchFamily="49" charset="-122"/>
                <a:ea typeface="楷体_GB2312" panose="02010609030101010101" pitchFamily="49" charset="-122"/>
              </a:rPr>
              <a:t>有氧运动</a:t>
            </a:r>
            <a:endParaRPr lang="zh-CN" altLang="en-US" sz="3600"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rtlCol="0">
            <a:normAutofit/>
          </a:bodyPr>
          <a:lstStyle/>
          <a:p>
            <a:pPr fontAlgn="auto">
              <a:spcAft>
                <a:spcPts val="0"/>
              </a:spcAft>
              <a:defRPr/>
            </a:pPr>
            <a:r>
              <a:rPr lang="zh-CN" altLang="en-US" sz="3200" b="1" dirty="0" smtClean="0">
                <a:solidFill>
                  <a:schemeClr val="tx1">
                    <a:lumMod val="95000"/>
                    <a:lumOff val="5000"/>
                  </a:schemeClr>
                </a:solidFill>
              </a:rPr>
              <a:t>谁是营养不良</a:t>
            </a:r>
            <a:endParaRPr lang="zh-CN" altLang="en-US" sz="3200" b="1" dirty="0">
              <a:solidFill>
                <a:schemeClr val="tx1">
                  <a:lumMod val="95000"/>
                  <a:lumOff val="5000"/>
                </a:schemeClr>
              </a:solidFill>
            </a:endParaRPr>
          </a:p>
        </p:txBody>
      </p:sp>
      <p:pic>
        <p:nvPicPr>
          <p:cNvPr id="16387" name="Picture 3"/>
          <p:cNvPicPr>
            <a:picLocks noChangeAspect="1" noChangeArrowheads="1"/>
          </p:cNvPicPr>
          <p:nvPr/>
        </p:nvPicPr>
        <p:blipFill>
          <a:blip r:embed="rId1"/>
          <a:srcRect l="39873"/>
          <a:stretch>
            <a:fillRect/>
          </a:stretch>
        </p:blipFill>
        <p:spPr bwMode="auto">
          <a:xfrm>
            <a:off x="3708400" y="1276350"/>
            <a:ext cx="2286000" cy="2578100"/>
          </a:xfrm>
          <a:prstGeom prst="rect">
            <a:avLst/>
          </a:prstGeom>
          <a:noFill/>
          <a:ln w="9525">
            <a:noFill/>
            <a:miter lim="800000"/>
            <a:headEnd/>
            <a:tailEnd/>
          </a:ln>
        </p:spPr>
      </p:pic>
      <p:pic>
        <p:nvPicPr>
          <p:cNvPr id="16388" name="Picture 4"/>
          <p:cNvPicPr>
            <a:picLocks noGrp="1" noChangeAspect="1" noChangeArrowheads="1"/>
          </p:cNvPicPr>
          <p:nvPr>
            <p:ph idx="1"/>
          </p:nvPr>
        </p:nvPicPr>
        <p:blipFill>
          <a:blip r:embed="rId2"/>
          <a:srcRect l="25037"/>
          <a:stretch>
            <a:fillRect/>
          </a:stretch>
        </p:blipFill>
        <p:spPr>
          <a:xfrm>
            <a:off x="2844800" y="1608138"/>
            <a:ext cx="3454400" cy="2576512"/>
          </a:xfrm>
        </p:spPr>
      </p:pic>
      <p:pic>
        <p:nvPicPr>
          <p:cNvPr id="16389" name="Picture 5"/>
          <p:cNvPicPr>
            <a:picLocks noChangeAspect="1" noChangeArrowheads="1"/>
          </p:cNvPicPr>
          <p:nvPr/>
        </p:nvPicPr>
        <p:blipFill>
          <a:blip r:embed="rId3"/>
          <a:srcRect l="13750" r="8961"/>
          <a:stretch>
            <a:fillRect/>
          </a:stretch>
        </p:blipFill>
        <p:spPr bwMode="auto">
          <a:xfrm>
            <a:off x="1087438" y="1276350"/>
            <a:ext cx="2620962" cy="2578100"/>
          </a:xfrm>
          <a:prstGeom prst="rect">
            <a:avLst/>
          </a:prstGeom>
          <a:noFill/>
          <a:ln w="9525">
            <a:noFill/>
            <a:miter lim="800000"/>
            <a:headEnd/>
            <a:tailEnd/>
          </a:ln>
        </p:spPr>
      </p:pic>
      <p:sp>
        <p:nvSpPr>
          <p:cNvPr id="16390" name="TextBox 3"/>
          <p:cNvSpPr txBox="1">
            <a:spLocks noChangeArrowheads="1"/>
          </p:cNvSpPr>
          <p:nvPr/>
        </p:nvSpPr>
        <p:spPr bwMode="auto">
          <a:xfrm>
            <a:off x="2238375" y="3867150"/>
            <a:ext cx="533400" cy="461963"/>
          </a:xfrm>
          <a:prstGeom prst="rect">
            <a:avLst/>
          </a:prstGeom>
          <a:noFill/>
          <a:ln w="9525">
            <a:noFill/>
            <a:miter lim="800000"/>
          </a:ln>
        </p:spPr>
        <p:txBody>
          <a:bodyPr>
            <a:spAutoFit/>
          </a:bodyPr>
          <a:lstStyle/>
          <a:p>
            <a:r>
              <a:rPr lang="en-US" altLang="zh-CN" sz="2400" b="1">
                <a:latin typeface="Calibri" panose="020F0502020204030204" pitchFamily="34" charset="0"/>
              </a:rPr>
              <a:t>1</a:t>
            </a:r>
            <a:endParaRPr lang="zh-CN" altLang="en-US" sz="2400" b="1">
              <a:latin typeface="Calibri" panose="020F0502020204030204" pitchFamily="34" charset="0"/>
            </a:endParaRPr>
          </a:p>
        </p:txBody>
      </p:sp>
      <p:sp>
        <p:nvSpPr>
          <p:cNvPr id="16391" name="TextBox 8"/>
          <p:cNvSpPr txBox="1">
            <a:spLocks noChangeArrowheads="1"/>
          </p:cNvSpPr>
          <p:nvPr/>
        </p:nvSpPr>
        <p:spPr bwMode="auto">
          <a:xfrm>
            <a:off x="4716463" y="3867150"/>
            <a:ext cx="533400" cy="461963"/>
          </a:xfrm>
          <a:prstGeom prst="rect">
            <a:avLst/>
          </a:prstGeom>
          <a:noFill/>
          <a:ln w="9525">
            <a:noFill/>
            <a:miter lim="800000"/>
          </a:ln>
        </p:spPr>
        <p:txBody>
          <a:bodyPr>
            <a:spAutoFit/>
          </a:bodyPr>
          <a:lstStyle/>
          <a:p>
            <a:r>
              <a:rPr lang="en-US" altLang="zh-CN" sz="2400" b="1">
                <a:latin typeface="Calibri" panose="020F0502020204030204" pitchFamily="34" charset="0"/>
              </a:rPr>
              <a:t>2</a:t>
            </a:r>
            <a:endParaRPr lang="zh-CN" altLang="en-US" sz="2400" b="1">
              <a:latin typeface="Calibri" panose="020F0502020204030204" pitchFamily="34" charset="0"/>
            </a:endParaRPr>
          </a:p>
        </p:txBody>
      </p:sp>
      <p:sp>
        <p:nvSpPr>
          <p:cNvPr id="16392" name="TextBox 9"/>
          <p:cNvSpPr txBox="1">
            <a:spLocks noChangeArrowheads="1"/>
          </p:cNvSpPr>
          <p:nvPr/>
        </p:nvSpPr>
        <p:spPr bwMode="auto">
          <a:xfrm>
            <a:off x="7164388" y="3867150"/>
            <a:ext cx="533400" cy="461963"/>
          </a:xfrm>
          <a:prstGeom prst="rect">
            <a:avLst/>
          </a:prstGeom>
          <a:noFill/>
          <a:ln w="9525">
            <a:noFill/>
            <a:miter lim="800000"/>
          </a:ln>
        </p:spPr>
        <p:txBody>
          <a:bodyPr>
            <a:spAutoFit/>
          </a:bodyPr>
          <a:lstStyle/>
          <a:p>
            <a:r>
              <a:rPr lang="en-US" altLang="zh-CN" sz="2400" b="1">
                <a:latin typeface="Calibri" panose="020F0502020204030204" pitchFamily="34" charset="0"/>
              </a:rPr>
              <a:t>3</a:t>
            </a:r>
            <a:endParaRPr lang="zh-CN" altLang="en-US" sz="2400" b="1">
              <a:latin typeface="Calibri" panose="020F0502020204030204" pitchFamily="34" charset="0"/>
            </a:endParaRPr>
          </a:p>
        </p:txBody>
      </p:sp>
      <p:pic>
        <p:nvPicPr>
          <p:cNvPr id="16393" name="Picture 6"/>
          <p:cNvPicPr>
            <a:picLocks noChangeAspect="1" noChangeArrowheads="1"/>
          </p:cNvPicPr>
          <p:nvPr/>
        </p:nvPicPr>
        <p:blipFill>
          <a:blip r:embed="rId4"/>
          <a:srcRect/>
          <a:stretch>
            <a:fillRect/>
          </a:stretch>
        </p:blipFill>
        <p:spPr bwMode="auto">
          <a:xfrm rot="-683007">
            <a:off x="-304800" y="-31750"/>
            <a:ext cx="2543175" cy="2105025"/>
          </a:xfrm>
          <a:prstGeom prst="rect">
            <a:avLst/>
          </a:prstGeom>
          <a:noFill/>
          <a:ln w="9525">
            <a:noFill/>
            <a:miter lim="800000"/>
            <a:headEnd/>
            <a:tailEnd/>
          </a:ln>
        </p:spPr>
      </p:pic>
      <p:sp>
        <p:nvSpPr>
          <p:cNvPr id="16394" name="TextBox 4"/>
          <p:cNvSpPr txBox="1">
            <a:spLocks noChangeArrowheads="1"/>
          </p:cNvSpPr>
          <p:nvPr/>
        </p:nvSpPr>
        <p:spPr bwMode="auto">
          <a:xfrm>
            <a:off x="254000" y="1276350"/>
            <a:ext cx="431800" cy="3240088"/>
          </a:xfrm>
          <a:prstGeom prst="rect">
            <a:avLst/>
          </a:prstGeom>
          <a:noFill/>
          <a:ln w="9525">
            <a:noFill/>
            <a:miter lim="800000"/>
          </a:ln>
        </p:spPr>
        <p:txBody>
          <a:bodyPr vert="eaVert">
            <a:spAutoFit/>
          </a:bodyPr>
          <a:lstStyle/>
          <a:p>
            <a:r>
              <a:rPr lang="zh-CN" altLang="en-US" sz="1600" b="1">
                <a:latin typeface="楷体_GB2312"/>
                <a:ea typeface="楷体_GB2312"/>
                <a:cs typeface="楷体_GB2312"/>
              </a:rPr>
              <a:t>国际上用桔黄丝带代表营养不良</a:t>
            </a:r>
            <a:endParaRPr lang="zh-CN" altLang="en-US" sz="1600" b="1">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43010" name="内容占位符 2"/>
          <p:cNvSpPr>
            <a:spLocks noGrp="1"/>
          </p:cNvSpPr>
          <p:nvPr>
            <p:ph idx="1"/>
          </p:nvPr>
        </p:nvSpPr>
        <p:spPr/>
        <p:txBody>
          <a:bodyPr/>
          <a:lstStyle/>
          <a:p>
            <a:pPr marL="0" indent="0">
              <a:lnSpc>
                <a:spcPct val="110000"/>
              </a:lnSpc>
              <a:buFontTx/>
              <a:buNone/>
            </a:pPr>
            <a:r>
              <a:rPr lang="zh-CN" altLang="en-US" sz="2000" b="1" smtClean="0">
                <a:latin typeface="楷体_GB2312"/>
                <a:ea typeface="楷体_GB2312"/>
                <a:cs typeface="楷体_GB2312"/>
              </a:rPr>
              <a:t>运动：循序渐进 持之以恒</a:t>
            </a:r>
            <a:endParaRPr lang="en-US" altLang="zh-CN" sz="2000" b="1" smtClean="0">
              <a:latin typeface="楷体_GB2312"/>
              <a:ea typeface="楷体_GB2312"/>
              <a:cs typeface="楷体_GB2312"/>
            </a:endParaRPr>
          </a:p>
          <a:p>
            <a:pPr marL="0" indent="0">
              <a:lnSpc>
                <a:spcPct val="110000"/>
              </a:lnSpc>
              <a:buFontTx/>
              <a:buNone/>
            </a:pPr>
            <a:r>
              <a:rPr lang="zh-CN" altLang="en-US" sz="2000" smtClean="0">
                <a:latin typeface="楷体_GB2312"/>
                <a:ea typeface="楷体_GB2312"/>
                <a:cs typeface="楷体_GB2312"/>
              </a:rPr>
              <a:t>    参加运动锻炼决不能急于求成，要懂得达到减重健身的效果绝非一朝一夕所能办到的事，而应该有目的、有计划、有步骤地进行科学性锻炼，要</a:t>
            </a:r>
            <a:r>
              <a:rPr lang="zh-CN" altLang="en-US" sz="2000" smtClean="0">
                <a:solidFill>
                  <a:srgbClr val="CC3300"/>
                </a:solidFill>
                <a:latin typeface="楷体_GB2312"/>
                <a:ea typeface="楷体_GB2312"/>
                <a:cs typeface="楷体_GB2312"/>
              </a:rPr>
              <a:t>循序渐进</a:t>
            </a:r>
            <a:r>
              <a:rPr lang="zh-CN" altLang="en-US" sz="2000" smtClean="0">
                <a:latin typeface="楷体_GB2312"/>
                <a:ea typeface="楷体_GB2312"/>
                <a:cs typeface="楷体_GB2312"/>
              </a:rPr>
              <a:t>，日积月累，这样才能取得满意的锻炼效果。</a:t>
            </a:r>
            <a:endParaRPr lang="en-US" altLang="zh-CN" sz="2000" smtClean="0">
              <a:latin typeface="楷体_GB2312"/>
              <a:ea typeface="楷体_GB2312"/>
              <a:cs typeface="楷体_GB2312"/>
            </a:endParaRPr>
          </a:p>
          <a:p>
            <a:pPr marL="0" indent="0">
              <a:lnSpc>
                <a:spcPct val="110000"/>
              </a:lnSpc>
              <a:buFontTx/>
              <a:buNone/>
            </a:pPr>
            <a:r>
              <a:rPr lang="zh-CN" altLang="en-US" sz="2000" b="1" smtClean="0">
                <a:latin typeface="楷体_GB2312"/>
                <a:ea typeface="楷体_GB2312"/>
                <a:cs typeface="楷体_GB2312"/>
              </a:rPr>
              <a:t>    </a:t>
            </a:r>
            <a:r>
              <a:rPr lang="zh-CN" altLang="en-US" sz="2000" smtClean="0">
                <a:latin typeface="楷体_GB2312"/>
                <a:ea typeface="楷体_GB2312"/>
                <a:cs typeface="楷体_GB2312"/>
              </a:rPr>
              <a:t>进行体育锻炼要想取得成效，不在于锻炼项目的多少，关键在于坚持，即人们常说的“</a:t>
            </a:r>
            <a:r>
              <a:rPr lang="zh-CN" altLang="en-US" sz="2000" smtClean="0">
                <a:solidFill>
                  <a:srgbClr val="CC3300"/>
                </a:solidFill>
                <a:latin typeface="楷体_GB2312"/>
                <a:ea typeface="楷体_GB2312"/>
                <a:cs typeface="楷体_GB2312"/>
              </a:rPr>
              <a:t>贵在坚持</a:t>
            </a:r>
            <a:r>
              <a:rPr lang="zh-CN" altLang="en-US" sz="2000" smtClean="0">
                <a:latin typeface="楷体_GB2312"/>
                <a:ea typeface="楷体_GB2312"/>
                <a:cs typeface="楷体_GB2312"/>
              </a:rPr>
              <a:t>”。在掌握运动量的基础上，最好每天坚持锻炼，实在有困难时，每周锻炼不应少于</a:t>
            </a:r>
            <a:r>
              <a:rPr lang="en-US" altLang="zh-CN" sz="2000" smtClean="0">
                <a:latin typeface="楷体_GB2312"/>
                <a:ea typeface="楷体_GB2312"/>
                <a:cs typeface="楷体_GB2312"/>
              </a:rPr>
              <a:t>3</a:t>
            </a:r>
            <a:r>
              <a:rPr lang="zh-CN" altLang="en-US" sz="2000" smtClean="0">
                <a:latin typeface="楷体_GB2312"/>
                <a:ea typeface="楷体_GB2312"/>
                <a:cs typeface="楷体_GB2312"/>
              </a:rPr>
              <a:t>次，每次锻炼</a:t>
            </a:r>
            <a:r>
              <a:rPr lang="en-US" altLang="zh-CN" sz="2000" smtClean="0">
                <a:latin typeface="楷体_GB2312"/>
                <a:ea typeface="楷体_GB2312"/>
                <a:cs typeface="楷体_GB2312"/>
              </a:rPr>
              <a:t>30</a:t>
            </a:r>
            <a:r>
              <a:rPr lang="zh-CN" altLang="en-US" sz="2000" smtClean="0">
                <a:latin typeface="楷体_GB2312"/>
                <a:ea typeface="楷体_GB2312"/>
                <a:cs typeface="楷体_GB2312"/>
              </a:rPr>
              <a:t>分钟左右即司。决不能“三天打鱼，两天晒网”，否则锻炼的成果得而复失。</a:t>
            </a:r>
            <a:endParaRPr lang="en-US" altLang="zh-CN" sz="2000" smtClean="0">
              <a:latin typeface="楷体_GB2312"/>
              <a:ea typeface="楷体_GB2312"/>
              <a:cs typeface="楷体_GB2312"/>
            </a:endParaRPr>
          </a:p>
        </p:txBody>
      </p:sp>
      <p:sp>
        <p:nvSpPr>
          <p:cNvPr id="43011" name="标题 1"/>
          <p:cNvSpPr>
            <a:spLocks noGrp="1"/>
          </p:cNvSpPr>
          <p:nvPr>
            <p:ph type="title"/>
          </p:nvPr>
        </p:nvSpPr>
        <p:spPr/>
        <p:txBody>
          <a:bodyPr/>
          <a:lstStyle/>
          <a:p>
            <a:pPr algn="l"/>
            <a:r>
              <a:rPr lang="zh-CN" altLang="en-US" sz="3600" smtClean="0">
                <a:latin typeface="楷体_GB2312"/>
                <a:ea typeface="楷体_GB2312"/>
                <a:cs typeface="楷体_GB2312"/>
              </a:rPr>
              <a:t>减肥的方法</a:t>
            </a:r>
            <a:r>
              <a:rPr lang="en-US" altLang="zh-CN" sz="3600" smtClean="0">
                <a:latin typeface="楷体_GB2312"/>
                <a:ea typeface="楷体_GB2312"/>
                <a:cs typeface="楷体_GB2312"/>
              </a:rPr>
              <a:t>——</a:t>
            </a:r>
            <a:r>
              <a:rPr lang="zh-CN" altLang="en-US" sz="3600" smtClean="0">
                <a:latin typeface="楷体_GB2312"/>
                <a:ea typeface="楷体_GB2312"/>
                <a:cs typeface="楷体_GB2312"/>
              </a:rPr>
              <a:t>运动</a:t>
            </a:r>
            <a:endParaRPr lang="zh-CN" altLang="en-US" sz="3600" smtClean="0">
              <a:latin typeface="楷体_GB2312"/>
              <a:ea typeface="楷体_GB2312"/>
              <a:cs typeface="楷体_GB2312"/>
            </a:endParaRPr>
          </a:p>
        </p:txBody>
      </p:sp>
      <p:pic>
        <p:nvPicPr>
          <p:cNvPr id="43012" name="Picture 3"/>
          <p:cNvPicPr>
            <a:picLocks noChangeAspect="1" noChangeArrowheads="1"/>
          </p:cNvPicPr>
          <p:nvPr/>
        </p:nvPicPr>
        <p:blipFill>
          <a:blip r:embed="rId1"/>
          <a:srcRect/>
          <a:stretch>
            <a:fillRect/>
          </a:stretch>
        </p:blipFill>
        <p:spPr bwMode="auto">
          <a:xfrm>
            <a:off x="5147945" y="123825"/>
            <a:ext cx="3105150" cy="1211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44034" name="内容占位符 2"/>
          <p:cNvSpPr>
            <a:spLocks noGrp="1"/>
          </p:cNvSpPr>
          <p:nvPr>
            <p:ph idx="1"/>
          </p:nvPr>
        </p:nvSpPr>
        <p:spPr/>
        <p:txBody>
          <a:bodyPr/>
          <a:lstStyle/>
          <a:p>
            <a:pPr marL="0" indent="0">
              <a:lnSpc>
                <a:spcPct val="150000"/>
              </a:lnSpc>
              <a:buFontTx/>
              <a:buNone/>
            </a:pPr>
            <a:r>
              <a:rPr lang="zh-CN" altLang="en-US" sz="2000" smtClean="0">
                <a:latin typeface="楷体_GB2312"/>
                <a:ea typeface="楷体_GB2312"/>
                <a:cs typeface="楷体_GB2312"/>
              </a:rPr>
              <a:t>    针灸减肥主要是通过传统的中医针灸方法，针灸身体相关穴位，达到调整机体内分泌的作用，而最终实现减肥。这种减肥方式相对安全可靠，通过人体相关的穴位，达到调整机体内分泌的作用，从而实现减肥的目的。而且针灸减肥被认为是利用传统的中医针灸方法进行减肥，对比其他的减肥方式优势是无痛，没有副作用，治疗方式简单等。</a:t>
            </a:r>
            <a:endParaRPr lang="zh-CN" altLang="en-US" sz="2000" smtClean="0">
              <a:latin typeface="楷体_GB2312"/>
              <a:ea typeface="楷体_GB2312"/>
              <a:cs typeface="楷体_GB2312"/>
            </a:endParaRPr>
          </a:p>
        </p:txBody>
      </p:sp>
      <p:sp>
        <p:nvSpPr>
          <p:cNvPr id="5" name="标题 1"/>
          <p:cNvSpPr>
            <a:spLocks noGrp="1"/>
          </p:cNvSpPr>
          <p:nvPr>
            <p:ph type="title"/>
          </p:nvPr>
        </p:nvSpPr>
        <p:spPr/>
        <p:txBody>
          <a:bodyPr rtlCol="0">
            <a:normAutofit fontScale="90000"/>
          </a:bodyPr>
          <a:lstStyle/>
          <a:p>
            <a:pPr algn="l" fontAlgn="auto">
              <a:spcAft>
                <a:spcPts val="0"/>
              </a:spcAft>
              <a:defRPr/>
            </a:pPr>
            <a:r>
              <a:rPr lang="zh-CN" altLang="en-US" sz="3600" dirty="0" smtClean="0">
                <a:latin typeface="楷体_GB2312" panose="02010609030101010101" pitchFamily="49" charset="-122"/>
                <a:ea typeface="楷体_GB2312" panose="02010609030101010101" pitchFamily="49" charset="-122"/>
              </a:rPr>
              <a:t>减肥的方法</a:t>
            </a:r>
            <a:r>
              <a:rPr lang="en-US" altLang="zh-CN" sz="3600" dirty="0" smtClean="0">
                <a:latin typeface="楷体_GB2312" panose="02010609030101010101" pitchFamily="49" charset="-122"/>
                <a:ea typeface="楷体_GB2312" panose="02010609030101010101" pitchFamily="49" charset="-122"/>
              </a:rPr>
              <a:t>——</a:t>
            </a:r>
            <a:r>
              <a:rPr lang="zh-CN" altLang="en-US" sz="3600" dirty="0" smtClean="0">
                <a:latin typeface="楷体_GB2312" panose="02010609030101010101" pitchFamily="49" charset="-122"/>
                <a:ea typeface="楷体_GB2312" panose="02010609030101010101" pitchFamily="49" charset="-122"/>
              </a:rPr>
              <a:t>针灸减肥</a:t>
            </a:r>
            <a:endParaRPr lang="zh-CN" altLang="en-US" sz="3600" dirty="0">
              <a:latin typeface="楷体_GB2312" panose="02010609030101010101" pitchFamily="49" charset="-122"/>
              <a:ea typeface="楷体_GB2312" panose="02010609030101010101" pitchFamily="49" charset="-122"/>
            </a:endParaRPr>
          </a:p>
        </p:txBody>
      </p:sp>
      <p:pic>
        <p:nvPicPr>
          <p:cNvPr id="44036" name="Picture 3"/>
          <p:cNvPicPr>
            <a:picLocks noChangeAspect="1" noChangeArrowheads="1"/>
          </p:cNvPicPr>
          <p:nvPr/>
        </p:nvPicPr>
        <p:blipFill>
          <a:blip r:embed="rId1"/>
          <a:srcRect/>
          <a:stretch>
            <a:fillRect/>
          </a:stretch>
        </p:blipFill>
        <p:spPr bwMode="auto">
          <a:xfrm>
            <a:off x="2555240" y="3723640"/>
            <a:ext cx="2847975" cy="18345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45058" name="内容占位符 2"/>
          <p:cNvSpPr>
            <a:spLocks noGrp="1"/>
          </p:cNvSpPr>
          <p:nvPr>
            <p:ph idx="1"/>
          </p:nvPr>
        </p:nvSpPr>
        <p:spPr/>
        <p:txBody>
          <a:bodyPr/>
          <a:lstStyle/>
          <a:p>
            <a:pPr marL="0" indent="0">
              <a:lnSpc>
                <a:spcPct val="150000"/>
              </a:lnSpc>
              <a:buFontTx/>
              <a:buNone/>
            </a:pPr>
            <a:r>
              <a:rPr lang="zh-CN" altLang="en-US" smtClean="0">
                <a:latin typeface="楷体_GB2312"/>
                <a:ea typeface="楷体_GB2312"/>
                <a:cs typeface="楷体_GB2312"/>
              </a:rPr>
              <a:t>    </a:t>
            </a:r>
            <a:r>
              <a:rPr lang="zh-CN" altLang="en-US" sz="2000" smtClean="0">
                <a:latin typeface="楷体_GB2312"/>
                <a:ea typeface="楷体_GB2312"/>
                <a:cs typeface="楷体_GB2312"/>
              </a:rPr>
              <a:t>胃部减肥手术是针对过于肥胖的人群所采取的胃部（缩胃）手术的统称。诸如：胃旁路手术，“遥控胃”手术，胃部箍环手术，胃束带手术等等。英国国家诊疗标准化研究所出台的指导意见说，胃束带手术适用于身高体重指数介于</a:t>
            </a:r>
            <a:r>
              <a:rPr lang="en-US" altLang="zh-CN" sz="2000" smtClean="0">
                <a:latin typeface="楷体_GB2312"/>
                <a:ea typeface="楷体_GB2312"/>
                <a:cs typeface="楷体_GB2312"/>
              </a:rPr>
              <a:t>30</a:t>
            </a:r>
            <a:r>
              <a:rPr lang="zh-CN" altLang="en-US" sz="2000" smtClean="0">
                <a:latin typeface="楷体_GB2312"/>
                <a:ea typeface="楷体_GB2312"/>
                <a:cs typeface="楷体_GB2312"/>
              </a:rPr>
              <a:t>至</a:t>
            </a:r>
            <a:r>
              <a:rPr lang="en-US" altLang="zh-CN" sz="2000" smtClean="0">
                <a:latin typeface="楷体_GB2312"/>
                <a:ea typeface="楷体_GB2312"/>
                <a:cs typeface="楷体_GB2312"/>
              </a:rPr>
              <a:t>40</a:t>
            </a:r>
            <a:r>
              <a:rPr lang="zh-CN" altLang="en-US" sz="2000" smtClean="0">
                <a:latin typeface="楷体_GB2312"/>
                <a:ea typeface="楷体_GB2312"/>
                <a:cs typeface="楷体_GB2312"/>
              </a:rPr>
              <a:t>之间具有严重健康问题或病态肥胖的人。但是减肥手术的健康风险也不容忽视。</a:t>
            </a:r>
            <a:endParaRPr lang="zh-CN" altLang="en-US" sz="2000" smtClean="0">
              <a:latin typeface="楷体_GB2312"/>
              <a:ea typeface="楷体_GB2312"/>
              <a:cs typeface="楷体_GB2312"/>
            </a:endParaRPr>
          </a:p>
        </p:txBody>
      </p:sp>
      <p:sp>
        <p:nvSpPr>
          <p:cNvPr id="4" name="标题 1"/>
          <p:cNvSpPr>
            <a:spLocks noGrp="1"/>
          </p:cNvSpPr>
          <p:nvPr>
            <p:ph type="title"/>
          </p:nvPr>
        </p:nvSpPr>
        <p:spPr/>
        <p:txBody>
          <a:bodyPr rtlCol="0">
            <a:normAutofit fontScale="90000"/>
          </a:bodyPr>
          <a:lstStyle/>
          <a:p>
            <a:pPr algn="l" fontAlgn="auto">
              <a:spcAft>
                <a:spcPts val="0"/>
              </a:spcAft>
              <a:defRPr/>
            </a:pPr>
            <a:r>
              <a:rPr lang="zh-CN" altLang="en-US" sz="3600" dirty="0" smtClean="0">
                <a:latin typeface="楷体_GB2312" panose="02010609030101010101" pitchFamily="49" charset="-122"/>
                <a:ea typeface="楷体_GB2312" panose="02010609030101010101" pitchFamily="49" charset="-122"/>
              </a:rPr>
              <a:t>减肥的方法</a:t>
            </a:r>
            <a:r>
              <a:rPr lang="en-US" altLang="zh-CN" sz="3600" dirty="0" smtClean="0">
                <a:latin typeface="楷体_GB2312" panose="02010609030101010101" pitchFamily="49" charset="-122"/>
                <a:ea typeface="楷体_GB2312" panose="02010609030101010101" pitchFamily="49" charset="-122"/>
              </a:rPr>
              <a:t>——</a:t>
            </a:r>
            <a:r>
              <a:rPr lang="zh-CN" altLang="en-US" sz="3600" dirty="0" smtClean="0">
                <a:latin typeface="楷体_GB2312" panose="02010609030101010101" pitchFamily="49" charset="-122"/>
                <a:ea typeface="楷体_GB2312" panose="02010609030101010101" pitchFamily="49" charset="-122"/>
              </a:rPr>
              <a:t>手术减肥</a:t>
            </a:r>
            <a:endParaRPr lang="zh-CN" altLang="en-US" sz="3600" dirty="0">
              <a:latin typeface="楷体_GB2312" panose="02010609030101010101" pitchFamily="49" charset="-122"/>
              <a:ea typeface="楷体_GB2312" panose="02010609030101010101" pitchFamily="49" charset="-122"/>
            </a:endParaRPr>
          </a:p>
        </p:txBody>
      </p:sp>
      <p:pic>
        <p:nvPicPr>
          <p:cNvPr id="45060" name="Picture 2"/>
          <p:cNvPicPr>
            <a:picLocks noChangeAspect="1" noChangeArrowheads="1"/>
          </p:cNvPicPr>
          <p:nvPr/>
        </p:nvPicPr>
        <p:blipFill>
          <a:blip r:embed="rId1"/>
          <a:srcRect/>
          <a:stretch>
            <a:fillRect/>
          </a:stretch>
        </p:blipFill>
        <p:spPr bwMode="auto">
          <a:xfrm>
            <a:off x="5723573" y="3255963"/>
            <a:ext cx="2532062" cy="1785937"/>
          </a:xfrm>
          <a:prstGeom prst="rect">
            <a:avLst/>
          </a:prstGeom>
          <a:noFill/>
          <a:ln w="9525">
            <a:noFill/>
            <a:miter lim="800000"/>
            <a:headEnd/>
            <a:tailEnd/>
          </a:ln>
        </p:spPr>
      </p:pic>
      <p:sp>
        <p:nvSpPr>
          <p:cNvPr id="45061" name="TextBox 4"/>
          <p:cNvSpPr txBox="1">
            <a:spLocks noChangeArrowheads="1"/>
          </p:cNvSpPr>
          <p:nvPr/>
        </p:nvSpPr>
        <p:spPr bwMode="auto">
          <a:xfrm>
            <a:off x="6310313" y="1276350"/>
            <a:ext cx="2741612" cy="706438"/>
          </a:xfrm>
          <a:prstGeom prst="rect">
            <a:avLst/>
          </a:prstGeom>
          <a:noFill/>
          <a:ln w="9525">
            <a:noFill/>
            <a:miter lim="800000"/>
          </a:ln>
        </p:spPr>
        <p:txBody>
          <a:bodyPr>
            <a:spAutoFit/>
          </a:bodyPr>
          <a:lstStyle/>
          <a:p>
            <a:r>
              <a:rPr lang="zh-CN" altLang="en-US" sz="2000" b="1">
                <a:solidFill>
                  <a:srgbClr val="CC3300"/>
                </a:solidFill>
                <a:latin typeface="楷体_GB2312"/>
                <a:ea typeface="楷体_GB2312"/>
                <a:cs typeface="楷体_GB2312"/>
              </a:rPr>
              <a:t>手术有风险，</a:t>
            </a:r>
            <a:endParaRPr lang="en-US" altLang="zh-CN" sz="2000" b="1">
              <a:solidFill>
                <a:srgbClr val="CC3300"/>
              </a:solidFill>
              <a:latin typeface="楷体_GB2312"/>
              <a:ea typeface="楷体_GB2312"/>
              <a:cs typeface="楷体_GB2312"/>
            </a:endParaRPr>
          </a:p>
          <a:p>
            <a:r>
              <a:rPr lang="en-US" altLang="zh-CN" sz="2000" b="1">
                <a:solidFill>
                  <a:srgbClr val="CC3300"/>
                </a:solidFill>
                <a:latin typeface="楷体_GB2312"/>
                <a:ea typeface="楷体_GB2312"/>
                <a:cs typeface="楷体_GB2312"/>
              </a:rPr>
              <a:t>    </a:t>
            </a:r>
            <a:r>
              <a:rPr lang="zh-CN" altLang="en-US" sz="2000" b="1">
                <a:solidFill>
                  <a:srgbClr val="CC3300"/>
                </a:solidFill>
                <a:latin typeface="楷体_GB2312"/>
                <a:ea typeface="楷体_GB2312"/>
                <a:cs typeface="楷体_GB2312"/>
              </a:rPr>
              <a:t>选择需谨慎！</a:t>
            </a:r>
            <a:endParaRPr lang="zh-CN" altLang="en-US" sz="2000" b="1">
              <a:solidFill>
                <a:srgbClr val="CC3300"/>
              </a:solidFill>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46082" name="内容占位符 2"/>
          <p:cNvSpPr>
            <a:spLocks noGrp="1"/>
          </p:cNvSpPr>
          <p:nvPr>
            <p:ph idx="1"/>
          </p:nvPr>
        </p:nvSpPr>
        <p:spPr/>
        <p:txBody>
          <a:bodyPr/>
          <a:lstStyle/>
          <a:p>
            <a:pPr marL="0" indent="0">
              <a:lnSpc>
                <a:spcPct val="150000"/>
              </a:lnSpc>
              <a:buFontTx/>
              <a:buNone/>
            </a:pPr>
            <a:r>
              <a:rPr lang="zh-CN" altLang="en-US" sz="2000" smtClean="0">
                <a:latin typeface="楷体_GB2312"/>
                <a:ea typeface="楷体_GB2312"/>
                <a:cs typeface="楷体_GB2312"/>
              </a:rPr>
              <a:t>    目前，减肥药物五花八门，药物减肥相对于绿色减肥来说</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有一定的危险</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因为药物减肥是通过进食减肥药、减肥茶或排油丸等药物去抑压食欲，阻止身体吸收营养及脂肪，将大量水份排出体外</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好处是见效快而显著</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不用节食和运动</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少受一些因为减肥而带来的痛苦</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弊端是对身体产生副作用</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皮肤变得暗哑无光，身体内的细胞收缩，活动能力大大降低，影响体力和健康。</a:t>
            </a:r>
            <a:endParaRPr lang="zh-CN" altLang="en-US" sz="2000" smtClean="0">
              <a:latin typeface="楷体_GB2312"/>
              <a:ea typeface="楷体_GB2312"/>
              <a:cs typeface="楷体_GB2312"/>
            </a:endParaRPr>
          </a:p>
        </p:txBody>
      </p:sp>
      <p:sp>
        <p:nvSpPr>
          <p:cNvPr id="46083" name="标题 1"/>
          <p:cNvSpPr>
            <a:spLocks noGrp="1"/>
          </p:cNvSpPr>
          <p:nvPr>
            <p:ph type="title"/>
          </p:nvPr>
        </p:nvSpPr>
        <p:spPr/>
        <p:txBody>
          <a:bodyPr/>
          <a:lstStyle/>
          <a:p>
            <a:pPr algn="l"/>
            <a:r>
              <a:rPr lang="zh-CN" altLang="en-US" sz="3600" smtClean="0">
                <a:latin typeface="楷体_GB2312"/>
                <a:ea typeface="楷体_GB2312"/>
                <a:cs typeface="楷体_GB2312"/>
              </a:rPr>
              <a:t>减肥的方法</a:t>
            </a:r>
            <a:r>
              <a:rPr lang="en-US" altLang="zh-CN" sz="3600" smtClean="0">
                <a:latin typeface="楷体_GB2312"/>
                <a:ea typeface="楷体_GB2312"/>
                <a:cs typeface="楷体_GB2312"/>
              </a:rPr>
              <a:t>——</a:t>
            </a:r>
            <a:r>
              <a:rPr lang="zh-CN" altLang="en-US" sz="3600" smtClean="0">
                <a:latin typeface="楷体_GB2312"/>
                <a:ea typeface="楷体_GB2312"/>
                <a:cs typeface="楷体_GB2312"/>
              </a:rPr>
              <a:t>药物减肥</a:t>
            </a:r>
            <a:endParaRPr lang="zh-CN" altLang="en-US" sz="3600" smtClean="0">
              <a:latin typeface="楷体_GB2312"/>
              <a:ea typeface="楷体_GB2312"/>
              <a:cs typeface="楷体_GB2312"/>
            </a:endParaRPr>
          </a:p>
        </p:txBody>
      </p:sp>
      <p:sp>
        <p:nvSpPr>
          <p:cNvPr id="46084" name="TextBox 3"/>
          <p:cNvSpPr txBox="1">
            <a:spLocks noChangeArrowheads="1"/>
          </p:cNvSpPr>
          <p:nvPr/>
        </p:nvSpPr>
        <p:spPr bwMode="auto">
          <a:xfrm>
            <a:off x="3132138" y="4084638"/>
            <a:ext cx="2879725" cy="584200"/>
          </a:xfrm>
          <a:prstGeom prst="rect">
            <a:avLst/>
          </a:prstGeom>
          <a:noFill/>
          <a:ln w="9525">
            <a:noFill/>
            <a:miter lim="800000"/>
          </a:ln>
        </p:spPr>
        <p:txBody>
          <a:bodyPr>
            <a:spAutoFit/>
          </a:bodyPr>
          <a:lstStyle/>
          <a:p>
            <a:r>
              <a:rPr lang="zh-CN" altLang="en-US" sz="3200" b="1">
                <a:solidFill>
                  <a:srgbClr val="CC3300"/>
                </a:solidFill>
                <a:latin typeface="楷体_GB2312"/>
                <a:ea typeface="楷体_GB2312"/>
                <a:cs typeface="楷体_GB2312"/>
              </a:rPr>
              <a:t>请勿滥用药物！</a:t>
            </a:r>
            <a:endParaRPr lang="zh-CN" altLang="en-US" sz="3200" b="1">
              <a:solidFill>
                <a:srgbClr val="CC3300"/>
              </a:solidFill>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标题 4"/>
          <p:cNvSpPr>
            <a:spLocks noGrp="1"/>
          </p:cNvSpPr>
          <p:nvPr>
            <p:ph type="title"/>
          </p:nvPr>
        </p:nvSpPr>
        <p:spPr/>
        <p:txBody>
          <a:bodyPr/>
          <a:lstStyle/>
          <a:p>
            <a:endParaRPr lang="zh-CN" altLang="en-US" smtClean="0"/>
          </a:p>
        </p:txBody>
      </p:sp>
      <p:sp>
        <p:nvSpPr>
          <p:cNvPr id="47106" name="内容占位符 5"/>
          <p:cNvSpPr>
            <a:spLocks noGrp="1"/>
          </p:cNvSpPr>
          <p:nvPr>
            <p:ph idx="1"/>
          </p:nvPr>
        </p:nvSpPr>
        <p:spPr/>
        <p:txBody>
          <a:bodyPr/>
          <a:lstStyle/>
          <a:p>
            <a:endParaRPr lang="zh-CN" altLang="en-US" smtClean="0"/>
          </a:p>
        </p:txBody>
      </p:sp>
      <p:sp>
        <p:nvSpPr>
          <p:cNvPr id="4"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pic>
        <p:nvPicPr>
          <p:cNvPr id="47108" name="Picture 2"/>
          <p:cNvPicPr>
            <a:picLocks noChangeAspect="1" noChangeArrowheads="1"/>
          </p:cNvPicPr>
          <p:nvPr/>
        </p:nvPicPr>
        <p:blipFill>
          <a:blip r:embed="rId1"/>
          <a:srcRect/>
          <a:stretch>
            <a:fillRect/>
          </a:stretch>
        </p:blipFill>
        <p:spPr bwMode="auto">
          <a:xfrm>
            <a:off x="-71438" y="-50800"/>
            <a:ext cx="9232901" cy="5194300"/>
          </a:xfrm>
          <a:prstGeom prst="rect">
            <a:avLst/>
          </a:prstGeom>
          <a:noFill/>
          <a:ln w="9525">
            <a:noFill/>
            <a:miter lim="800000"/>
            <a:headEnd/>
            <a:tailEnd/>
          </a:ln>
        </p:spPr>
      </p:pic>
      <p:sp>
        <p:nvSpPr>
          <p:cNvPr id="47109" name="TextBox 3"/>
          <p:cNvSpPr txBox="1">
            <a:spLocks noChangeArrowheads="1"/>
          </p:cNvSpPr>
          <p:nvPr/>
        </p:nvSpPr>
        <p:spPr bwMode="auto">
          <a:xfrm>
            <a:off x="5580063" y="666750"/>
            <a:ext cx="3095625" cy="1384300"/>
          </a:xfrm>
          <a:prstGeom prst="rect">
            <a:avLst/>
          </a:prstGeom>
          <a:noFill/>
          <a:ln w="9525">
            <a:noFill/>
            <a:miter lim="800000"/>
          </a:ln>
        </p:spPr>
        <p:txBody>
          <a:bodyPr>
            <a:spAutoFit/>
          </a:bodyPr>
          <a:lstStyle/>
          <a:p>
            <a:pPr algn="r"/>
            <a:r>
              <a:rPr lang="zh-CN" altLang="en-US" sz="2800" b="1">
                <a:solidFill>
                  <a:schemeClr val="bg1"/>
                </a:solidFill>
                <a:latin typeface="Calibri" panose="020F0502020204030204" pitchFamily="34" charset="0"/>
              </a:rPr>
              <a:t>祝您身体健康！</a:t>
            </a:r>
            <a:endParaRPr lang="en-US" altLang="zh-CN" sz="2800" b="1">
              <a:solidFill>
                <a:schemeClr val="bg1"/>
              </a:solidFill>
              <a:latin typeface="Calibri" panose="020F0502020204030204" pitchFamily="34" charset="0"/>
            </a:endParaRPr>
          </a:p>
          <a:p>
            <a:pPr algn="r"/>
            <a:endParaRPr lang="en-US" altLang="zh-CN" sz="2800" b="1">
              <a:solidFill>
                <a:schemeClr val="bg1"/>
              </a:solidFill>
              <a:latin typeface="Calibri" panose="020F0502020204030204" pitchFamily="34" charset="0"/>
            </a:endParaRPr>
          </a:p>
          <a:p>
            <a:pPr algn="ctr"/>
            <a:r>
              <a:rPr lang="zh-CN" altLang="en-US" sz="2800" b="1">
                <a:solidFill>
                  <a:schemeClr val="bg1"/>
                </a:solidFill>
                <a:latin typeface="Calibri" panose="020F0502020204030204" pitchFamily="34" charset="0"/>
              </a:rPr>
              <a:t>                    谢谢！  </a:t>
            </a:r>
            <a:endParaRPr lang="en-US" altLang="zh-CN" sz="2800" b="1">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pic>
        <p:nvPicPr>
          <p:cNvPr id="17411" name="Picture 3"/>
          <p:cNvPicPr>
            <a:picLocks noChangeAspect="1" noChangeArrowheads="1"/>
          </p:cNvPicPr>
          <p:nvPr/>
        </p:nvPicPr>
        <p:blipFill>
          <a:blip r:embed="rId1"/>
          <a:srcRect/>
          <a:stretch>
            <a:fillRect/>
          </a:stretch>
        </p:blipFill>
        <p:spPr bwMode="auto">
          <a:xfrm>
            <a:off x="-217488" y="2705100"/>
            <a:ext cx="3962401" cy="2495550"/>
          </a:xfrm>
          <a:prstGeom prst="rect">
            <a:avLst/>
          </a:prstGeom>
          <a:noFill/>
          <a:ln w="9525">
            <a:noFill/>
            <a:miter lim="800000"/>
            <a:headEnd/>
            <a:tailEnd/>
          </a:ln>
        </p:spPr>
      </p:pic>
      <p:sp>
        <p:nvSpPr>
          <p:cNvPr id="2" name="标题 1"/>
          <p:cNvSpPr>
            <a:spLocks noGrp="1"/>
          </p:cNvSpPr>
          <p:nvPr>
            <p:ph type="title"/>
          </p:nvPr>
        </p:nvSpPr>
        <p:spPr/>
        <p:txBody>
          <a:bodyPr rtlCol="0">
            <a:normAutofit/>
          </a:bodyPr>
          <a:lstStyle/>
          <a:p>
            <a:pPr fontAlgn="auto">
              <a:spcAft>
                <a:spcPts val="0"/>
              </a:spcAft>
              <a:defRPr/>
            </a:pPr>
            <a:r>
              <a:rPr lang="zh-CN" altLang="en-US" sz="3200" b="1" dirty="0">
                <a:solidFill>
                  <a:schemeClr val="tx1">
                    <a:lumMod val="95000"/>
                    <a:lumOff val="5000"/>
                  </a:schemeClr>
                </a:solidFill>
              </a:rPr>
              <a:t>营养不良</a:t>
            </a:r>
            <a:endParaRPr lang="zh-CN" altLang="en-US" sz="3200" b="1" dirty="0">
              <a:solidFill>
                <a:schemeClr val="tx1">
                  <a:lumMod val="95000"/>
                  <a:lumOff val="5000"/>
                </a:schemeClr>
              </a:solidFill>
            </a:endParaRPr>
          </a:p>
        </p:txBody>
      </p:sp>
      <p:sp>
        <p:nvSpPr>
          <p:cNvPr id="17413" name="TextBox 3"/>
          <p:cNvSpPr txBox="1">
            <a:spLocks noChangeArrowheads="1"/>
          </p:cNvSpPr>
          <p:nvPr/>
        </p:nvSpPr>
        <p:spPr bwMode="auto">
          <a:xfrm>
            <a:off x="1403350" y="915988"/>
            <a:ext cx="6769100" cy="2676525"/>
          </a:xfrm>
          <a:prstGeom prst="rect">
            <a:avLst/>
          </a:prstGeom>
          <a:noFill/>
          <a:ln w="9525">
            <a:noFill/>
            <a:miter lim="800000"/>
          </a:ln>
        </p:spPr>
        <p:txBody>
          <a:bodyPr>
            <a:spAutoFit/>
          </a:bodyPr>
          <a:lstStyle/>
          <a:p>
            <a:pPr>
              <a:lnSpc>
                <a:spcPct val="150000"/>
              </a:lnSpc>
            </a:pPr>
            <a:r>
              <a:rPr lang="zh-CN" altLang="en-US" sz="2400">
                <a:latin typeface="楷体_GB2312"/>
                <a:ea typeface="楷体_GB2312"/>
                <a:cs typeface="楷体_GB2312"/>
              </a:rPr>
              <a:t>    营养不良是一个描述健康状况的用语，是指由不平衡饮食所造成的营养素缺乏、过剩、或比例失调。</a:t>
            </a:r>
            <a:endParaRPr lang="en-US" altLang="zh-CN" sz="2400">
              <a:latin typeface="楷体_GB2312"/>
              <a:ea typeface="楷体_GB2312"/>
              <a:cs typeface="楷体_GB2312"/>
            </a:endParaRPr>
          </a:p>
          <a:p>
            <a:pPr>
              <a:lnSpc>
                <a:spcPct val="150000"/>
              </a:lnSpc>
            </a:pPr>
            <a:r>
              <a:rPr lang="zh-CN" altLang="en-US" sz="2400">
                <a:latin typeface="楷体_GB2312"/>
                <a:ea typeface="楷体_GB2312"/>
                <a:cs typeface="楷体_GB2312"/>
              </a:rPr>
              <a:t>    营养过剩也属于营养不良的一种。</a:t>
            </a:r>
            <a:endParaRPr lang="en-US" altLang="zh-CN" sz="2400">
              <a:latin typeface="楷体_GB2312"/>
              <a:ea typeface="楷体_GB2312"/>
              <a:cs typeface="楷体_GB2312"/>
            </a:endParaRPr>
          </a:p>
          <a:p>
            <a:r>
              <a:rPr lang="zh-CN" altLang="en-US" sz="2400">
                <a:latin typeface="楷体_GB2312"/>
                <a:ea typeface="楷体_GB2312"/>
                <a:cs typeface="楷体_GB2312"/>
              </a:rPr>
              <a:t>    </a:t>
            </a:r>
            <a:endParaRPr lang="zh-CN" altLang="en-US" sz="2400">
              <a:latin typeface="楷体_GB2312"/>
              <a:ea typeface="楷体_GB2312"/>
              <a:cs typeface="楷体_GB2312"/>
            </a:endParaRPr>
          </a:p>
        </p:txBody>
      </p:sp>
      <p:pic>
        <p:nvPicPr>
          <p:cNvPr id="17414" name="Picture 4"/>
          <p:cNvPicPr>
            <a:picLocks noChangeAspect="1" noChangeArrowheads="1"/>
          </p:cNvPicPr>
          <p:nvPr/>
        </p:nvPicPr>
        <p:blipFill>
          <a:blip r:embed="rId2"/>
          <a:srcRect/>
          <a:stretch>
            <a:fillRect/>
          </a:stretch>
        </p:blipFill>
        <p:spPr bwMode="auto">
          <a:xfrm>
            <a:off x="3621088" y="2871788"/>
            <a:ext cx="2746375" cy="2433637"/>
          </a:xfrm>
          <a:prstGeom prst="rect">
            <a:avLst/>
          </a:prstGeom>
          <a:noFill/>
          <a:ln w="9525">
            <a:noFill/>
            <a:miter lim="800000"/>
            <a:headEnd/>
            <a:tailEnd/>
          </a:ln>
        </p:spPr>
      </p:pic>
      <p:pic>
        <p:nvPicPr>
          <p:cNvPr id="17415" name="Picture 7" descr="http://images.takungpao.com/2013/0614/20130614025054952.jpg"/>
          <p:cNvPicPr>
            <a:picLocks noChangeAspect="1" noChangeArrowheads="1"/>
          </p:cNvPicPr>
          <p:nvPr/>
        </p:nvPicPr>
        <p:blipFill>
          <a:blip r:embed="rId3"/>
          <a:srcRect r="50000" b="16246"/>
          <a:stretch>
            <a:fillRect/>
          </a:stretch>
        </p:blipFill>
        <p:spPr bwMode="auto">
          <a:xfrm>
            <a:off x="6702425" y="2489200"/>
            <a:ext cx="2093913" cy="2447925"/>
          </a:xfrm>
          <a:prstGeom prst="rect">
            <a:avLst/>
          </a:prstGeom>
          <a:noFill/>
          <a:ln w="9525">
            <a:noFill/>
            <a:miter lim="800000"/>
            <a:headEnd/>
            <a:tailEnd/>
          </a:ln>
        </p:spPr>
      </p:pic>
      <p:sp>
        <p:nvSpPr>
          <p:cNvPr id="17416" name="TextBox 5"/>
          <p:cNvSpPr txBox="1">
            <a:spLocks noChangeArrowheads="1"/>
          </p:cNvSpPr>
          <p:nvPr/>
        </p:nvSpPr>
        <p:spPr bwMode="auto">
          <a:xfrm>
            <a:off x="179388" y="2392363"/>
            <a:ext cx="357187" cy="1200150"/>
          </a:xfrm>
          <a:prstGeom prst="rect">
            <a:avLst/>
          </a:prstGeom>
          <a:noFill/>
          <a:ln w="9525">
            <a:noFill/>
            <a:miter lim="800000"/>
          </a:ln>
        </p:spPr>
        <p:txBody>
          <a:bodyPr>
            <a:spAutoFit/>
          </a:bodyPr>
          <a:lstStyle/>
          <a:p>
            <a:r>
              <a:rPr lang="zh-CN" altLang="en-US" b="1">
                <a:latin typeface="Calibri" panose="020F0502020204030204" pitchFamily="34" charset="0"/>
              </a:rPr>
              <a:t>营</a:t>
            </a:r>
            <a:endParaRPr lang="en-US" altLang="zh-CN" b="1">
              <a:latin typeface="Calibri" panose="020F0502020204030204" pitchFamily="34" charset="0"/>
            </a:endParaRPr>
          </a:p>
          <a:p>
            <a:r>
              <a:rPr lang="zh-CN" altLang="en-US" b="1">
                <a:latin typeface="Calibri" panose="020F0502020204030204" pitchFamily="34" charset="0"/>
              </a:rPr>
              <a:t>养</a:t>
            </a:r>
            <a:endParaRPr lang="en-US" altLang="zh-CN" b="1">
              <a:latin typeface="Calibri" panose="020F0502020204030204" pitchFamily="34" charset="0"/>
            </a:endParaRPr>
          </a:p>
          <a:p>
            <a:r>
              <a:rPr lang="zh-CN" altLang="en-US" b="1">
                <a:latin typeface="Calibri" panose="020F0502020204030204" pitchFamily="34" charset="0"/>
              </a:rPr>
              <a:t>失</a:t>
            </a:r>
            <a:endParaRPr lang="en-US" altLang="zh-CN" b="1">
              <a:latin typeface="Calibri" panose="020F0502020204030204" pitchFamily="34" charset="0"/>
            </a:endParaRPr>
          </a:p>
          <a:p>
            <a:r>
              <a:rPr lang="zh-CN" altLang="en-US" b="1">
                <a:latin typeface="Calibri" panose="020F0502020204030204" pitchFamily="34" charset="0"/>
              </a:rPr>
              <a:t>衡</a:t>
            </a:r>
            <a:endParaRPr lang="zh-CN" altLang="en-US" b="1">
              <a:latin typeface="Calibri" panose="020F0502020204030204" pitchFamily="34" charset="0"/>
            </a:endParaRPr>
          </a:p>
        </p:txBody>
      </p:sp>
      <p:sp>
        <p:nvSpPr>
          <p:cNvPr id="17417" name="TextBox 11"/>
          <p:cNvSpPr txBox="1">
            <a:spLocks noChangeArrowheads="1"/>
          </p:cNvSpPr>
          <p:nvPr/>
        </p:nvSpPr>
        <p:spPr bwMode="auto">
          <a:xfrm>
            <a:off x="3851275" y="3113088"/>
            <a:ext cx="477838" cy="1200150"/>
          </a:xfrm>
          <a:prstGeom prst="rect">
            <a:avLst/>
          </a:prstGeom>
          <a:noFill/>
          <a:ln w="9525">
            <a:noFill/>
            <a:miter lim="800000"/>
          </a:ln>
        </p:spPr>
        <p:txBody>
          <a:bodyPr>
            <a:spAutoFit/>
          </a:bodyPr>
          <a:lstStyle/>
          <a:p>
            <a:r>
              <a:rPr lang="zh-CN" altLang="en-US" b="1">
                <a:latin typeface="Calibri" panose="020F0502020204030204" pitchFamily="34" charset="0"/>
              </a:rPr>
              <a:t>营</a:t>
            </a:r>
            <a:endParaRPr lang="en-US" altLang="zh-CN" b="1">
              <a:latin typeface="Calibri" panose="020F0502020204030204" pitchFamily="34" charset="0"/>
            </a:endParaRPr>
          </a:p>
          <a:p>
            <a:r>
              <a:rPr lang="zh-CN" altLang="en-US" b="1">
                <a:latin typeface="Calibri" panose="020F0502020204030204" pitchFamily="34" charset="0"/>
              </a:rPr>
              <a:t>养</a:t>
            </a:r>
            <a:endParaRPr lang="en-US" altLang="zh-CN" b="1">
              <a:latin typeface="Calibri" panose="020F0502020204030204" pitchFamily="34" charset="0"/>
            </a:endParaRPr>
          </a:p>
          <a:p>
            <a:r>
              <a:rPr lang="zh-CN" altLang="en-US" b="1">
                <a:latin typeface="Calibri" panose="020F0502020204030204" pitchFamily="34" charset="0"/>
              </a:rPr>
              <a:t>过</a:t>
            </a:r>
            <a:endParaRPr lang="en-US" altLang="zh-CN" b="1">
              <a:latin typeface="Calibri" panose="020F0502020204030204" pitchFamily="34" charset="0"/>
            </a:endParaRPr>
          </a:p>
          <a:p>
            <a:r>
              <a:rPr lang="zh-CN" altLang="en-US" b="1">
                <a:latin typeface="Calibri" panose="020F0502020204030204" pitchFamily="34" charset="0"/>
              </a:rPr>
              <a:t>剩</a:t>
            </a:r>
            <a:endParaRPr lang="zh-CN" altLang="en-US" b="1">
              <a:latin typeface="Calibri" panose="020F0502020204030204" pitchFamily="34" charset="0"/>
            </a:endParaRPr>
          </a:p>
        </p:txBody>
      </p:sp>
      <p:sp>
        <p:nvSpPr>
          <p:cNvPr id="17418" name="TextBox 12"/>
          <p:cNvSpPr txBox="1">
            <a:spLocks noChangeArrowheads="1"/>
          </p:cNvSpPr>
          <p:nvPr/>
        </p:nvSpPr>
        <p:spPr bwMode="auto">
          <a:xfrm>
            <a:off x="6702425" y="2489200"/>
            <a:ext cx="1368425" cy="1201738"/>
          </a:xfrm>
          <a:prstGeom prst="rect">
            <a:avLst/>
          </a:prstGeom>
          <a:noFill/>
          <a:ln w="9525">
            <a:noFill/>
            <a:miter lim="800000"/>
          </a:ln>
        </p:spPr>
        <p:txBody>
          <a:bodyPr>
            <a:spAutoFit/>
          </a:bodyPr>
          <a:lstStyle/>
          <a:p>
            <a:r>
              <a:rPr lang="zh-CN" altLang="en-US" b="1">
                <a:latin typeface="Calibri" panose="020F0502020204030204" pitchFamily="34" charset="0"/>
              </a:rPr>
              <a:t>营</a:t>
            </a:r>
            <a:endParaRPr lang="en-US" altLang="zh-CN" b="1">
              <a:latin typeface="Calibri" panose="020F0502020204030204" pitchFamily="34" charset="0"/>
            </a:endParaRPr>
          </a:p>
          <a:p>
            <a:r>
              <a:rPr lang="zh-CN" altLang="en-US" b="1">
                <a:latin typeface="Calibri" panose="020F0502020204030204" pitchFamily="34" charset="0"/>
              </a:rPr>
              <a:t>养</a:t>
            </a:r>
            <a:endParaRPr lang="en-US" altLang="zh-CN" b="1">
              <a:latin typeface="Calibri" panose="020F0502020204030204" pitchFamily="34" charset="0"/>
            </a:endParaRPr>
          </a:p>
          <a:p>
            <a:r>
              <a:rPr lang="zh-CN" altLang="en-US" b="1">
                <a:latin typeface="Calibri" panose="020F0502020204030204" pitchFamily="34" charset="0"/>
              </a:rPr>
              <a:t>缺</a:t>
            </a:r>
            <a:endParaRPr lang="en-US" altLang="zh-CN" b="1">
              <a:latin typeface="Calibri" panose="020F0502020204030204" pitchFamily="34" charset="0"/>
            </a:endParaRPr>
          </a:p>
          <a:p>
            <a:r>
              <a:rPr lang="zh-CN" altLang="en-US" b="1">
                <a:latin typeface="Calibri" panose="020F0502020204030204" pitchFamily="34" charset="0"/>
              </a:rPr>
              <a:t>乏</a:t>
            </a:r>
            <a:endParaRPr lang="en-US" altLang="zh-CN" b="1">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18434" name="内容占位符 2"/>
          <p:cNvSpPr>
            <a:spLocks noGrp="1"/>
          </p:cNvSpPr>
          <p:nvPr>
            <p:ph idx="1"/>
          </p:nvPr>
        </p:nvSpPr>
        <p:spPr/>
        <p:txBody>
          <a:bodyPr/>
          <a:lstStyle/>
          <a:p>
            <a:pPr marL="0" indent="0">
              <a:lnSpc>
                <a:spcPct val="120000"/>
              </a:lnSpc>
              <a:buFontTx/>
              <a:buNone/>
            </a:pPr>
            <a:r>
              <a:rPr lang="zh-CN" altLang="en-US" sz="2000" smtClean="0">
                <a:latin typeface="楷体_GB2312"/>
                <a:ea typeface="楷体_GB2312"/>
                <a:cs typeface="楷体_GB2312"/>
              </a:rPr>
              <a:t>    西方国家普遍使用身体质量指数（</a:t>
            </a:r>
            <a:r>
              <a:rPr lang="en-US" altLang="zh-CN" sz="2000" smtClean="0">
                <a:latin typeface="楷体_GB2312"/>
                <a:ea typeface="楷体_GB2312"/>
                <a:cs typeface="楷体_GB2312"/>
              </a:rPr>
              <a:t>BMI</a:t>
            </a:r>
            <a:r>
              <a:rPr lang="zh-CN" altLang="en-US" sz="2000" smtClean="0">
                <a:latin typeface="楷体_GB2312"/>
                <a:ea typeface="楷体_GB2312"/>
                <a:cs typeface="楷体_GB2312"/>
              </a:rPr>
              <a:t>）作为肥胖的标准。</a:t>
            </a:r>
            <a:r>
              <a:rPr lang="en-US" altLang="zh-CN" sz="2000" smtClean="0">
                <a:latin typeface="楷体_GB2312"/>
                <a:ea typeface="楷体_GB2312"/>
                <a:cs typeface="楷体_GB2312"/>
              </a:rPr>
              <a:t>BMI</a:t>
            </a:r>
            <a:r>
              <a:rPr lang="zh-CN" altLang="en-US" sz="2000" smtClean="0">
                <a:latin typeface="楷体_GB2312"/>
                <a:ea typeface="楷体_GB2312"/>
                <a:cs typeface="楷体_GB2312"/>
              </a:rPr>
              <a:t>体重指数等于体重（千克）除以身高（米）的平方，超过</a:t>
            </a:r>
            <a:r>
              <a:rPr lang="en-US" altLang="zh-CN" sz="2000" smtClean="0">
                <a:latin typeface="楷体_GB2312"/>
                <a:ea typeface="楷体_GB2312"/>
                <a:cs typeface="楷体_GB2312"/>
              </a:rPr>
              <a:t>30</a:t>
            </a:r>
            <a:r>
              <a:rPr lang="en-US" altLang="zh-CN" sz="1200" smtClean="0"/>
              <a:t>Kg/m</a:t>
            </a:r>
            <a:r>
              <a:rPr lang="en-US" altLang="zh-CN" sz="1200" baseline="30000" smtClean="0"/>
              <a:t>2</a:t>
            </a:r>
            <a:r>
              <a:rPr lang="zh-CN" altLang="en-US" sz="2000" smtClean="0">
                <a:latin typeface="楷体_GB2312"/>
                <a:ea typeface="楷体_GB2312"/>
                <a:cs typeface="楷体_GB2312"/>
              </a:rPr>
              <a:t>定义为肥胖，与范围</a:t>
            </a:r>
            <a:r>
              <a:rPr lang="en-US" altLang="zh-CN" sz="2000" smtClean="0">
                <a:latin typeface="楷体_GB2312"/>
                <a:ea typeface="楷体_GB2312"/>
                <a:cs typeface="楷体_GB2312"/>
              </a:rPr>
              <a:t>25-30</a:t>
            </a:r>
            <a:r>
              <a:rPr lang="en-US" altLang="zh-CN" sz="1200" smtClean="0"/>
              <a:t>Kg/m</a:t>
            </a:r>
            <a:r>
              <a:rPr lang="en-US" altLang="zh-CN" sz="1200" baseline="30000" smtClean="0"/>
              <a:t>2</a:t>
            </a:r>
            <a:r>
              <a:rPr lang="zh-CN" altLang="en-US" sz="2000" smtClean="0">
                <a:latin typeface="楷体_GB2312"/>
                <a:ea typeface="楷体_GB2312"/>
                <a:cs typeface="楷体_GB2312"/>
              </a:rPr>
              <a:t>定义为超重。</a:t>
            </a:r>
            <a:endParaRPr lang="en-US" altLang="zh-CN" sz="2000" smtClean="0">
              <a:latin typeface="楷体_GB2312"/>
              <a:ea typeface="楷体_GB2312"/>
              <a:cs typeface="楷体_GB2312"/>
            </a:endParaRPr>
          </a:p>
          <a:p>
            <a:pPr marL="0" indent="0">
              <a:lnSpc>
                <a:spcPct val="120000"/>
              </a:lnSpc>
              <a:buFontTx/>
              <a:buNone/>
            </a:pPr>
            <a:r>
              <a:rPr lang="zh-CN" altLang="en-US" sz="2000" smtClean="0">
                <a:latin typeface="楷体_GB2312"/>
                <a:ea typeface="楷体_GB2312"/>
                <a:cs typeface="楷体_GB2312"/>
              </a:rPr>
              <a:t>    </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中国成人超重和肥胖症预防控制指南</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卫生部疾控司</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确定中国成人超重和肥胖的界定标准为</a:t>
            </a:r>
            <a:r>
              <a:rPr lang="en-US" altLang="zh-CN" sz="2000" smtClean="0">
                <a:solidFill>
                  <a:srgbClr val="FF6600"/>
                </a:solidFill>
                <a:latin typeface="楷体_GB2312"/>
                <a:ea typeface="楷体_GB2312"/>
                <a:cs typeface="楷体_GB2312"/>
              </a:rPr>
              <a:t>24</a:t>
            </a:r>
            <a:r>
              <a:rPr lang="en-US" altLang="zh-CN" sz="1400" smtClean="0">
                <a:solidFill>
                  <a:srgbClr val="FF6600"/>
                </a:solidFill>
              </a:rPr>
              <a:t>Kg/m</a:t>
            </a:r>
            <a:r>
              <a:rPr lang="en-US" altLang="zh-CN" sz="1400" baseline="30000" smtClean="0">
                <a:solidFill>
                  <a:srgbClr val="FF6600"/>
                </a:solidFill>
              </a:rPr>
              <a:t>2</a:t>
            </a:r>
            <a:r>
              <a:rPr lang="zh-CN" altLang="en-US" sz="2000" smtClean="0">
                <a:solidFill>
                  <a:srgbClr val="FF6600"/>
                </a:solidFill>
                <a:latin typeface="楷体_GB2312"/>
                <a:ea typeface="楷体_GB2312"/>
                <a:cs typeface="楷体_GB2312"/>
              </a:rPr>
              <a:t>和</a:t>
            </a:r>
            <a:r>
              <a:rPr lang="en-US" altLang="zh-CN" sz="2000" smtClean="0">
                <a:solidFill>
                  <a:srgbClr val="FF6600"/>
                </a:solidFill>
                <a:latin typeface="楷体_GB2312"/>
                <a:ea typeface="楷体_GB2312"/>
                <a:cs typeface="楷体_GB2312"/>
              </a:rPr>
              <a:t>28</a:t>
            </a:r>
            <a:r>
              <a:rPr lang="en-US" altLang="zh-CN" sz="1600" smtClean="0">
                <a:solidFill>
                  <a:srgbClr val="FF6600"/>
                </a:solidFill>
              </a:rPr>
              <a:t>Kg/m</a:t>
            </a:r>
            <a:r>
              <a:rPr lang="en-US" altLang="zh-CN" sz="1600" baseline="30000" smtClean="0">
                <a:solidFill>
                  <a:srgbClr val="FF6600"/>
                </a:solidFill>
              </a:rPr>
              <a:t>2</a:t>
            </a:r>
            <a:r>
              <a:rPr lang="en-US" altLang="zh-CN" sz="2000" smtClean="0">
                <a:latin typeface="楷体_GB2312"/>
                <a:ea typeface="楷体_GB2312"/>
                <a:cs typeface="楷体_GB2312"/>
              </a:rPr>
              <a:t>.</a:t>
            </a:r>
            <a:r>
              <a:rPr lang="zh-CN" altLang="en-US" sz="2000" smtClean="0">
                <a:latin typeface="楷体_GB2312"/>
                <a:ea typeface="楷体_GB2312"/>
                <a:cs typeface="楷体_GB2312"/>
              </a:rPr>
              <a:t>男性腰围</a:t>
            </a:r>
            <a:r>
              <a:rPr lang="zh-CN" altLang="en-US" sz="2000" smtClean="0">
                <a:solidFill>
                  <a:srgbClr val="FF6600"/>
                </a:solidFill>
                <a:latin typeface="楷体_GB2312"/>
                <a:ea typeface="楷体_GB2312"/>
                <a:cs typeface="楷体_GB2312"/>
              </a:rPr>
              <a:t>≥</a:t>
            </a:r>
            <a:r>
              <a:rPr lang="en-US" altLang="zh-CN" sz="2000" smtClean="0">
                <a:solidFill>
                  <a:srgbClr val="FF6600"/>
                </a:solidFill>
                <a:latin typeface="楷体_GB2312"/>
                <a:ea typeface="楷体_GB2312"/>
                <a:cs typeface="楷体_GB2312"/>
              </a:rPr>
              <a:t>85</a:t>
            </a:r>
            <a:r>
              <a:rPr lang="en-US" altLang="zh-CN" sz="1600" smtClean="0">
                <a:solidFill>
                  <a:srgbClr val="FF6600"/>
                </a:solidFill>
                <a:latin typeface="楷体_GB2312"/>
                <a:ea typeface="楷体_GB2312"/>
                <a:cs typeface="楷体_GB2312"/>
              </a:rPr>
              <a:t>cm</a:t>
            </a:r>
            <a:r>
              <a:rPr lang="zh-CN" altLang="en-US" sz="2000" smtClean="0">
                <a:latin typeface="楷体_GB2312"/>
                <a:ea typeface="楷体_GB2312"/>
                <a:cs typeface="楷体_GB2312"/>
              </a:rPr>
              <a:t>，女性腰围≥</a:t>
            </a:r>
            <a:r>
              <a:rPr lang="en-US" altLang="zh-CN" sz="2000" smtClean="0">
                <a:latin typeface="楷体_GB2312"/>
                <a:ea typeface="楷体_GB2312"/>
                <a:cs typeface="楷体_GB2312"/>
              </a:rPr>
              <a:t>80cm </a:t>
            </a:r>
            <a:r>
              <a:rPr lang="zh-CN" altLang="en-US" sz="2000" smtClean="0">
                <a:latin typeface="楷体_GB2312"/>
                <a:ea typeface="楷体_GB2312"/>
                <a:cs typeface="楷体_GB2312"/>
              </a:rPr>
              <a:t>为腹部脂肪蓄积的界限。</a:t>
            </a:r>
            <a:endParaRPr lang="zh-CN" altLang="en-US" sz="2000" smtClean="0">
              <a:latin typeface="楷体_GB2312"/>
              <a:ea typeface="楷体_GB2312"/>
              <a:cs typeface="楷体_GB2312"/>
            </a:endParaRPr>
          </a:p>
        </p:txBody>
      </p:sp>
      <p:sp>
        <p:nvSpPr>
          <p:cNvPr id="18435" name="标题 1"/>
          <p:cNvSpPr>
            <a:spLocks noGrp="1"/>
          </p:cNvSpPr>
          <p:nvPr>
            <p:ph type="title"/>
          </p:nvPr>
        </p:nvSpPr>
        <p:spPr/>
        <p:txBody>
          <a:bodyPr/>
          <a:lstStyle/>
          <a:p>
            <a:r>
              <a:rPr lang="zh-CN" altLang="en-US" sz="3600" smtClean="0">
                <a:latin typeface="楷体_GB2312"/>
                <a:ea typeface="楷体_GB2312"/>
                <a:cs typeface="楷体_GB2312"/>
              </a:rPr>
              <a:t>什么是肥胖</a:t>
            </a:r>
            <a:endParaRPr lang="zh-CN" altLang="en-US" sz="3600" smtClean="0">
              <a:latin typeface="楷体_GB2312"/>
              <a:ea typeface="楷体_GB2312"/>
              <a:cs typeface="楷体_GB2312"/>
            </a:endParaRPr>
          </a:p>
        </p:txBody>
      </p:sp>
      <p:pic>
        <p:nvPicPr>
          <p:cNvPr id="18436" name="Picture 2"/>
          <p:cNvPicPr>
            <a:picLocks noChangeAspect="1" noChangeArrowheads="1"/>
          </p:cNvPicPr>
          <p:nvPr/>
        </p:nvPicPr>
        <p:blipFill>
          <a:blip r:embed="rId1"/>
          <a:srcRect/>
          <a:stretch>
            <a:fillRect/>
          </a:stretch>
        </p:blipFill>
        <p:spPr bwMode="auto">
          <a:xfrm>
            <a:off x="5724525" y="1350963"/>
            <a:ext cx="2879725"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19458" name="内容占位符 2"/>
          <p:cNvSpPr>
            <a:spLocks noGrp="1"/>
          </p:cNvSpPr>
          <p:nvPr>
            <p:ph idx="1"/>
          </p:nvPr>
        </p:nvSpPr>
        <p:spPr/>
        <p:txBody>
          <a:bodyPr/>
          <a:lstStyle/>
          <a:p>
            <a:endParaRPr lang="zh-CN" altLang="en-US" smtClean="0"/>
          </a:p>
        </p:txBody>
      </p:sp>
      <p:sp>
        <p:nvSpPr>
          <p:cNvPr id="19459" name="TextBox 3"/>
          <p:cNvSpPr txBox="1">
            <a:spLocks noChangeArrowheads="1"/>
          </p:cNvSpPr>
          <p:nvPr/>
        </p:nvSpPr>
        <p:spPr bwMode="auto">
          <a:xfrm>
            <a:off x="3924300" y="1257300"/>
            <a:ext cx="4608513" cy="2862263"/>
          </a:xfrm>
          <a:prstGeom prst="rect">
            <a:avLst/>
          </a:prstGeom>
          <a:noFill/>
          <a:ln w="9525">
            <a:noFill/>
            <a:miter lim="800000"/>
          </a:ln>
        </p:spPr>
        <p:txBody>
          <a:bodyPr>
            <a:spAutoFit/>
          </a:bodyPr>
          <a:lstStyle/>
          <a:p>
            <a:pPr>
              <a:lnSpc>
                <a:spcPct val="150000"/>
              </a:lnSpc>
            </a:pPr>
            <a:r>
              <a:rPr lang="zh-CN" altLang="en-US" sz="2000">
                <a:latin typeface="楷体_GB2312"/>
                <a:ea typeface="楷体_GB2312"/>
                <a:cs typeface="楷体_GB2312"/>
              </a:rPr>
              <a:t>    肥胖是一种身体状况，当身体脂肪累积到过量的程度时，可能对健康产生负面影响，从而降低寿命或者增加健康问题。</a:t>
            </a:r>
            <a:endParaRPr lang="en-US" altLang="zh-CN" sz="2000">
              <a:latin typeface="楷体_GB2312"/>
              <a:ea typeface="楷体_GB2312"/>
              <a:cs typeface="楷体_GB2312"/>
            </a:endParaRPr>
          </a:p>
          <a:p>
            <a:pPr>
              <a:lnSpc>
                <a:spcPct val="150000"/>
              </a:lnSpc>
            </a:pPr>
            <a:r>
              <a:rPr lang="zh-CN" altLang="en-US" sz="2000">
                <a:latin typeface="楷体_GB2312"/>
                <a:ea typeface="楷体_GB2312"/>
                <a:cs typeface="楷体_GB2312"/>
              </a:rPr>
              <a:t>    在发展中国家，肥胖不仅是营养过剩的表现，营养不均衡亦能造成肥胖症。</a:t>
            </a:r>
            <a:endParaRPr lang="zh-CN" altLang="en-US" sz="2000">
              <a:latin typeface="楷体_GB2312"/>
              <a:ea typeface="楷体_GB2312"/>
              <a:cs typeface="楷体_GB2312"/>
            </a:endParaRPr>
          </a:p>
        </p:txBody>
      </p:sp>
      <p:pic>
        <p:nvPicPr>
          <p:cNvPr id="19460" name="Picture 3"/>
          <p:cNvPicPr>
            <a:picLocks noChangeAspect="1" noChangeArrowheads="1"/>
          </p:cNvPicPr>
          <p:nvPr/>
        </p:nvPicPr>
        <p:blipFill>
          <a:blip r:embed="rId1"/>
          <a:srcRect/>
          <a:stretch>
            <a:fillRect/>
          </a:stretch>
        </p:blipFill>
        <p:spPr bwMode="auto">
          <a:xfrm>
            <a:off x="395288" y="1590675"/>
            <a:ext cx="3455987" cy="2981325"/>
          </a:xfrm>
          <a:prstGeom prst="rect">
            <a:avLst/>
          </a:prstGeom>
          <a:noFill/>
          <a:ln w="9525">
            <a:noFill/>
            <a:miter lim="800000"/>
            <a:headEnd/>
            <a:tailEnd/>
          </a:ln>
        </p:spPr>
      </p:pic>
      <p:sp>
        <p:nvSpPr>
          <p:cNvPr id="19461" name="标题 1"/>
          <p:cNvSpPr>
            <a:spLocks noGrp="1"/>
          </p:cNvSpPr>
          <p:nvPr>
            <p:ph type="title"/>
          </p:nvPr>
        </p:nvSpPr>
        <p:spPr/>
        <p:txBody>
          <a:bodyPr/>
          <a:lstStyle/>
          <a:p>
            <a:r>
              <a:rPr lang="zh-CN" altLang="en-US" sz="3600" smtClean="0">
                <a:latin typeface="楷体_GB2312"/>
                <a:ea typeface="楷体_GB2312"/>
                <a:cs typeface="楷体_GB2312"/>
              </a:rPr>
              <a:t>什么是肥胖</a:t>
            </a:r>
            <a:endParaRPr lang="zh-CN" altLang="en-US" sz="3600" smtClean="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0482" name="标题 1"/>
          <p:cNvSpPr>
            <a:spLocks noGrp="1"/>
          </p:cNvSpPr>
          <p:nvPr>
            <p:ph type="title"/>
          </p:nvPr>
        </p:nvSpPr>
        <p:spPr/>
        <p:txBody>
          <a:bodyPr/>
          <a:lstStyle/>
          <a:p>
            <a:r>
              <a:rPr lang="zh-CN" altLang="en-US" sz="3200" smtClean="0">
                <a:latin typeface="楷体_GB2312"/>
                <a:ea typeface="楷体_GB2312"/>
                <a:cs typeface="楷体_GB2312"/>
              </a:rPr>
              <a:t>肥胖是一种病</a:t>
            </a:r>
            <a:endParaRPr lang="zh-CN" altLang="en-US" sz="3200" smtClean="0">
              <a:latin typeface="楷体_GB2312"/>
              <a:ea typeface="楷体_GB2312"/>
              <a:cs typeface="楷体_GB2312"/>
            </a:endParaRPr>
          </a:p>
        </p:txBody>
      </p:sp>
      <p:sp>
        <p:nvSpPr>
          <p:cNvPr id="20483" name="内容占位符 2"/>
          <p:cNvSpPr>
            <a:spLocks noGrp="1"/>
          </p:cNvSpPr>
          <p:nvPr>
            <p:ph idx="1"/>
          </p:nvPr>
        </p:nvSpPr>
        <p:spPr/>
        <p:txBody>
          <a:bodyPr/>
          <a:lstStyle/>
          <a:p>
            <a:pPr marL="0" indent="0">
              <a:buFontTx/>
              <a:buNone/>
            </a:pPr>
            <a:r>
              <a:rPr lang="zh-CN" altLang="en-US" sz="2200" smtClean="0">
                <a:latin typeface="楷体_GB2312"/>
                <a:ea typeface="楷体_GB2312"/>
                <a:cs typeface="楷体_GB2312"/>
              </a:rPr>
              <a:t>    在世界范围内可以预防的引发死亡和疾病的因素当中，肥胖占领先地位，无论是在成人和小孩，比率一直在上升。</a:t>
            </a:r>
            <a:endParaRPr lang="en-US" altLang="zh-CN" sz="2200" smtClean="0">
              <a:latin typeface="楷体_GB2312"/>
              <a:ea typeface="楷体_GB2312"/>
              <a:cs typeface="楷体_GB2312"/>
            </a:endParaRPr>
          </a:p>
          <a:p>
            <a:pPr marL="0" indent="0">
              <a:buFontTx/>
              <a:buNone/>
            </a:pPr>
            <a:r>
              <a:rPr lang="en-US" altLang="zh-CN" sz="2200" smtClean="0">
                <a:latin typeface="楷体_GB2312"/>
                <a:ea typeface="楷体_GB2312"/>
                <a:cs typeface="楷体_GB2312"/>
              </a:rPr>
              <a:t>    </a:t>
            </a:r>
            <a:r>
              <a:rPr lang="zh-CN" altLang="en-US" sz="2200" smtClean="0">
                <a:latin typeface="楷体_GB2312"/>
                <a:ea typeface="楷体_GB2312"/>
                <a:cs typeface="楷体_GB2312"/>
              </a:rPr>
              <a:t>权威机构认为肥胖是</a:t>
            </a:r>
            <a:r>
              <a:rPr lang="en-US" altLang="zh-CN" sz="2200" smtClean="0">
                <a:latin typeface="楷体_GB2312"/>
                <a:ea typeface="楷体_GB2312"/>
                <a:cs typeface="楷体_GB2312"/>
              </a:rPr>
              <a:t>21</a:t>
            </a:r>
            <a:r>
              <a:rPr lang="zh-CN" altLang="en-US" sz="2200" smtClean="0">
                <a:latin typeface="楷体_GB2312"/>
                <a:ea typeface="楷体_GB2312"/>
                <a:cs typeface="楷体_GB2312"/>
              </a:rPr>
              <a:t>世纪最严重的公共健康问题。在当代社会（特别是在西方国家）肥胖一词带侮辱性，或者是世界上的一些特定地方被广泛认为是</a:t>
            </a:r>
            <a:endParaRPr lang="en-US" altLang="zh-CN" sz="2200" smtClean="0">
              <a:latin typeface="楷体_GB2312"/>
              <a:ea typeface="楷体_GB2312"/>
              <a:cs typeface="楷体_GB2312"/>
            </a:endParaRPr>
          </a:p>
          <a:p>
            <a:pPr marL="0" indent="0">
              <a:buFontTx/>
              <a:buNone/>
            </a:pPr>
            <a:r>
              <a:rPr lang="zh-CN" altLang="en-US" sz="2200" smtClean="0">
                <a:latin typeface="楷体_GB2312"/>
                <a:ea typeface="楷体_GB2312"/>
                <a:cs typeface="楷体_GB2312"/>
              </a:rPr>
              <a:t>财富和生育能力的象征。</a:t>
            </a:r>
            <a:endParaRPr lang="en-US" altLang="zh-CN" sz="2200" smtClean="0">
              <a:latin typeface="楷体_GB2312"/>
              <a:ea typeface="楷体_GB2312"/>
              <a:cs typeface="楷体_GB2312"/>
            </a:endParaRPr>
          </a:p>
          <a:p>
            <a:pPr marL="0" indent="0">
              <a:buFontTx/>
              <a:buNone/>
            </a:pPr>
            <a:r>
              <a:rPr lang="en-US" altLang="zh-CN" sz="2200" smtClean="0">
                <a:latin typeface="楷体_GB2312"/>
                <a:ea typeface="楷体_GB2312"/>
                <a:cs typeface="楷体_GB2312"/>
              </a:rPr>
              <a:t>    </a:t>
            </a:r>
            <a:r>
              <a:rPr lang="zh-CN" altLang="en-US" sz="2200" smtClean="0">
                <a:latin typeface="楷体_GB2312"/>
                <a:ea typeface="楷体_GB2312"/>
                <a:cs typeface="楷体_GB2312"/>
              </a:rPr>
              <a:t>但在</a:t>
            </a:r>
            <a:r>
              <a:rPr lang="en-US" altLang="zh-CN" sz="2200" smtClean="0">
                <a:latin typeface="楷体_GB2312"/>
                <a:ea typeface="楷体_GB2312"/>
                <a:cs typeface="楷体_GB2312"/>
              </a:rPr>
              <a:t>2013</a:t>
            </a:r>
            <a:r>
              <a:rPr lang="zh-CN" altLang="en-US" sz="2200" smtClean="0">
                <a:latin typeface="楷体_GB2312"/>
                <a:ea typeface="楷体_GB2312"/>
                <a:cs typeface="楷体_GB2312"/>
              </a:rPr>
              <a:t>年，美国</a:t>
            </a:r>
            <a:endParaRPr lang="en-US" altLang="zh-CN" sz="2200" smtClean="0">
              <a:latin typeface="楷体_GB2312"/>
              <a:ea typeface="楷体_GB2312"/>
              <a:cs typeface="楷体_GB2312"/>
            </a:endParaRPr>
          </a:p>
          <a:p>
            <a:pPr marL="0" indent="0">
              <a:buFontTx/>
              <a:buNone/>
            </a:pPr>
            <a:r>
              <a:rPr lang="zh-CN" altLang="en-US" sz="2200" smtClean="0">
                <a:latin typeface="楷体_GB2312"/>
                <a:ea typeface="楷体_GB2312"/>
                <a:cs typeface="楷体_GB2312"/>
              </a:rPr>
              <a:t>医学协会把肥胖列为作</a:t>
            </a:r>
            <a:endParaRPr lang="en-US" altLang="zh-CN" sz="2200" smtClean="0">
              <a:latin typeface="楷体_GB2312"/>
              <a:ea typeface="楷体_GB2312"/>
              <a:cs typeface="楷体_GB2312"/>
            </a:endParaRPr>
          </a:p>
          <a:p>
            <a:pPr marL="0" indent="0">
              <a:buFontTx/>
              <a:buNone/>
            </a:pPr>
            <a:r>
              <a:rPr lang="zh-CN" altLang="en-US" sz="2200" smtClean="0">
                <a:latin typeface="楷体_GB2312"/>
                <a:ea typeface="楷体_GB2312"/>
                <a:cs typeface="楷体_GB2312"/>
              </a:rPr>
              <a:t>为一种疾病。</a:t>
            </a:r>
            <a:endParaRPr lang="zh-CN" altLang="en-US" sz="2200" smtClean="0">
              <a:latin typeface="楷体_GB2312"/>
              <a:ea typeface="楷体_GB2312"/>
              <a:cs typeface="楷体_GB2312"/>
            </a:endParaRPr>
          </a:p>
        </p:txBody>
      </p:sp>
      <p:pic>
        <p:nvPicPr>
          <p:cNvPr id="20484" name="Picture 2"/>
          <p:cNvPicPr>
            <a:picLocks noChangeAspect="1" noChangeArrowheads="1"/>
          </p:cNvPicPr>
          <p:nvPr/>
        </p:nvPicPr>
        <p:blipFill>
          <a:blip r:embed="rId1"/>
          <a:srcRect/>
          <a:stretch>
            <a:fillRect/>
          </a:stretch>
        </p:blipFill>
        <p:spPr bwMode="auto">
          <a:xfrm>
            <a:off x="3619500" y="2500313"/>
            <a:ext cx="4773613" cy="241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1506" name="标题 1"/>
          <p:cNvSpPr>
            <a:spLocks noGrp="1"/>
          </p:cNvSpPr>
          <p:nvPr>
            <p:ph type="title"/>
          </p:nvPr>
        </p:nvSpPr>
        <p:spPr/>
        <p:txBody>
          <a:bodyPr/>
          <a:lstStyle/>
          <a:p>
            <a:r>
              <a:rPr lang="zh-CN" altLang="en-US" sz="3600" smtClean="0">
                <a:latin typeface="楷体_GB2312"/>
                <a:ea typeface="楷体_GB2312"/>
                <a:cs typeface="楷体_GB2312"/>
              </a:rPr>
              <a:t>肥胖的原因是什么？</a:t>
            </a:r>
            <a:endParaRPr lang="zh-CN" altLang="en-US" sz="3600" smtClean="0">
              <a:latin typeface="楷体_GB2312"/>
              <a:ea typeface="楷体_GB2312"/>
              <a:cs typeface="楷体_GB2312"/>
            </a:endParaRPr>
          </a:p>
        </p:txBody>
      </p:sp>
      <p:sp>
        <p:nvSpPr>
          <p:cNvPr id="21507" name="内容占位符 2"/>
          <p:cNvSpPr>
            <a:spLocks noGrp="1"/>
          </p:cNvSpPr>
          <p:nvPr>
            <p:ph idx="1"/>
          </p:nvPr>
        </p:nvSpPr>
        <p:spPr/>
        <p:txBody>
          <a:bodyPr/>
          <a:lstStyle/>
          <a:p>
            <a:pPr marL="0" indent="541655">
              <a:lnSpc>
                <a:spcPct val="150000"/>
              </a:lnSpc>
              <a:buFontTx/>
              <a:buNone/>
            </a:pPr>
            <a:r>
              <a:rPr lang="zh-CN" altLang="en-US" sz="2200" smtClean="0">
                <a:latin typeface="楷体_GB2312"/>
                <a:ea typeface="楷体_GB2312"/>
                <a:cs typeface="楷体_GB2312"/>
              </a:rPr>
              <a:t>大多数的学者认为</a:t>
            </a:r>
            <a:r>
              <a:rPr lang="zh-CN" altLang="en-US" sz="2200" smtClean="0">
                <a:solidFill>
                  <a:srgbClr val="FF6600"/>
                </a:solidFill>
                <a:latin typeface="楷体_GB2312"/>
                <a:ea typeface="楷体_GB2312"/>
                <a:cs typeface="楷体_GB2312"/>
              </a:rPr>
              <a:t>过量的能量摄入</a:t>
            </a:r>
            <a:r>
              <a:rPr lang="zh-CN" altLang="en-US" sz="2200" smtClean="0">
                <a:latin typeface="楷体_GB2312"/>
                <a:ea typeface="楷体_GB2312"/>
                <a:cs typeface="楷体_GB2312"/>
              </a:rPr>
              <a:t>和</a:t>
            </a:r>
            <a:r>
              <a:rPr lang="zh-CN" altLang="en-US" sz="2200" smtClean="0">
                <a:solidFill>
                  <a:srgbClr val="FF6600"/>
                </a:solidFill>
                <a:latin typeface="楷体_GB2312"/>
                <a:ea typeface="楷体_GB2312"/>
                <a:cs typeface="楷体_GB2312"/>
              </a:rPr>
              <a:t>静止型的生活方式</a:t>
            </a:r>
            <a:r>
              <a:rPr lang="zh-CN" altLang="en-US" sz="2200" smtClean="0">
                <a:latin typeface="楷体_GB2312"/>
                <a:ea typeface="楷体_GB2312"/>
                <a:cs typeface="楷体_GB2312"/>
              </a:rPr>
              <a:t>是导致肥胖症的主要原因。少数情况下，食物过量摄入与</a:t>
            </a:r>
            <a:r>
              <a:rPr lang="zh-CN" altLang="en-US" sz="2200" smtClean="0">
                <a:solidFill>
                  <a:srgbClr val="FF6600"/>
                </a:solidFill>
                <a:latin typeface="楷体_GB2312"/>
                <a:ea typeface="楷体_GB2312"/>
                <a:cs typeface="楷体_GB2312"/>
              </a:rPr>
              <a:t>遗传、生理和心理疾病</a:t>
            </a:r>
            <a:r>
              <a:rPr lang="zh-CN" altLang="en-US" sz="2200" smtClean="0">
                <a:latin typeface="楷体_GB2312"/>
                <a:ea typeface="楷体_GB2312"/>
                <a:cs typeface="楷体_GB2312"/>
              </a:rPr>
              <a:t>有关，当然也有文化差异和机械化大生产的因素。</a:t>
            </a:r>
            <a:endParaRPr lang="zh-CN" altLang="en-US" sz="2200" smtClean="0">
              <a:latin typeface="楷体_GB2312"/>
              <a:ea typeface="楷体_GB2312"/>
              <a:cs typeface="楷体_GB2312"/>
            </a:endParaRPr>
          </a:p>
        </p:txBody>
      </p:sp>
      <p:sp>
        <p:nvSpPr>
          <p:cNvPr id="5" name="TextBox 4"/>
          <p:cNvSpPr txBox="1"/>
          <p:nvPr/>
        </p:nvSpPr>
        <p:spPr>
          <a:xfrm>
            <a:off x="1333931" y="2787774"/>
            <a:ext cx="461665" cy="1800200"/>
          </a:xfrm>
          <a:prstGeom prst="rect">
            <a:avLst/>
          </a:prstGeom>
          <a:solidFill>
            <a:schemeClr val="accent3">
              <a:lumMod val="75000"/>
            </a:schemeClr>
          </a:solidFill>
          <a:scene3d>
            <a:camera prst="orthographicFront"/>
            <a:lightRig rig="threePt" dir="t"/>
          </a:scene3d>
          <a:sp3d>
            <a:bevelT/>
          </a:sp3d>
        </p:spPr>
        <p:txBody>
          <a:bodyPr vert="eaVert">
            <a:spAutoFit/>
          </a:bodyPr>
          <a:lstStyle/>
          <a:p>
            <a:pPr algn="ctr" fontAlgn="auto">
              <a:spcBef>
                <a:spcPts val="0"/>
              </a:spcBef>
              <a:spcAft>
                <a:spcPts val="0"/>
              </a:spcAft>
              <a:defRPr/>
            </a:pPr>
            <a:r>
              <a:rPr lang="zh-CN" altLang="en-US" spc="600" dirty="0">
                <a:solidFill>
                  <a:schemeClr val="bg1"/>
                </a:solidFill>
                <a:latin typeface="+mn-lt"/>
                <a:ea typeface="+mn-ea"/>
              </a:rPr>
              <a:t>饮食原因</a:t>
            </a:r>
            <a:endParaRPr lang="zh-CN" altLang="en-US" spc="600" dirty="0">
              <a:solidFill>
                <a:schemeClr val="bg1"/>
              </a:solidFill>
              <a:latin typeface="+mn-lt"/>
              <a:ea typeface="+mn-ea"/>
            </a:endParaRPr>
          </a:p>
        </p:txBody>
      </p:sp>
      <p:sp>
        <p:nvSpPr>
          <p:cNvPr id="6" name="TextBox 5"/>
          <p:cNvSpPr txBox="1"/>
          <p:nvPr/>
        </p:nvSpPr>
        <p:spPr>
          <a:xfrm>
            <a:off x="2642592" y="2787774"/>
            <a:ext cx="461665" cy="1800200"/>
          </a:xfrm>
          <a:prstGeom prst="rect">
            <a:avLst/>
          </a:prstGeom>
          <a:solidFill>
            <a:schemeClr val="accent3">
              <a:lumMod val="75000"/>
            </a:schemeClr>
          </a:solidFill>
          <a:scene3d>
            <a:camera prst="orthographicFront"/>
            <a:lightRig rig="threePt" dir="t"/>
          </a:scene3d>
          <a:sp3d>
            <a:bevelT/>
          </a:sp3d>
        </p:spPr>
        <p:txBody>
          <a:bodyPr vert="eaVert">
            <a:spAutoFit/>
          </a:bodyPr>
          <a:lstStyle/>
          <a:p>
            <a:pPr algn="ctr" fontAlgn="auto">
              <a:spcBef>
                <a:spcPts val="0"/>
              </a:spcBef>
              <a:spcAft>
                <a:spcPts val="0"/>
              </a:spcAft>
              <a:defRPr/>
            </a:pPr>
            <a:r>
              <a:rPr lang="zh-CN" altLang="en-US" spc="300" dirty="0">
                <a:solidFill>
                  <a:schemeClr val="bg1"/>
                </a:solidFill>
                <a:latin typeface="+mn-lt"/>
                <a:ea typeface="+mn-ea"/>
              </a:rPr>
              <a:t>静止生活方式</a:t>
            </a:r>
            <a:endParaRPr lang="zh-CN" altLang="en-US" spc="300" dirty="0">
              <a:solidFill>
                <a:schemeClr val="bg1"/>
              </a:solidFill>
              <a:latin typeface="+mn-lt"/>
              <a:ea typeface="+mn-ea"/>
            </a:endParaRPr>
          </a:p>
        </p:txBody>
      </p:sp>
      <p:sp>
        <p:nvSpPr>
          <p:cNvPr id="7" name="TextBox 6"/>
          <p:cNvSpPr txBox="1"/>
          <p:nvPr/>
        </p:nvSpPr>
        <p:spPr>
          <a:xfrm>
            <a:off x="3995936" y="2787774"/>
            <a:ext cx="461665" cy="1800200"/>
          </a:xfrm>
          <a:prstGeom prst="rect">
            <a:avLst/>
          </a:prstGeom>
          <a:solidFill>
            <a:schemeClr val="accent3">
              <a:lumMod val="75000"/>
            </a:schemeClr>
          </a:solidFill>
          <a:scene3d>
            <a:camera prst="orthographicFront"/>
            <a:lightRig rig="threePt" dir="t"/>
          </a:scene3d>
          <a:sp3d>
            <a:bevelT/>
          </a:sp3d>
        </p:spPr>
        <p:txBody>
          <a:bodyPr vert="eaVert">
            <a:spAutoFit/>
          </a:bodyPr>
          <a:lstStyle/>
          <a:p>
            <a:pPr algn="ctr" fontAlgn="auto">
              <a:spcBef>
                <a:spcPts val="0"/>
              </a:spcBef>
              <a:spcAft>
                <a:spcPts val="0"/>
              </a:spcAft>
              <a:defRPr/>
            </a:pPr>
            <a:r>
              <a:rPr lang="zh-CN" altLang="en-US" spc="600" dirty="0">
                <a:solidFill>
                  <a:schemeClr val="bg1"/>
                </a:solidFill>
                <a:latin typeface="+mn-lt"/>
                <a:ea typeface="+mn-ea"/>
              </a:rPr>
              <a:t>遗传因素</a:t>
            </a:r>
            <a:endParaRPr lang="zh-CN" altLang="en-US" spc="600" dirty="0">
              <a:solidFill>
                <a:schemeClr val="bg1"/>
              </a:solidFill>
              <a:latin typeface="+mn-lt"/>
              <a:ea typeface="+mn-ea"/>
            </a:endParaRPr>
          </a:p>
        </p:txBody>
      </p:sp>
      <p:sp>
        <p:nvSpPr>
          <p:cNvPr id="8" name="TextBox 7"/>
          <p:cNvSpPr txBox="1"/>
          <p:nvPr/>
        </p:nvSpPr>
        <p:spPr>
          <a:xfrm>
            <a:off x="5220072" y="2787774"/>
            <a:ext cx="461665" cy="1800200"/>
          </a:xfrm>
          <a:prstGeom prst="rect">
            <a:avLst/>
          </a:prstGeom>
          <a:solidFill>
            <a:schemeClr val="accent3">
              <a:lumMod val="75000"/>
            </a:schemeClr>
          </a:solidFill>
          <a:scene3d>
            <a:camera prst="orthographicFront"/>
            <a:lightRig rig="threePt" dir="t"/>
          </a:scene3d>
          <a:sp3d>
            <a:bevelT/>
          </a:sp3d>
        </p:spPr>
        <p:txBody>
          <a:bodyPr vert="eaVert">
            <a:spAutoFit/>
          </a:bodyPr>
          <a:lstStyle/>
          <a:p>
            <a:pPr algn="ctr" fontAlgn="auto">
              <a:spcBef>
                <a:spcPts val="0"/>
              </a:spcBef>
              <a:spcAft>
                <a:spcPts val="0"/>
              </a:spcAft>
              <a:defRPr/>
            </a:pPr>
            <a:r>
              <a:rPr lang="zh-CN" altLang="en-US" spc="300" dirty="0">
                <a:solidFill>
                  <a:schemeClr val="bg1"/>
                </a:solidFill>
                <a:latin typeface="+mn-lt"/>
                <a:ea typeface="+mn-ea"/>
              </a:rPr>
              <a:t>肝部脂肪堆积</a:t>
            </a:r>
            <a:endParaRPr lang="zh-CN" altLang="en-US" spc="300" dirty="0">
              <a:solidFill>
                <a:schemeClr val="bg1"/>
              </a:solidFill>
              <a:latin typeface="+mn-lt"/>
              <a:ea typeface="+mn-ea"/>
            </a:endParaRPr>
          </a:p>
        </p:txBody>
      </p:sp>
      <p:sp>
        <p:nvSpPr>
          <p:cNvPr id="9" name="TextBox 8"/>
          <p:cNvSpPr txBox="1"/>
          <p:nvPr/>
        </p:nvSpPr>
        <p:spPr>
          <a:xfrm>
            <a:off x="6444208" y="2800347"/>
            <a:ext cx="461665" cy="1800200"/>
          </a:xfrm>
          <a:prstGeom prst="rect">
            <a:avLst/>
          </a:prstGeom>
          <a:solidFill>
            <a:schemeClr val="accent3">
              <a:lumMod val="75000"/>
            </a:schemeClr>
          </a:solidFill>
          <a:scene3d>
            <a:camera prst="orthographicFront"/>
            <a:lightRig rig="threePt" dir="t"/>
          </a:scene3d>
          <a:sp3d>
            <a:bevelT/>
          </a:sp3d>
        </p:spPr>
        <p:txBody>
          <a:bodyPr vert="eaVert">
            <a:spAutoFit/>
          </a:bodyPr>
          <a:lstStyle/>
          <a:p>
            <a:pPr algn="ctr" fontAlgn="auto">
              <a:spcBef>
                <a:spcPts val="0"/>
              </a:spcBef>
              <a:spcAft>
                <a:spcPts val="0"/>
              </a:spcAft>
              <a:defRPr/>
            </a:pPr>
            <a:r>
              <a:rPr lang="zh-CN" altLang="en-US" spc="600" dirty="0">
                <a:solidFill>
                  <a:schemeClr val="bg1"/>
                </a:solidFill>
                <a:latin typeface="+mn-lt"/>
                <a:ea typeface="+mn-ea"/>
              </a:rPr>
              <a:t>性别因素</a:t>
            </a:r>
            <a:endParaRPr lang="zh-CN" altLang="en-US" spc="600" dirty="0">
              <a:solidFill>
                <a:schemeClr val="bg1"/>
              </a:solidFill>
              <a:latin typeface="+mn-lt"/>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页脚占位符 4"/>
          <p:cNvSpPr>
            <a:spLocks noGrp="1"/>
          </p:cNvSpPr>
          <p:nvPr>
            <p:ph type="ftr" sz="quarter" idx="11"/>
          </p:nvPr>
        </p:nvSpPr>
        <p:spPr/>
        <p:txBody>
          <a:bodyPr/>
          <a:lstStyle/>
          <a:p>
            <a:pPr>
              <a:defRPr/>
            </a:pPr>
            <a:r>
              <a:rPr lang="zh-CN" altLang="en-US" sz="1050">
                <a:latin typeface="Arial" panose="020B0604020202020204" pitchFamily="34" charset="0"/>
                <a:ea typeface="宋体" panose="02010600030101010101" pitchFamily="2" charset="-122"/>
              </a:rPr>
              <a:t>.</a:t>
            </a:r>
            <a:endParaRPr lang="en-US" altLang="zh-CN" sz="1050">
              <a:latin typeface="Arial" panose="020B0604020202020204" pitchFamily="34" charset="0"/>
              <a:ea typeface="宋体" panose="02010600030101010101" pitchFamily="2" charset="-122"/>
            </a:endParaRPr>
          </a:p>
        </p:txBody>
      </p:sp>
      <p:sp>
        <p:nvSpPr>
          <p:cNvPr id="22530" name="标题 1"/>
          <p:cNvSpPr>
            <a:spLocks noGrp="1"/>
          </p:cNvSpPr>
          <p:nvPr>
            <p:ph type="title"/>
          </p:nvPr>
        </p:nvSpPr>
        <p:spPr/>
        <p:txBody>
          <a:bodyPr/>
          <a:lstStyle/>
          <a:p>
            <a:r>
              <a:rPr lang="zh-CN" altLang="en-US" sz="3600" smtClean="0">
                <a:latin typeface="楷体_GB2312"/>
                <a:ea typeface="楷体_GB2312"/>
                <a:cs typeface="楷体_GB2312"/>
              </a:rPr>
              <a:t>肥胖原因</a:t>
            </a:r>
            <a:r>
              <a:rPr lang="en-US" altLang="zh-CN" sz="3600" smtClean="0">
                <a:latin typeface="楷体_GB2312"/>
                <a:ea typeface="楷体_GB2312"/>
                <a:cs typeface="楷体_GB2312"/>
              </a:rPr>
              <a:t>——</a:t>
            </a:r>
            <a:r>
              <a:rPr lang="zh-CN" altLang="en-US" sz="3600" smtClean="0">
                <a:latin typeface="楷体_GB2312"/>
                <a:ea typeface="楷体_GB2312"/>
                <a:cs typeface="楷体_GB2312"/>
              </a:rPr>
              <a:t>饮食原因</a:t>
            </a:r>
            <a:endParaRPr lang="zh-CN" altLang="en-US" sz="3600" smtClean="0">
              <a:latin typeface="楷体_GB2312"/>
              <a:ea typeface="楷体_GB2312"/>
              <a:cs typeface="楷体_GB2312"/>
            </a:endParaRPr>
          </a:p>
        </p:txBody>
      </p:sp>
      <p:sp>
        <p:nvSpPr>
          <p:cNvPr id="22531" name="内容占位符 2"/>
          <p:cNvSpPr>
            <a:spLocks noGrp="1"/>
          </p:cNvSpPr>
          <p:nvPr>
            <p:ph idx="1"/>
          </p:nvPr>
        </p:nvSpPr>
        <p:spPr/>
        <p:txBody>
          <a:bodyPr/>
          <a:lstStyle/>
          <a:p>
            <a:pPr marL="0" indent="541655">
              <a:buFontTx/>
              <a:buNone/>
            </a:pPr>
            <a:r>
              <a:rPr lang="zh-CN" altLang="en-US" smtClean="0">
                <a:latin typeface="楷体_GB2312"/>
                <a:ea typeface="楷体_GB2312"/>
                <a:cs typeface="楷体_GB2312"/>
              </a:rPr>
              <a:t>现代社会，过量进食仍然是一个普遍存在的问题。多数多余的卡路里来自</a:t>
            </a:r>
            <a:r>
              <a:rPr lang="zh-CN" altLang="en-US" smtClean="0">
                <a:solidFill>
                  <a:srgbClr val="FF6600"/>
                </a:solidFill>
                <a:latin typeface="楷体_GB2312"/>
                <a:ea typeface="楷体_GB2312"/>
                <a:cs typeface="楷体_GB2312"/>
              </a:rPr>
              <a:t>碳水化合物</a:t>
            </a:r>
            <a:r>
              <a:rPr lang="zh-CN" altLang="en-US" smtClean="0">
                <a:latin typeface="楷体_GB2312"/>
                <a:ea typeface="楷体_GB2312"/>
                <a:cs typeface="楷体_GB2312"/>
              </a:rPr>
              <a:t>。其中最主要的是</a:t>
            </a:r>
            <a:r>
              <a:rPr lang="zh-CN" altLang="en-US" smtClean="0">
                <a:solidFill>
                  <a:srgbClr val="FF6600"/>
                </a:solidFill>
                <a:latin typeface="楷体_GB2312"/>
                <a:ea typeface="楷体_GB2312"/>
                <a:cs typeface="楷体_GB2312"/>
              </a:rPr>
              <a:t>软饮料</a:t>
            </a:r>
            <a:r>
              <a:rPr lang="zh-CN" altLang="en-US" smtClean="0">
                <a:latin typeface="楷体_GB2312"/>
                <a:ea typeface="楷体_GB2312"/>
                <a:cs typeface="楷体_GB2312"/>
              </a:rPr>
              <a:t>，由于含糖量过高，它所提供的热量占年轻人每日摄入热量的</a:t>
            </a:r>
            <a:r>
              <a:rPr lang="en-US" altLang="zh-CN" smtClean="0">
                <a:latin typeface="楷体_GB2312"/>
                <a:ea typeface="楷体_GB2312"/>
                <a:cs typeface="楷体_GB2312"/>
              </a:rPr>
              <a:t>25%</a:t>
            </a:r>
            <a:r>
              <a:rPr lang="zh-CN" altLang="en-US" smtClean="0">
                <a:latin typeface="楷体_GB2312"/>
                <a:ea typeface="楷体_GB2312"/>
                <a:cs typeface="楷体_GB2312"/>
              </a:rPr>
              <a:t>。饮食结构发生改变，尤其是高热量的快餐类食物所占的比例显著增加（</a:t>
            </a:r>
            <a:r>
              <a:rPr lang="en-US" altLang="zh-CN" smtClean="0">
                <a:latin typeface="楷体_GB2312"/>
                <a:ea typeface="楷体_GB2312"/>
                <a:cs typeface="楷体_GB2312"/>
              </a:rPr>
              <a:t>1995</a:t>
            </a:r>
            <a:r>
              <a:rPr lang="zh-CN" altLang="en-US" smtClean="0">
                <a:latin typeface="楷体_GB2312"/>
                <a:ea typeface="楷体_GB2312"/>
                <a:cs typeface="楷体_GB2312"/>
              </a:rPr>
              <a:t>年是</a:t>
            </a:r>
            <a:r>
              <a:rPr lang="en-US" altLang="zh-CN" smtClean="0">
                <a:latin typeface="楷体_GB2312"/>
                <a:ea typeface="楷体_GB2312"/>
                <a:cs typeface="楷体_GB2312"/>
              </a:rPr>
              <a:t>1977</a:t>
            </a:r>
            <a:r>
              <a:rPr lang="zh-CN" altLang="en-US" smtClean="0">
                <a:latin typeface="楷体_GB2312"/>
                <a:ea typeface="楷体_GB2312"/>
                <a:cs typeface="楷体_GB2312"/>
              </a:rPr>
              <a:t>年的</a:t>
            </a:r>
            <a:r>
              <a:rPr lang="en-US" altLang="zh-CN" smtClean="0">
                <a:latin typeface="楷体_GB2312"/>
                <a:ea typeface="楷体_GB2312"/>
                <a:cs typeface="楷体_GB2312"/>
              </a:rPr>
              <a:t>3</a:t>
            </a:r>
            <a:r>
              <a:rPr lang="zh-CN" altLang="en-US" smtClean="0">
                <a:latin typeface="楷体_GB2312"/>
                <a:ea typeface="楷体_GB2312"/>
                <a:cs typeface="楷体_GB2312"/>
              </a:rPr>
              <a:t>倍）。</a:t>
            </a:r>
            <a:endParaRPr lang="zh-CN" altLang="en-US" smtClean="0">
              <a:latin typeface="楷体_GB2312"/>
              <a:ea typeface="楷体_GB2312"/>
              <a:cs typeface="楷体_GB2312"/>
            </a:endParaRPr>
          </a:p>
        </p:txBody>
      </p:sp>
      <p:pic>
        <p:nvPicPr>
          <p:cNvPr id="22532" name="Picture 2"/>
          <p:cNvPicPr>
            <a:picLocks noChangeAspect="1" noChangeArrowheads="1"/>
          </p:cNvPicPr>
          <p:nvPr/>
        </p:nvPicPr>
        <p:blipFill>
          <a:blip r:embed="rId1"/>
          <a:srcRect/>
          <a:stretch>
            <a:fillRect/>
          </a:stretch>
        </p:blipFill>
        <p:spPr bwMode="auto">
          <a:xfrm>
            <a:off x="900113" y="2859088"/>
            <a:ext cx="3455987" cy="2319337"/>
          </a:xfrm>
          <a:prstGeom prst="rect">
            <a:avLst/>
          </a:prstGeom>
          <a:noFill/>
          <a:ln w="9525">
            <a:noFill/>
            <a:miter lim="800000"/>
            <a:headEnd/>
            <a:tailEnd/>
          </a:ln>
        </p:spPr>
      </p:pic>
      <p:pic>
        <p:nvPicPr>
          <p:cNvPr id="22533" name="Picture 3"/>
          <p:cNvPicPr>
            <a:picLocks noChangeAspect="1" noChangeArrowheads="1"/>
          </p:cNvPicPr>
          <p:nvPr/>
        </p:nvPicPr>
        <p:blipFill>
          <a:blip r:embed="rId2"/>
          <a:srcRect/>
          <a:stretch>
            <a:fillRect/>
          </a:stretch>
        </p:blipFill>
        <p:spPr bwMode="auto">
          <a:xfrm>
            <a:off x="4572000" y="3219450"/>
            <a:ext cx="2665413" cy="133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时间革命">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Rounded MT Bold"/>
        <a:ea typeface="黑体"/>
        <a:cs typeface=""/>
      </a:majorFont>
      <a:minorFont>
        <a:latin typeface="Arial Rounded MT Bold"/>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时间革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时间革命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时间革命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时间革命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时间革命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时间革命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时间革命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时间革命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时间革命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时间革命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时间革命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时间革命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5495</Words>
  <Application>WPS 演示</Application>
  <PresentationFormat>全屏显示(16:9)</PresentationFormat>
  <Paragraphs>372</Paragraphs>
  <Slides>34</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34</vt:i4>
      </vt:variant>
    </vt:vector>
  </HeadingPairs>
  <TitlesOfParts>
    <vt:vector size="50" baseType="lpstr">
      <vt:lpstr>Arial</vt:lpstr>
      <vt:lpstr>宋体</vt:lpstr>
      <vt:lpstr>Wingdings</vt:lpstr>
      <vt:lpstr>Arial Rounded MT Bold</vt:lpstr>
      <vt:lpstr>黑体</vt:lpstr>
      <vt:lpstr>Arial Rounded MT Bold</vt:lpstr>
      <vt:lpstr>华文行楷</vt:lpstr>
      <vt:lpstr>微软雅黑</vt:lpstr>
      <vt:lpstr>华文行楷</vt:lpstr>
      <vt:lpstr>楷体_GB2312</vt:lpstr>
      <vt:lpstr>新宋体</vt:lpstr>
      <vt:lpstr>Calibri</vt:lpstr>
      <vt:lpstr>楷体_GB2312</vt:lpstr>
      <vt:lpstr>Arial Unicode MS</vt:lpstr>
      <vt:lpstr>MS UI Gothic</vt:lpstr>
      <vt:lpstr>时间革命</vt:lpstr>
      <vt:lpstr>卸下健康的包袱</vt:lpstr>
      <vt:lpstr>目录</vt:lpstr>
      <vt:lpstr>谁是营养不良</vt:lpstr>
      <vt:lpstr>营养不良</vt:lpstr>
      <vt:lpstr>什么是肥胖</vt:lpstr>
      <vt:lpstr>什么是肥胖</vt:lpstr>
      <vt:lpstr>肥胖是一种病</vt:lpstr>
      <vt:lpstr>肥胖的原因是什么？</vt:lpstr>
      <vt:lpstr>肥胖原因——饮食原因</vt:lpstr>
      <vt:lpstr>肥胖原因——静止生活方式</vt:lpstr>
      <vt:lpstr>肥胖原因——遗传因素</vt:lpstr>
      <vt:lpstr>肥胖原因——肝部脂肪</vt:lpstr>
      <vt:lpstr>肥胖原因——性别因素</vt:lpstr>
      <vt:lpstr>肥胖原因——生理和心理疾病的影响</vt:lpstr>
      <vt:lpstr>肥胖是健康的包袱</vt:lpstr>
      <vt:lpstr>已知的与肥胖存在相关性的疾病</vt:lpstr>
      <vt:lpstr>PowerPoint 演示文稿</vt:lpstr>
      <vt:lpstr>对于肥胖，中医怎么看？</vt:lpstr>
      <vt:lpstr>对于肥胖，中医怎么看？</vt:lpstr>
      <vt:lpstr>卸下健康的包袱——减肥</vt:lpstr>
      <vt:lpstr>PowerPoint 演示文稿</vt:lpstr>
      <vt:lpstr>肥胖症的治疗—减肥</vt:lpstr>
      <vt:lpstr>减肥的方法——改变饮食习惯</vt:lpstr>
      <vt:lpstr>减肥的方法——改变饮食习惯</vt:lpstr>
      <vt:lpstr>减肥的方法——控制饮食</vt:lpstr>
      <vt:lpstr>减肥的方法-控制饮食</vt:lpstr>
      <vt:lpstr>减肥的方法——控制饮食</vt:lpstr>
      <vt:lpstr>减肥的方法——运动</vt:lpstr>
      <vt:lpstr>减肥的方法——有氧运动</vt:lpstr>
      <vt:lpstr>减肥的方法——运动</vt:lpstr>
      <vt:lpstr>减肥的方法——针灸减肥</vt:lpstr>
      <vt:lpstr>减肥的方法——手术减肥</vt:lpstr>
      <vt:lpstr>减肥的方法——药物减肥</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53</cp:revision>
  <dcterms:created xsi:type="dcterms:W3CDTF">2018-02-03T10:00:00Z</dcterms:created>
  <dcterms:modified xsi:type="dcterms:W3CDTF">2022-05-26T08:04:52Z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2052-11.1.0.11339</vt:lpwstr>
  </property>
  <property fmtid="{D5CDD505-2E9C-101B-9397-08002B2CF9AE}" pid="3" name="ICV">
    <vt:lpwstr>DEAA1FB0FB5B4169B3D75494AFD0E31E</vt:lpwstr>
  </property>
</Properties>
</file>