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365" r:id="rId3"/>
    <p:sldId id="282" r:id="rId4"/>
    <p:sldId id="283" r:id="rId5"/>
    <p:sldId id="288" r:id="rId6"/>
    <p:sldId id="284" r:id="rId7"/>
    <p:sldId id="289" r:id="rId8"/>
    <p:sldId id="336" r:id="rId9"/>
    <p:sldId id="290" r:id="rId10"/>
    <p:sldId id="291" r:id="rId11"/>
    <p:sldId id="311" r:id="rId12"/>
    <p:sldId id="309" r:id="rId13"/>
    <p:sldId id="310" r:id="rId14"/>
    <p:sldId id="285" r:id="rId16"/>
    <p:sldId id="292" r:id="rId17"/>
    <p:sldId id="312" r:id="rId18"/>
    <p:sldId id="293" r:id="rId19"/>
    <p:sldId id="294" r:id="rId20"/>
    <p:sldId id="286" r:id="rId21"/>
    <p:sldId id="295" r:id="rId22"/>
    <p:sldId id="287" r:id="rId23"/>
    <p:sldId id="296" r:id="rId24"/>
    <p:sldId id="297" r:id="rId25"/>
    <p:sldId id="298" r:id="rId26"/>
    <p:sldId id="299" r:id="rId27"/>
    <p:sldId id="300" r:id="rId28"/>
    <p:sldId id="301" r:id="rId29"/>
    <p:sldId id="302" r:id="rId30"/>
    <p:sldId id="398" r:id="rId31"/>
    <p:sldId id="315" r:id="rId32"/>
    <p:sldId id="303" r:id="rId33"/>
    <p:sldId id="317" r:id="rId34"/>
    <p:sldId id="316" r:id="rId35"/>
  </p:sldIdLst>
  <p:sldSz cx="12192000" cy="6858000"/>
  <p:notesSz cx="6858000" cy="9144000"/>
  <p:embeddedFontLst>
    <p:embeddedFont>
      <p:font typeface="汉仪元隆黑 90W" panose="00020600040101010101" pitchFamily="18" charset="-122"/>
      <p:regular r:id="rId39"/>
    </p:embeddedFont>
    <p:embeddedFont>
      <p:font typeface="等线" panose="02010600030101010101" charset="-122"/>
      <p:regular r:id="rId40"/>
    </p:embeddedFont>
    <p:embeddedFont>
      <p:font typeface="等线 Light" panose="02010600030101010101" charset="-122"/>
      <p:regular r:id="rId41"/>
    </p:embeddedFont>
    <p:embeddedFont>
      <p:font typeface="Calibri" panose="020F0502020204030204" charset="0"/>
      <p:regular r:id="rId42"/>
      <p:bold r:id="rId43"/>
      <p:italic r:id="rId44"/>
      <p:boldItalic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94D8"/>
    <a:srgbClr val="3E8ACD"/>
    <a:srgbClr val="74BFF0"/>
    <a:srgbClr val="5FA0DB"/>
    <a:srgbClr val="2D6FC6"/>
    <a:srgbClr val="E4534E"/>
    <a:srgbClr val="E4534D"/>
    <a:srgbClr val="509BE4"/>
    <a:srgbClr val="F59992"/>
    <a:srgbClr val="B2D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0" d="100"/>
          <a:sy n="80" d="100"/>
        </p:scale>
        <p:origin x="663" y="561"/>
      </p:cViewPr>
      <p:guideLst>
        <p:guide pos="370"/>
        <p:guide orient="horz" pos="384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幻灯片图像占位符 1"/>
          <p:cNvSpPr>
            <a:spLocks noGrp="1" noRot="1" noChangeAspect="1" noTextEdit="1"/>
          </p:cNvSpPr>
          <p:nvPr>
            <p:ph type="sldImg"/>
          </p:nvPr>
        </p:nvSpPr>
        <p:spPr>
          <a:ln>
            <a:solidFill>
              <a:srgbClr val="000000">
                <a:alpha val="100000"/>
              </a:srgbClr>
            </a:solidFill>
            <a:miter lim="800000"/>
          </a:ln>
        </p:spPr>
      </p:sp>
      <p:sp>
        <p:nvSpPr>
          <p:cNvPr id="43011"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r>
              <a:rPr lang="zh-CN" altLang="zh-CN" dirty="0"/>
              <a:t>顺势引起问题：你们现在的牙齿是乳牙还是恒牙？我的呢？为什么？ </a:t>
            </a:r>
            <a:endParaRPr lang="zh-CN" altLang="zh-CN" dirty="0"/>
          </a:p>
          <a:p>
            <a:pPr lvl="0" eaLnBrk="1" hangingPunct="1">
              <a:spcBef>
                <a:spcPct val="0"/>
              </a:spcBef>
            </a:pPr>
            <a:r>
              <a:rPr lang="zh-CN" altLang="zh-CN" dirty="0"/>
              <a:t>师：同学们现在是换牙阶段，恒牙未长齐。</a:t>
            </a:r>
            <a:endParaRPr lang="zh-CN" altLang="zh-CN" dirty="0"/>
          </a:p>
          <a:p>
            <a:pPr lvl="0" eaLnBrk="1" hangingPunct="1">
              <a:spcBef>
                <a:spcPct val="0"/>
              </a:spcBef>
            </a:pPr>
            <a:endParaRPr lang="zh-CN" altLang="en-US" dirty="0"/>
          </a:p>
        </p:txBody>
      </p:sp>
      <p:sp>
        <p:nvSpPr>
          <p:cNvPr id="43012"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幻灯片图像占位符 1"/>
          <p:cNvSpPr>
            <a:spLocks noGrp="1" noRot="1" noChangeAspect="1" noTextEdit="1"/>
          </p:cNvSpPr>
          <p:nvPr>
            <p:ph type="sldImg"/>
          </p:nvPr>
        </p:nvSpPr>
        <p:spPr>
          <a:ln>
            <a:solidFill>
              <a:srgbClr val="000000">
                <a:alpha val="100000"/>
              </a:srgbClr>
            </a:solidFill>
            <a:miter lim="800000"/>
          </a:ln>
        </p:spPr>
      </p:sp>
      <p:sp>
        <p:nvSpPr>
          <p:cNvPr id="4403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r>
              <a:rPr lang="zh-CN" altLang="zh-CN" sz="800" dirty="0"/>
              <a:t>同学们想不想做牙医，今天我们来扮演一次小牙医，检查同桌的牙齿有无这些现象，黑黑的或有个洞 （注：小牙医要注意讲究卫生，检查同桌的牙齿时不要用手去碰牙齿，用眼去看。</a:t>
            </a:r>
            <a:r>
              <a:rPr lang="zh-CN" altLang="en-US" sz="800" dirty="0"/>
              <a:t>）</a:t>
            </a:r>
            <a:r>
              <a:rPr lang="zh-CN" altLang="zh-CN" sz="800" dirty="0"/>
              <a:t>小牙医检查到你同桌有的举手，放下。没有的举手，也放下。</a:t>
            </a:r>
            <a:endParaRPr lang="zh-CN" altLang="zh-CN" sz="800" dirty="0"/>
          </a:p>
          <a:p>
            <a:pPr lvl="0" eaLnBrk="1" hangingPunct="1">
              <a:spcBef>
                <a:spcPct val="0"/>
              </a:spcBef>
            </a:pPr>
            <a:endParaRPr lang="zh-CN" altLang="zh-CN" dirty="0"/>
          </a:p>
          <a:p>
            <a:pPr lvl="0" eaLnBrk="1" hangingPunct="1">
              <a:spcBef>
                <a:spcPct val="0"/>
              </a:spcBef>
            </a:pPr>
            <a:endParaRPr lang="zh-CN" altLang="en-US" dirty="0"/>
          </a:p>
        </p:txBody>
      </p:sp>
      <p:sp>
        <p:nvSpPr>
          <p:cNvPr id="4403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幻灯片图像占位符 1"/>
          <p:cNvSpPr>
            <a:spLocks noGrp="1" noRot="1" noChangeAspect="1" noTextEdit="1"/>
          </p:cNvSpPr>
          <p:nvPr>
            <p:ph type="sldImg"/>
          </p:nvPr>
        </p:nvSpPr>
        <p:spPr>
          <a:ln>
            <a:solidFill>
              <a:srgbClr val="000000">
                <a:alpha val="100000"/>
              </a:srgbClr>
            </a:solidFill>
            <a:miter lim="800000"/>
          </a:ln>
        </p:spPr>
      </p:sp>
      <p:sp>
        <p:nvSpPr>
          <p:cNvPr id="3" name="备注占位符 2"/>
          <p:cNvSpPr>
            <a:spLocks noGrp="1"/>
          </p:cNvSpPr>
          <p:nvPr>
            <p:ph type="body" idx="1"/>
          </p:nvPr>
        </p:nvSpPr>
        <p:spPr/>
        <p:txBody>
          <a:bodyPr lIns="91440" tIns="45720" rIns="91440" bIns="45720" rtlCol="0"/>
          <a:lstStyle/>
          <a:p>
            <a:pPr marL="342900" marR="0" lvl="0" indent="-342900" algn="l" defTabSz="914400" rtl="0" eaLnBrk="1" fontAlgn="base" latinLnBrk="0" hangingPunct="1">
              <a:lnSpc>
                <a:spcPct val="100000"/>
              </a:lnSpc>
              <a:spcBef>
                <a:spcPct val="20000"/>
              </a:spcBef>
              <a:spcAft>
                <a:spcPct val="0"/>
              </a:spcAft>
              <a:buClr>
                <a:srgbClr val="FF388C"/>
              </a:buClr>
              <a:buSzPct val="70000"/>
              <a:buFont typeface="Wingdings 2" pitchFamily="18" charset="2"/>
              <a:buChar char=""/>
              <a:defRPr/>
            </a:pPr>
            <a:r>
              <a:rPr kumimoji="0" lang="zh-CN" altLang="zh-CN" sz="3200" b="0" i="0" u="none" strike="noStrike" kern="1200" cap="none" spc="0" normalizeH="0" baseline="0" noProof="0" dirty="0" smtClean="0">
                <a:ln>
                  <a:noFill/>
                </a:ln>
                <a:solidFill>
                  <a:srgbClr val="666666"/>
                </a:solidFill>
                <a:effectLst/>
                <a:uLnTx/>
                <a:uFillTx/>
                <a:latin typeface="Franklin Gothic Book"/>
                <a:ea typeface="华文楷体"/>
                <a:cs typeface="+mn-cs"/>
              </a:rPr>
              <a:t>选择牙刷要根据儿童的年龄选择适当大小的保健牙刷，牙刷毛要选择经过处理的圆滑的磨毛牙刷。</a:t>
            </a:r>
            <a:endParaRPr kumimoji="0" lang="zh-CN" altLang="zh-CN" sz="3200" b="0" i="0" u="none" strike="noStrike" kern="1200" cap="none" spc="0" normalizeH="0" baseline="0" noProof="0" dirty="0" smtClean="0">
              <a:ln>
                <a:noFill/>
              </a:ln>
              <a:solidFill>
                <a:srgbClr val="666666"/>
              </a:solidFill>
              <a:effectLst/>
              <a:uLnTx/>
              <a:uFillTx/>
              <a:latin typeface="Franklin Gothic Book"/>
              <a:ea typeface="华文楷体"/>
              <a:cs typeface="+mn-cs"/>
            </a:endParaRPr>
          </a:p>
          <a:p>
            <a:pPr marL="342900" marR="0" lvl="0" indent="-342900" algn="l" defTabSz="914400" rtl="0" eaLnBrk="1" fontAlgn="base" latinLnBrk="0" hangingPunct="1">
              <a:lnSpc>
                <a:spcPct val="100000"/>
              </a:lnSpc>
              <a:spcBef>
                <a:spcPct val="20000"/>
              </a:spcBef>
              <a:spcAft>
                <a:spcPct val="0"/>
              </a:spcAft>
              <a:buClr>
                <a:srgbClr val="FF388C"/>
              </a:buClr>
              <a:buSzPct val="70000"/>
              <a:buFont typeface="Wingdings 2" pitchFamily="18" charset="2"/>
              <a:buChar char=""/>
              <a:defRPr/>
            </a:pPr>
            <a:r>
              <a:rPr kumimoji="0" lang="zh-CN" altLang="zh-CN" sz="3200" b="0" i="0" u="none" strike="noStrike" kern="1200" cap="none" spc="0" normalizeH="0" baseline="0" noProof="0" dirty="0" smtClean="0">
                <a:ln>
                  <a:noFill/>
                </a:ln>
                <a:solidFill>
                  <a:srgbClr val="666666"/>
                </a:solidFill>
                <a:effectLst/>
                <a:uLnTx/>
                <a:uFillTx/>
                <a:latin typeface="Franklin Gothic Book"/>
                <a:ea typeface="华文楷体"/>
                <a:cs typeface="+mn-cs"/>
              </a:rPr>
              <a:t>牙刷不宜使用过久，最每</a:t>
            </a:r>
            <a:r>
              <a:rPr kumimoji="0" lang="en-US" altLang="zh-CN" sz="3200" b="0" i="0" u="none" strike="noStrike" kern="1200" cap="none" spc="0" normalizeH="0" baseline="0" noProof="0" dirty="0" smtClean="0">
                <a:ln>
                  <a:noFill/>
                </a:ln>
                <a:solidFill>
                  <a:srgbClr val="666666"/>
                </a:solidFill>
                <a:effectLst/>
                <a:uLnTx/>
                <a:uFillTx/>
                <a:latin typeface="Franklin Gothic Book"/>
                <a:ea typeface="华文楷体"/>
                <a:cs typeface="+mn-cs"/>
              </a:rPr>
              <a:t>3</a:t>
            </a:r>
            <a:r>
              <a:rPr kumimoji="0" lang="zh-CN" altLang="zh-CN" sz="3200" b="0" i="0" u="none" strike="noStrike" kern="1200" cap="none" spc="0" normalizeH="0" baseline="0" noProof="0" dirty="0" smtClean="0">
                <a:ln>
                  <a:noFill/>
                </a:ln>
                <a:solidFill>
                  <a:srgbClr val="666666"/>
                </a:solidFill>
                <a:effectLst/>
                <a:uLnTx/>
                <a:uFillTx/>
                <a:latin typeface="Franklin Gothic Book"/>
                <a:ea typeface="华文楷体"/>
                <a:cs typeface="+mn-cs"/>
              </a:rPr>
              <a:t>个月更新一次。一方面以免牙刷上有细菌，引发疾病；另一方面，避免牙刷磨损，影响刷牙效果。</a:t>
            </a:r>
            <a:endParaRPr kumimoji="0" lang="zh-CN" altLang="zh-CN" sz="3200" b="0" i="0" u="none" strike="noStrike" kern="1200" cap="none" spc="0" normalizeH="0" baseline="0" noProof="0" dirty="0" smtClean="0">
              <a:ln>
                <a:noFill/>
              </a:ln>
              <a:solidFill>
                <a:srgbClr val="666666"/>
              </a:solidFill>
              <a:effectLst/>
              <a:uLnTx/>
              <a:uFillTx/>
              <a:latin typeface="Franklin Gothic Book"/>
              <a:ea typeface="华文楷体"/>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915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幻灯片图像占位符 1"/>
          <p:cNvSpPr>
            <a:spLocks noGrp="1" noRot="1" noChangeAspect="1" noTextEdit="1"/>
          </p:cNvSpPr>
          <p:nvPr>
            <p:ph type="sldImg"/>
          </p:nvPr>
        </p:nvSpPr>
        <p:spPr>
          <a:ln>
            <a:solidFill>
              <a:srgbClr val="000000">
                <a:alpha val="100000"/>
              </a:srgbClr>
            </a:solidFill>
            <a:miter lim="800000"/>
          </a:ln>
        </p:spPr>
      </p:sp>
      <p:sp>
        <p:nvSpPr>
          <p:cNvPr id="50179"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r>
              <a:rPr lang="zh-CN" altLang="en-US" dirty="0"/>
              <a:t>半年一次</a:t>
            </a:r>
            <a:endParaRPr lang="zh-CN" altLang="en-US" dirty="0"/>
          </a:p>
        </p:txBody>
      </p:sp>
      <p:sp>
        <p:nvSpPr>
          <p:cNvPr id="50180"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8" name="内容占位符 7"/>
          <p:cNvSpPr>
            <a:spLocks noGrp="1"/>
          </p:cNvSpPr>
          <p:nvPr>
            <p:ph sz="quarter" idx="1"/>
          </p:nvPr>
        </p:nvSpPr>
        <p:spPr>
          <a:xfrm>
            <a:off x="609600" y="1600200"/>
            <a:ext cx="9956800" cy="487375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a:p>
        </p:txBody>
      </p:sp>
      <p:sp>
        <p:nvSpPr>
          <p:cNvPr id="13" name="日期占位符 6"/>
          <p:cNvSpPr>
            <a:spLocks noGrp="1"/>
          </p:cNvSpPr>
          <p:nvPr>
            <p:ph type="dt" sz="half" idx="2"/>
          </p:nvPr>
        </p:nvSpPr>
        <p:spPr>
          <a:xfrm rot="5400000">
            <a:off x="10118725" y="1081881"/>
            <a:ext cx="2681817" cy="384175"/>
          </a:xfrm>
          <a:prstGeom prst="rect">
            <a:avLst/>
          </a:prstGeom>
        </p:spPr>
        <p:txBody>
          <a:bodyPr vert="horz" rtlCol="0" anchor="ctr" anchorCtr="0"/>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2960FE0-CC2D-438E-9B3B-5A79925E68C2}" type="datetimeFigureOut">
              <a:rPr kumimoji="0" lang="zh-CN" altLang="en-US" sz="1200" b="0" i="0" u="none" strike="noStrike" kern="1200" cap="none" spc="0" normalizeH="0" baseline="0" noProof="0">
                <a:ln>
                  <a:noFill/>
                </a:ln>
                <a:solidFill>
                  <a:schemeClr val="tx2"/>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2"/>
              </a:solidFill>
              <a:effectLst/>
              <a:uLnTx/>
              <a:uFillTx/>
              <a:latin typeface="Arial" panose="020B0604020202020204" pitchFamily="34" charset="0"/>
              <a:ea typeface="宋体" panose="02010600030101010101" pitchFamily="2" charset="-122"/>
              <a:cs typeface="+mn-cs"/>
            </a:endParaRPr>
          </a:p>
        </p:txBody>
      </p:sp>
      <p:sp>
        <p:nvSpPr>
          <p:cNvPr id="15" name="灯片编号占位符 8"/>
          <p:cNvSpPr>
            <a:spLocks noGrp="1"/>
          </p:cNvSpPr>
          <p:nvPr>
            <p:ph type="sldNum" sz="quarter" idx="4"/>
          </p:nvPr>
        </p:nvSpPr>
        <p:spPr>
          <a:xfrm>
            <a:off x="10839451" y="5734050"/>
            <a:ext cx="812800" cy="520700"/>
          </a:xfrm>
          <a:prstGeom prst="rect">
            <a:avLst/>
          </a:prstGeom>
        </p:spPr>
        <p:txBody>
          <a:bodyPr vert="horz" rtlCol="0" anchor="ctr"/>
          <a:p>
            <a:pPr algn="ctr">
              <a:buNone/>
            </a:pPr>
            <a:fld id="{9A0DB2DC-4C9A-4742-B13C-FB6460FD3503}" type="slidenum">
              <a:rPr lang="zh-CN" altLang="en-US" dirty="0"/>
            </a:fld>
            <a:endParaRPr lang="zh-CN" altLang="en-US" dirty="0"/>
          </a:p>
        </p:txBody>
      </p:sp>
      <p:sp>
        <p:nvSpPr>
          <p:cNvPr id="17" name="页脚占位符 9"/>
          <p:cNvSpPr>
            <a:spLocks noGrp="1"/>
          </p:cNvSpPr>
          <p:nvPr>
            <p:ph type="ftr" sz="quarter" idx="3"/>
          </p:nvPr>
        </p:nvSpPr>
        <p:spPr>
          <a:xfrm rot="5400000">
            <a:off x="9319684" y="3736975"/>
            <a:ext cx="4267200" cy="365125"/>
          </a:xfrm>
          <a:prstGeom prst="rect">
            <a:avLst/>
          </a:prstGeom>
        </p:spPr>
        <p:txBody>
          <a:bodyPr vert="horz" rtlCol="0" anchor="ctr" anchorCtr="0"/>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2"/>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2CC75-8280-4D50-8556-C2874ADEF92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90E77-D57C-49F8-ADC2-FB99C50EBC2E}" type="slidenum">
              <a:rPr lang="zh-CN" altLang="en-US" smtClean="0"/>
            </a:fld>
            <a:endParaRPr lang="zh-CN" altLang="en-US"/>
          </a:p>
        </p:txBody>
      </p:sp>
      <p:sp>
        <p:nvSpPr>
          <p:cNvPr id="7" name="页面-上"/>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image" Target="../media/image22.jpe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tags" Target="../tags/tag3.xml"/><Relationship Id="rId2" Type="http://schemas.microsoft.com/office/2007/relationships/hdphoto" Target="../media/image6.wdp"/><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7.png"/><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png"/><Relationship Id="rId2" Type="http://schemas.microsoft.com/office/2007/relationships/hdphoto" Target="../media/image11.wdp"/><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microsoft.com/office/2007/relationships/hdphoto" Target="../media/image11.wdp"/><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microsoft.com/office/2007/relationships/hdphoto" Target="../media/image11.wdp"/><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tags" Target="../tags/tag4.xml"/><Relationship Id="rId2" Type="http://schemas.microsoft.com/office/2007/relationships/hdphoto" Target="../media/image6.wdp"/><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wdp"/><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tags" Target="../tags/tag5.xml"/><Relationship Id="rId2" Type="http://schemas.microsoft.com/office/2007/relationships/hdphoto" Target="../media/image6.wdp"/><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34.wdp"/><Relationship Id="rId3" Type="http://schemas.openxmlformats.org/officeDocument/2006/relationships/image" Target="../media/image33.png"/><Relationship Id="rId2" Type="http://schemas.microsoft.com/office/2007/relationships/hdphoto" Target="../media/image11.wdp"/><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wdp"/><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microsoft.com/office/2007/relationships/hdphoto" Target="../media/image11.wdp"/><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 Id="rId3" Type="http://schemas.openxmlformats.org/officeDocument/2006/relationships/image" Target="../media/image36.jpeg"/><Relationship Id="rId2" Type="http://schemas.microsoft.com/office/2007/relationships/hdphoto" Target="../media/image11.wdp"/><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wdp"/><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jpeg"/><Relationship Id="rId2" Type="http://schemas.microsoft.com/office/2007/relationships/hdphoto" Target="../media/image11.wdp"/><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microsoft.com/office/2007/relationships/hdphoto" Target="../media/image11.wdp"/><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tags" Target="../tags/tag1.xml"/><Relationship Id="rId2" Type="http://schemas.microsoft.com/office/2007/relationships/hdphoto" Target="../media/image6.wdp"/><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png"/><Relationship Id="rId2" Type="http://schemas.microsoft.com/office/2007/relationships/hdphoto" Target="../media/image11.wdp"/><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0.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hdphoto" Target="../media/image11.wdp"/><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tags" Target="../tags/tag2.xml"/><Relationship Id="rId2" Type="http://schemas.microsoft.com/office/2007/relationships/hdphoto" Target="../media/image6.wdp"/><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microsoft.com/office/2007/relationships/hdphoto" Target="../media/image11.wdp"/><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microsoft.com/office/2007/relationships/hdphoto" Target="../media/image11.wdp"/><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wdp"/><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6047922"/>
            <a:ext cx="12192000" cy="810078"/>
          </a:xfrm>
          <a:prstGeom prst="rect">
            <a:avLst/>
          </a:prstGeom>
          <a:solidFill>
            <a:srgbClr val="E4534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5300"/>
                    </a14:imgEffect>
                  </a14:imgLayer>
                </a14:imgProps>
              </a:ext>
            </a:extLst>
          </a:blip>
          <a:srcRect/>
          <a:stretch>
            <a:fillRect/>
          </a:stretch>
        </p:blipFill>
        <p:spPr>
          <a:xfrm>
            <a:off x="0" y="0"/>
            <a:ext cx="12192000" cy="6098078"/>
          </a:xfrm>
          <a:prstGeom prst="rect">
            <a:avLst/>
          </a:prstGeom>
        </p:spPr>
      </p:pic>
      <p:grpSp>
        <p:nvGrpSpPr>
          <p:cNvPr id="32" name="组合 31"/>
          <p:cNvGrpSpPr/>
          <p:nvPr/>
        </p:nvGrpSpPr>
        <p:grpSpPr>
          <a:xfrm>
            <a:off x="426244" y="390525"/>
            <a:ext cx="847725" cy="1028700"/>
            <a:chOff x="426244" y="390525"/>
            <a:chExt cx="847725" cy="1028700"/>
          </a:xfrm>
        </p:grpSpPr>
        <p:sp>
          <p:nvSpPr>
            <p:cNvPr id="27" name="文本框 26"/>
            <p:cNvSpPr txBox="1"/>
            <p:nvPr/>
          </p:nvSpPr>
          <p:spPr>
            <a:xfrm>
              <a:off x="426244" y="390525"/>
              <a:ext cx="847725" cy="246221"/>
            </a:xfrm>
            <a:prstGeom prst="rect">
              <a:avLst/>
            </a:prstGeom>
            <a:noFill/>
          </p:spPr>
          <p:txBody>
            <a:bodyPr wrap="square" rtlCol="0">
              <a:spAutoFit/>
            </a:bodyPr>
            <a:lstStyle/>
            <a:p>
              <a:endParaRPr lang="zh-CN" altLang="en-US" sz="1000" dirty="0">
                <a:solidFill>
                  <a:schemeClr val="bg1"/>
                </a:solidFill>
                <a:latin typeface="思源黑体 CN Light" panose="020B0300000000000000" pitchFamily="34" charset="-122"/>
                <a:ea typeface="思源黑体 CN Light" panose="020B0300000000000000" pitchFamily="34" charset="-122"/>
              </a:endParaRPr>
            </a:p>
          </p:txBody>
        </p:sp>
        <p:grpSp>
          <p:nvGrpSpPr>
            <p:cNvPr id="31" name="组合 30"/>
            <p:cNvGrpSpPr/>
            <p:nvPr/>
          </p:nvGrpSpPr>
          <p:grpSpPr>
            <a:xfrm>
              <a:off x="514350" y="1076325"/>
              <a:ext cx="85725" cy="342900"/>
              <a:chOff x="2333625" y="-361950"/>
              <a:chExt cx="85725" cy="342900"/>
            </a:xfrm>
          </p:grpSpPr>
          <p:sp>
            <p:nvSpPr>
              <p:cNvPr id="28" name="椭圆 27"/>
              <p:cNvSpPr/>
              <p:nvPr/>
            </p:nvSpPr>
            <p:spPr>
              <a:xfrm>
                <a:off x="2333625" y="-361950"/>
                <a:ext cx="85725" cy="85725"/>
              </a:xfrm>
              <a:prstGeom prst="ellipse">
                <a:avLst/>
              </a:prstGeom>
              <a:solidFill>
                <a:schemeClr val="bg1"/>
              </a:solidFill>
              <a:ln w="952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75000"/>
                      <a:lumOff val="25000"/>
                    </a:schemeClr>
                  </a:solidFill>
                  <a:latin typeface="汉仪菱心体简" panose="02010400000101010101" pitchFamily="2" charset="-122"/>
                  <a:ea typeface="汉仪菱心体简" panose="02010400000101010101" pitchFamily="2" charset="-122"/>
                </a:endParaRPr>
              </a:p>
            </p:txBody>
          </p:sp>
          <p:sp>
            <p:nvSpPr>
              <p:cNvPr id="29" name="椭圆 28"/>
              <p:cNvSpPr/>
              <p:nvPr/>
            </p:nvSpPr>
            <p:spPr>
              <a:xfrm>
                <a:off x="2333625" y="-233362"/>
                <a:ext cx="85725" cy="85725"/>
              </a:xfrm>
              <a:prstGeom prst="ellipse">
                <a:avLst/>
              </a:prstGeom>
              <a:solidFill>
                <a:schemeClr val="bg1"/>
              </a:solidFill>
              <a:ln w="952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75000"/>
                      <a:lumOff val="25000"/>
                    </a:schemeClr>
                  </a:solidFill>
                  <a:latin typeface="汉仪菱心体简" panose="02010400000101010101" pitchFamily="2" charset="-122"/>
                  <a:ea typeface="汉仪菱心体简" panose="02010400000101010101" pitchFamily="2" charset="-122"/>
                </a:endParaRPr>
              </a:p>
            </p:txBody>
          </p:sp>
          <p:sp>
            <p:nvSpPr>
              <p:cNvPr id="30" name="椭圆 29"/>
              <p:cNvSpPr/>
              <p:nvPr/>
            </p:nvSpPr>
            <p:spPr>
              <a:xfrm>
                <a:off x="2333625" y="-104775"/>
                <a:ext cx="85725" cy="85725"/>
              </a:xfrm>
              <a:prstGeom prst="ellipse">
                <a:avLst/>
              </a:prstGeom>
              <a:solidFill>
                <a:schemeClr val="bg1"/>
              </a:solidFill>
              <a:ln w="952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75000"/>
                      <a:lumOff val="25000"/>
                    </a:schemeClr>
                  </a:solidFill>
                  <a:latin typeface="汉仪菱心体简" panose="02010400000101010101" pitchFamily="2" charset="-122"/>
                  <a:ea typeface="汉仪菱心体简" panose="02010400000101010101" pitchFamily="2" charset="-122"/>
                </a:endParaRPr>
              </a:p>
            </p:txBody>
          </p:sp>
        </p:grpSp>
      </p:grpSp>
      <p:grpSp>
        <p:nvGrpSpPr>
          <p:cNvPr id="39" name="组合 38"/>
          <p:cNvGrpSpPr/>
          <p:nvPr/>
        </p:nvGrpSpPr>
        <p:grpSpPr>
          <a:xfrm>
            <a:off x="4176432" y="2836636"/>
            <a:ext cx="3701706" cy="3941536"/>
            <a:chOff x="4391025" y="2762250"/>
            <a:chExt cx="3381375" cy="3600451"/>
          </a:xfrm>
        </p:grpSpPr>
        <p:grpSp>
          <p:nvGrpSpPr>
            <p:cNvPr id="40" name="组合 39"/>
            <p:cNvGrpSpPr/>
            <p:nvPr/>
          </p:nvGrpSpPr>
          <p:grpSpPr>
            <a:xfrm>
              <a:off x="4470400" y="2852541"/>
              <a:ext cx="3251200" cy="3510160"/>
              <a:chOff x="4470400" y="1849241"/>
              <a:chExt cx="3251200" cy="3510160"/>
            </a:xfrm>
          </p:grpSpPr>
          <p:grpSp>
            <p:nvGrpSpPr>
              <p:cNvPr id="46" name="组合 45"/>
              <p:cNvGrpSpPr/>
              <p:nvPr/>
            </p:nvGrpSpPr>
            <p:grpSpPr>
              <a:xfrm>
                <a:off x="4470400" y="1849241"/>
                <a:ext cx="3251200" cy="3251200"/>
                <a:chOff x="7302491" y="2477891"/>
                <a:chExt cx="1993900" cy="1993900"/>
              </a:xfrm>
            </p:grpSpPr>
            <p:sp>
              <p:nvSpPr>
                <p:cNvPr id="48" name="椭圆 47"/>
                <p:cNvSpPr/>
                <p:nvPr/>
              </p:nvSpPr>
              <p:spPr>
                <a:xfrm>
                  <a:off x="7302491" y="2477891"/>
                  <a:ext cx="1993900" cy="19939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7633387" y="2808787"/>
                  <a:ext cx="1332109" cy="1332109"/>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7" name="图片 46"/>
              <p:cNvPicPr>
                <a:picLocks noChangeAspect="1"/>
              </p:cNvPicPr>
              <p:nvPr/>
            </p:nvPicPr>
            <p:blipFill>
              <a:blip r:embed="rId3" cstate="screen"/>
              <a:stretch>
                <a:fillRect/>
              </a:stretch>
            </p:blipFill>
            <p:spPr>
              <a:xfrm>
                <a:off x="5286586" y="2909269"/>
                <a:ext cx="1710267" cy="2450132"/>
              </a:xfrm>
              <a:prstGeom prst="rect">
                <a:avLst/>
              </a:prstGeom>
            </p:spPr>
          </p:pic>
        </p:grpSp>
        <p:sp>
          <p:nvSpPr>
            <p:cNvPr id="41" name="椭圆 40"/>
            <p:cNvSpPr/>
            <p:nvPr/>
          </p:nvSpPr>
          <p:spPr>
            <a:xfrm>
              <a:off x="6019800" y="2762250"/>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2" name="椭圆 41"/>
            <p:cNvSpPr/>
            <p:nvPr/>
          </p:nvSpPr>
          <p:spPr>
            <a:xfrm>
              <a:off x="4752975" y="3352800"/>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3" name="椭圆 42"/>
            <p:cNvSpPr/>
            <p:nvPr/>
          </p:nvSpPr>
          <p:spPr>
            <a:xfrm>
              <a:off x="4391025" y="4257675"/>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4" name="椭圆 43"/>
            <p:cNvSpPr/>
            <p:nvPr/>
          </p:nvSpPr>
          <p:spPr>
            <a:xfrm>
              <a:off x="7620000" y="4257675"/>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5" name="椭圆 44"/>
            <p:cNvSpPr/>
            <p:nvPr/>
          </p:nvSpPr>
          <p:spPr>
            <a:xfrm>
              <a:off x="7267575" y="3352800"/>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grpSp>
      <p:sp>
        <p:nvSpPr>
          <p:cNvPr id="55" name="文本框 54"/>
          <p:cNvSpPr txBox="1"/>
          <p:nvPr/>
        </p:nvSpPr>
        <p:spPr>
          <a:xfrm>
            <a:off x="3662046" y="967283"/>
            <a:ext cx="4761230" cy="1014730"/>
          </a:xfrm>
          <a:prstGeom prst="rect">
            <a:avLst/>
          </a:prstGeom>
          <a:noFill/>
          <a:effectLst>
            <a:outerShdw blurRad="50800" dist="38100" dir="2700000" algn="tl" rotWithShape="0">
              <a:prstClr val="black">
                <a:alpha val="16000"/>
              </a:prstClr>
            </a:outerShdw>
          </a:effectLst>
        </p:spPr>
        <p:txBody>
          <a:bodyPr wrap="none" rtlCol="0">
            <a:spAutoFit/>
          </a:bodyPr>
          <a:lstStyle/>
          <a:p>
            <a:pPr algn="ctr"/>
            <a:r>
              <a:rPr lang="zh-CN" altLang="en-US" sz="6000" dirty="0">
                <a:ln w="38100">
                  <a:noFill/>
                </a:ln>
                <a:solidFill>
                  <a:schemeClr val="bg1"/>
                </a:solidFill>
                <a:latin typeface="汉仪元隆黑 90W" panose="00020600040101010101" pitchFamily="18" charset="-122"/>
                <a:ea typeface="汉仪元隆黑 90W" panose="00020600040101010101" pitchFamily="18" charset="-122"/>
              </a:rPr>
              <a:t>牙齿健康</a:t>
            </a:r>
            <a:r>
              <a:rPr lang="zh-CN" altLang="en-US" sz="6000" b="1" dirty="0">
                <a:ln w="38100">
                  <a:noFill/>
                </a:ln>
                <a:solidFill>
                  <a:schemeClr val="bg1"/>
                </a:solidFill>
                <a:latin typeface="汉仪元隆黑 90W" panose="00020600040101010101" pitchFamily="18" charset="-122"/>
                <a:ea typeface="汉仪元隆黑 90W" panose="00020600040101010101" pitchFamily="18" charset="-122"/>
              </a:rPr>
              <a:t>知识</a:t>
            </a:r>
            <a:endParaRPr lang="zh-CN" altLang="en-US" sz="6000" b="1" dirty="0">
              <a:ln w="38100">
                <a:noFill/>
              </a:ln>
              <a:solidFill>
                <a:schemeClr val="bg1"/>
              </a:solidFill>
              <a:latin typeface="汉仪元隆黑 90W" panose="00020600040101010101" pitchFamily="18" charset="-122"/>
              <a:ea typeface="汉仪元隆黑 90W" panose="00020600040101010101" pitchFamily="18" charset="-122"/>
            </a:endParaRPr>
          </a:p>
        </p:txBody>
      </p:sp>
      <p:sp>
        <p:nvSpPr>
          <p:cNvPr id="2" name="文本框 1"/>
          <p:cNvSpPr txBox="1"/>
          <p:nvPr/>
        </p:nvSpPr>
        <p:spPr>
          <a:xfrm>
            <a:off x="7822565" y="2413635"/>
            <a:ext cx="3086735" cy="521970"/>
          </a:xfrm>
          <a:prstGeom prst="rect">
            <a:avLst/>
          </a:prstGeom>
          <a:noFill/>
          <a:effectLst>
            <a:outerShdw blurRad="50800" dist="38100" dir="2700000" algn="tl" rotWithShape="0">
              <a:prstClr val="black">
                <a:alpha val="16000"/>
              </a:prstClr>
            </a:outerShdw>
          </a:effectLst>
        </p:spPr>
        <p:txBody>
          <a:bodyPr wrap="square" rtlCol="0">
            <a:spAutoFit/>
            <a:scene3d>
              <a:camera prst="orthographicFront"/>
              <a:lightRig rig="threePt" dir="t"/>
            </a:scene3d>
          </a:bodyPr>
          <a:p>
            <a:pPr algn="ctr"/>
            <a:r>
              <a:rPr lang="zh-CN" altLang="en-US" sz="2800" b="1" dirty="0">
                <a:ln w="22225">
                  <a:solidFill>
                    <a:schemeClr val="accent2"/>
                  </a:solidFill>
                  <a:prstDash val="solid"/>
                </a:ln>
                <a:solidFill>
                  <a:schemeClr val="accent2">
                    <a:lumMod val="40000"/>
                    <a:lumOff val="60000"/>
                  </a:schemeClr>
                </a:solidFill>
                <a:effectLst/>
                <a:latin typeface="汉仪元隆黑 90W" panose="00020600040101010101" pitchFamily="18" charset="-122"/>
                <a:ea typeface="汉仪元隆黑 90W" panose="00020600040101010101" pitchFamily="18" charset="-122"/>
              </a:rPr>
              <a:t>晋城职业技术学院</a:t>
            </a:r>
            <a:endParaRPr lang="zh-CN" altLang="en-US" sz="2800" b="1" dirty="0">
              <a:ln w="22225">
                <a:solidFill>
                  <a:schemeClr val="accent2"/>
                </a:solidFill>
                <a:prstDash val="solid"/>
              </a:ln>
              <a:solidFill>
                <a:schemeClr val="accent2">
                  <a:lumMod val="40000"/>
                  <a:lumOff val="60000"/>
                </a:schemeClr>
              </a:solidFill>
              <a:effectLst/>
              <a:latin typeface="汉仪元隆黑 90W" panose="00020600040101010101" pitchFamily="18" charset="-122"/>
              <a:ea typeface="汉仪元隆黑 90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4" name="Rectangle 2"/>
          <p:cNvSpPr>
            <a:spLocks noGrp="1" noChangeArrowheads="1"/>
          </p:cNvSpPr>
          <p:nvPr>
            <p:ph type="title" idx="4294967295"/>
          </p:nvPr>
        </p:nvSpPr>
        <p:spPr>
          <a:xfrm>
            <a:off x="1905000" y="762000"/>
            <a:ext cx="8229600" cy="1143000"/>
          </a:xfrm>
          <a:effectLst>
            <a:outerShdw dist="35921" dir="2700000" algn="ctr" rotWithShape="0">
              <a:srgbClr val="808080"/>
            </a:outerShdw>
          </a:effectLst>
        </p:spPr>
        <p:txBody>
          <a:bodyPr wrap="square" lIns="91440" tIns="45720" rIns="91440" bIns="45720" numCol="1" anchor="ctr" anchorCtr="0" compatLnSpc="1"/>
          <a:p>
            <a:r>
              <a:rPr lang="zh-CN" altLang="en-US" sz="2600" b="1" dirty="0">
                <a:solidFill>
                  <a:srgbClr val="FC1F08"/>
                </a:solidFill>
                <a:effectLst>
                  <a:outerShdw blurRad="38100" dist="38100" dir="2700000">
                    <a:srgbClr val="000000"/>
                  </a:outerShdw>
                </a:effectLst>
                <a:ea typeface="汉真广标" pitchFamily="49" charset="-122"/>
              </a:rPr>
              <a:t>牙齿的外形</a:t>
            </a:r>
            <a:endParaRPr lang="zh-CN" altLang="en-US" sz="2600" b="1" dirty="0">
              <a:solidFill>
                <a:srgbClr val="FC1F08"/>
              </a:solidFill>
              <a:effectLst>
                <a:outerShdw blurRad="38100" dist="38100" dir="2700000">
                  <a:srgbClr val="000000"/>
                </a:outerShdw>
              </a:effectLst>
              <a:ea typeface="汉真广标" pitchFamily="49" charset="-122"/>
            </a:endParaRPr>
          </a:p>
        </p:txBody>
      </p:sp>
      <p:sp>
        <p:nvSpPr>
          <p:cNvPr id="101379" name="Text Box 3"/>
          <p:cNvSpPr txBox="1"/>
          <p:nvPr/>
        </p:nvSpPr>
        <p:spPr>
          <a:xfrm>
            <a:off x="6324600" y="2438400"/>
            <a:ext cx="3581400" cy="1076325"/>
          </a:xfrm>
          <a:prstGeom prst="rect">
            <a:avLst/>
          </a:prstGeom>
          <a:noFill/>
          <a:ln w="9525">
            <a:noFill/>
          </a:ln>
        </p:spPr>
        <p:txBody>
          <a:bodyPr>
            <a:spAutoFit/>
          </a:bodyPr>
          <a:p>
            <a:pPr>
              <a:spcBef>
                <a:spcPct val="50000"/>
              </a:spcBef>
            </a:pPr>
            <a:r>
              <a:rPr lang="zh-CN" altLang="en-US" sz="3200" b="1" dirty="0">
                <a:solidFill>
                  <a:srgbClr val="0000CC"/>
                </a:solidFill>
                <a:latin typeface="Arial" panose="020B0604020202020204" pitchFamily="34" charset="0"/>
                <a:ea typeface="汉仪蝶语体简" pitchFamily="2" charset="-122"/>
              </a:rPr>
              <a:t>在口腔内可以看见的部分叫 </a:t>
            </a:r>
            <a:r>
              <a:rPr lang="zh-CN" altLang="en-US" sz="3200" b="1" dirty="0">
                <a:solidFill>
                  <a:srgbClr val="FF6699"/>
                </a:solidFill>
                <a:latin typeface="Arial" panose="020B0604020202020204" pitchFamily="34" charset="0"/>
                <a:ea typeface="汉仪蝶语体简" pitchFamily="2" charset="-122"/>
              </a:rPr>
              <a:t>牙冠</a:t>
            </a:r>
            <a:endParaRPr lang="zh-CN" altLang="en-US" sz="3200" b="1" dirty="0">
              <a:solidFill>
                <a:srgbClr val="FF6699"/>
              </a:solidFill>
              <a:latin typeface="Arial" panose="020B0604020202020204" pitchFamily="34" charset="0"/>
              <a:ea typeface="汉仪蝶语体简" pitchFamily="2" charset="-122"/>
            </a:endParaRPr>
          </a:p>
        </p:txBody>
      </p:sp>
      <p:sp>
        <p:nvSpPr>
          <p:cNvPr id="101380" name="Text Box 4"/>
          <p:cNvSpPr txBox="1"/>
          <p:nvPr/>
        </p:nvSpPr>
        <p:spPr>
          <a:xfrm>
            <a:off x="6324600" y="4038600"/>
            <a:ext cx="3200400" cy="1076325"/>
          </a:xfrm>
          <a:prstGeom prst="rect">
            <a:avLst/>
          </a:prstGeom>
          <a:noFill/>
          <a:ln w="9525">
            <a:noFill/>
          </a:ln>
        </p:spPr>
        <p:txBody>
          <a:bodyPr>
            <a:spAutoFit/>
          </a:bodyPr>
          <a:p>
            <a:pPr>
              <a:spcBef>
                <a:spcPct val="50000"/>
              </a:spcBef>
            </a:pPr>
            <a:r>
              <a:rPr lang="zh-CN" altLang="en-US" sz="3200" b="1" dirty="0">
                <a:solidFill>
                  <a:srgbClr val="0000CC"/>
                </a:solidFill>
                <a:latin typeface="Arial" panose="020B0604020202020204" pitchFamily="34" charset="0"/>
                <a:ea typeface="汉仪蝶语体简" pitchFamily="2" charset="-122"/>
              </a:rPr>
              <a:t>埋在颌骨内看不见的部分叫 </a:t>
            </a:r>
            <a:r>
              <a:rPr lang="zh-CN" altLang="en-US" sz="3200" b="1" dirty="0">
                <a:solidFill>
                  <a:srgbClr val="FF6699"/>
                </a:solidFill>
                <a:latin typeface="Arial" panose="020B0604020202020204" pitchFamily="34" charset="0"/>
                <a:ea typeface="汉仪蝶语体简" pitchFamily="2" charset="-122"/>
              </a:rPr>
              <a:t>牙根</a:t>
            </a:r>
            <a:endParaRPr lang="zh-CN" altLang="en-US" sz="3200" b="1" dirty="0">
              <a:solidFill>
                <a:srgbClr val="FF6699"/>
              </a:solidFill>
              <a:latin typeface="Arial" panose="020B0604020202020204" pitchFamily="34" charset="0"/>
              <a:ea typeface="汉仪蝶语体简" pitchFamily="2" charset="-122"/>
            </a:endParaRPr>
          </a:p>
        </p:txBody>
      </p:sp>
      <p:pic>
        <p:nvPicPr>
          <p:cNvPr id="101381" name="Picture 7" descr="未标题-7"/>
          <p:cNvPicPr>
            <a:picLocks noChangeAspect="1"/>
          </p:cNvPicPr>
          <p:nvPr/>
        </p:nvPicPr>
        <p:blipFill>
          <a:blip r:embed="rId1"/>
          <a:stretch>
            <a:fillRect/>
          </a:stretch>
        </p:blipFill>
        <p:spPr>
          <a:xfrm>
            <a:off x="2743200" y="2057400"/>
            <a:ext cx="3276600" cy="3271838"/>
          </a:xfrm>
          <a:prstGeom prst="rect">
            <a:avLst/>
          </a:prstGeom>
          <a:noFill/>
          <a:ln w="9525">
            <a:noFill/>
          </a:ln>
        </p:spPr>
      </p:pic>
      <p:pic>
        <p:nvPicPr>
          <p:cNvPr id="101382" name="图片 101381" descr="奥乐V新logo"/>
          <p:cNvPicPr>
            <a:picLocks noChangeAspect="1"/>
          </p:cNvPicPr>
          <p:nvPr/>
        </p:nvPicPr>
        <p:blipFill>
          <a:blip r:embed="rId2"/>
          <a:stretch>
            <a:fillRect/>
          </a:stretch>
        </p:blipFill>
        <p:spPr>
          <a:xfrm>
            <a:off x="9372600" y="5557838"/>
            <a:ext cx="1114425" cy="110013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sz="quarter" idx="1"/>
          </p:nvPr>
        </p:nvSpPr>
        <p:spPr/>
        <p:txBody>
          <a:bodyPr vert="horz" wrap="square" lIns="91440" tIns="45720" rIns="91440" bIns="45720" numCol="1" anchor="t" anchorCtr="0" compatLnSpc="1"/>
          <a:p>
            <a:pPr eaLnBrk="1" hangingPunct="1">
              <a:buClr>
                <a:schemeClr val="accent1"/>
              </a:buClr>
              <a:buSzPct val="70000"/>
              <a:buFont typeface="Wingdings" panose="05000000000000000000" pitchFamily="2" charset="2"/>
            </a:pPr>
            <a:r>
              <a:rPr lang="zh-CN" altLang="zh-CN" dirty="0"/>
              <a:t>出生后6-7个月开始长出的牙叫乳牙。两岁半左右长齐。20颗。 </a:t>
            </a:r>
            <a:endParaRPr lang="en-US" altLang="zh-CN"/>
          </a:p>
          <a:p>
            <a:pPr eaLnBrk="1" hangingPunct="1">
              <a:buClr>
                <a:schemeClr val="accent1"/>
              </a:buClr>
              <a:buSzPct val="70000"/>
              <a:buFont typeface="Wingdings" panose="05000000000000000000" pitchFamily="2" charset="2"/>
              <a:buNone/>
            </a:pPr>
            <a:endParaRPr lang="zh-CN" altLang="en-US" dirty="0"/>
          </a:p>
        </p:txBody>
      </p:sp>
      <p:sp>
        <p:nvSpPr>
          <p:cNvPr id="18435" name="TextBox 4"/>
          <p:cNvSpPr txBox="1"/>
          <p:nvPr/>
        </p:nvSpPr>
        <p:spPr>
          <a:xfrm>
            <a:off x="2043113" y="333375"/>
            <a:ext cx="2447925" cy="768350"/>
          </a:xfrm>
          <a:prstGeom prst="rect">
            <a:avLst/>
          </a:prstGeom>
          <a:noFill/>
          <a:ln w="9525">
            <a:noFill/>
          </a:ln>
        </p:spPr>
        <p:txBody>
          <a:bodyPr>
            <a:spAutoFit/>
          </a:bodyPr>
          <a:p>
            <a:pPr>
              <a:buNone/>
            </a:pPr>
            <a:r>
              <a:rPr lang="en-US" altLang="zh-CN" sz="4400">
                <a:solidFill>
                  <a:srgbClr val="E90062"/>
                </a:solidFill>
                <a:latin typeface="Calibri" panose="020F0502020204030204" charset="0"/>
                <a:ea typeface="华文琥珀" pitchFamily="2" charset="-122"/>
              </a:rPr>
              <a:t>r</a:t>
            </a:r>
            <a:r>
              <a:rPr lang="zh-CN" altLang="zh-CN" sz="4400" dirty="0">
                <a:solidFill>
                  <a:srgbClr val="E90062"/>
                </a:solidFill>
                <a:latin typeface="Calibri" panose="020F0502020204030204" charset="0"/>
                <a:ea typeface="华文琥珀" pitchFamily="2" charset="-122"/>
              </a:rPr>
              <a:t>ǔ</a:t>
            </a:r>
            <a:r>
              <a:rPr lang="zh-CN" altLang="zh-CN" sz="4400" dirty="0">
                <a:solidFill>
                  <a:srgbClr val="E90062"/>
                </a:solidFill>
                <a:latin typeface="华文琥珀" pitchFamily="2" charset="-122"/>
                <a:ea typeface="华文琥珀" pitchFamily="2" charset="-122"/>
              </a:rPr>
              <a:t>乳牙</a:t>
            </a:r>
            <a:endParaRPr lang="zh-CN" altLang="en-US" sz="4400" dirty="0">
              <a:solidFill>
                <a:srgbClr val="E90062"/>
              </a:solidFill>
              <a:latin typeface="华文琥珀" pitchFamily="2" charset="-122"/>
              <a:ea typeface="华文琥珀" pitchFamily="2" charset="-122"/>
            </a:endParaRPr>
          </a:p>
        </p:txBody>
      </p:sp>
      <p:pic>
        <p:nvPicPr>
          <p:cNvPr id="18436" name="图片 1"/>
          <p:cNvPicPr>
            <a:picLocks noChangeAspect="1"/>
          </p:cNvPicPr>
          <p:nvPr/>
        </p:nvPicPr>
        <p:blipFill>
          <a:blip r:embed="rId1"/>
          <a:stretch>
            <a:fillRect/>
          </a:stretch>
        </p:blipFill>
        <p:spPr>
          <a:xfrm>
            <a:off x="2351088" y="3284538"/>
            <a:ext cx="3889375" cy="2584450"/>
          </a:xfrm>
          <a:prstGeom prst="rect">
            <a:avLst/>
          </a:prstGeom>
          <a:noFill/>
          <a:ln w="9525">
            <a:noFill/>
          </a:ln>
        </p:spPr>
      </p:pic>
      <p:pic>
        <p:nvPicPr>
          <p:cNvPr id="18437" name="图片 6"/>
          <p:cNvPicPr>
            <a:picLocks noChangeAspect="1"/>
          </p:cNvPicPr>
          <p:nvPr/>
        </p:nvPicPr>
        <p:blipFill>
          <a:blip r:embed="rId2"/>
          <a:stretch>
            <a:fillRect/>
          </a:stretch>
        </p:blipFill>
        <p:spPr>
          <a:xfrm>
            <a:off x="6888163" y="212725"/>
            <a:ext cx="2924175" cy="1009650"/>
          </a:xfrm>
          <a:prstGeom prst="rect">
            <a:avLst/>
          </a:prstGeom>
          <a:noFill/>
          <a:ln w="9525">
            <a:noFill/>
          </a:ln>
        </p:spPr>
      </p:pic>
      <p:pic>
        <p:nvPicPr>
          <p:cNvPr id="18438" name="图片 7"/>
          <p:cNvPicPr>
            <a:picLocks noChangeAspect="1"/>
          </p:cNvPicPr>
          <p:nvPr/>
        </p:nvPicPr>
        <p:blipFill>
          <a:blip r:embed="rId3"/>
          <a:stretch>
            <a:fillRect/>
          </a:stretch>
        </p:blipFill>
        <p:spPr>
          <a:xfrm>
            <a:off x="6816725" y="2781300"/>
            <a:ext cx="3209925" cy="34480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20" name="Picture 2" descr="0b907cd9c0d5883811df9b38"/>
          <p:cNvPicPr>
            <a:picLocks noChangeAspect="1"/>
          </p:cNvPicPr>
          <p:nvPr/>
        </p:nvPicPr>
        <p:blipFill>
          <a:blip r:embed="rId1"/>
          <a:stretch>
            <a:fillRect/>
          </a:stretch>
        </p:blipFill>
        <p:spPr>
          <a:xfrm>
            <a:off x="2640013" y="981075"/>
            <a:ext cx="6451600" cy="5572125"/>
          </a:xfrm>
          <a:prstGeom prst="rect">
            <a:avLst/>
          </a:prstGeom>
          <a:noFill/>
          <a:ln w="9525">
            <a:noFill/>
          </a:ln>
        </p:spPr>
      </p:pic>
      <p:cxnSp>
        <p:nvCxnSpPr>
          <p:cNvPr id="6" name="直接箭头连接符 5"/>
          <p:cNvCxnSpPr/>
          <p:nvPr/>
        </p:nvCxnSpPr>
        <p:spPr>
          <a:xfrm rot="5400000">
            <a:off x="7060406" y="1681956"/>
            <a:ext cx="642938"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59675" y="1357313"/>
            <a:ext cx="785813" cy="306705"/>
          </a:xfrm>
          <a:prstGeom prst="rect">
            <a:avLst/>
          </a:prstGeom>
          <a:noFill/>
          <a:ln w="9525">
            <a:noFill/>
          </a:ln>
        </p:spPr>
        <p:txBody>
          <a:bodyPr>
            <a:spAutoFit/>
          </a:bodyPr>
          <a:p>
            <a:r>
              <a:rPr lang="zh-CN" altLang="en-US" sz="1400" b="1" dirty="0">
                <a:solidFill>
                  <a:srgbClr val="FF0000"/>
                </a:solidFill>
                <a:latin typeface="Arial" panose="020B0604020202020204" pitchFamily="34" charset="0"/>
              </a:rPr>
              <a:t>中切牙</a:t>
            </a:r>
            <a:endParaRPr lang="zh-CN" altLang="en-US" sz="1400" b="1" dirty="0">
              <a:solidFill>
                <a:srgbClr val="FF0000"/>
              </a:solidFill>
              <a:latin typeface="Arial" panose="020B0604020202020204" pitchFamily="34" charset="0"/>
            </a:endParaRPr>
          </a:p>
        </p:txBody>
      </p:sp>
      <p:cxnSp>
        <p:nvCxnSpPr>
          <p:cNvPr id="11" name="直接箭头连接符 10"/>
          <p:cNvCxnSpPr/>
          <p:nvPr/>
        </p:nvCxnSpPr>
        <p:spPr>
          <a:xfrm rot="10800000" flipV="1">
            <a:off x="6773863" y="1628775"/>
            <a:ext cx="857250"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rot="10800000" flipV="1">
            <a:off x="7296150" y="1973263"/>
            <a:ext cx="642938" cy="357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10800000" flipV="1">
            <a:off x="6559550" y="1954213"/>
            <a:ext cx="1643063" cy="357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953375" y="1692275"/>
            <a:ext cx="716280" cy="306705"/>
          </a:xfrm>
          <a:prstGeom prst="rect">
            <a:avLst/>
          </a:prstGeom>
          <a:noFill/>
          <a:ln w="9525">
            <a:noFill/>
          </a:ln>
        </p:spPr>
        <p:txBody>
          <a:bodyPr wrap="none">
            <a:spAutoFit/>
          </a:bodyPr>
          <a:p>
            <a:r>
              <a:rPr lang="zh-CN" altLang="en-US" sz="1400" b="1" dirty="0">
                <a:solidFill>
                  <a:srgbClr val="FF0000"/>
                </a:solidFill>
                <a:latin typeface="Arial" panose="020B0604020202020204" pitchFamily="34" charset="0"/>
              </a:rPr>
              <a:t>侧切牙</a:t>
            </a:r>
            <a:endParaRPr lang="zh-CN" altLang="en-US" sz="1400" b="1" dirty="0">
              <a:solidFill>
                <a:srgbClr val="FF0000"/>
              </a:solidFill>
              <a:latin typeface="Arial" panose="020B0604020202020204" pitchFamily="34" charset="0"/>
            </a:endParaRPr>
          </a:p>
        </p:txBody>
      </p:sp>
      <p:sp>
        <p:nvSpPr>
          <p:cNvPr id="12" name="TextBox 11"/>
          <p:cNvSpPr txBox="1"/>
          <p:nvPr/>
        </p:nvSpPr>
        <p:spPr>
          <a:xfrm>
            <a:off x="3863975" y="5229225"/>
            <a:ext cx="714375" cy="306705"/>
          </a:xfrm>
          <a:prstGeom prst="rect">
            <a:avLst/>
          </a:prstGeom>
          <a:solidFill>
            <a:schemeClr val="bg1"/>
          </a:solidFill>
          <a:ln w="9525" cap="flat" cmpd="sng">
            <a:solidFill>
              <a:schemeClr val="bg1"/>
            </a:solidFill>
            <a:prstDash val="solid"/>
            <a:miter/>
            <a:headEnd type="none" w="med" len="med"/>
            <a:tailEnd type="none" w="med" len="med"/>
          </a:ln>
        </p:spPr>
        <p:txBody>
          <a:bodyPr>
            <a:spAutoFit/>
          </a:bodyPr>
          <a:p>
            <a:r>
              <a:rPr lang="zh-CN" altLang="en-US" sz="1400" b="1" dirty="0">
                <a:solidFill>
                  <a:srgbClr val="A3A3A3"/>
                </a:solidFill>
                <a:latin typeface="Arial" panose="020B0604020202020204" pitchFamily="34" charset="0"/>
              </a:rPr>
              <a:t>乳牙</a:t>
            </a:r>
            <a:endParaRPr lang="zh-CN" altLang="en-US" sz="1400" b="1" dirty="0">
              <a:solidFill>
                <a:srgbClr val="A3A3A3"/>
              </a:solidFill>
              <a:latin typeface="Arial" panose="020B0604020202020204" pitchFamily="34" charset="0"/>
            </a:endParaRPr>
          </a:p>
        </p:txBody>
      </p:sp>
      <p:sp>
        <p:nvSpPr>
          <p:cNvPr id="19466" name="TextBox 2"/>
          <p:cNvSpPr txBox="1"/>
          <p:nvPr/>
        </p:nvSpPr>
        <p:spPr>
          <a:xfrm>
            <a:off x="2047875" y="260350"/>
            <a:ext cx="2449513" cy="768350"/>
          </a:xfrm>
          <a:prstGeom prst="rect">
            <a:avLst/>
          </a:prstGeom>
          <a:noFill/>
          <a:ln w="9525">
            <a:noFill/>
          </a:ln>
        </p:spPr>
        <p:txBody>
          <a:bodyPr>
            <a:spAutoFit/>
          </a:bodyPr>
          <a:p>
            <a:pPr>
              <a:buNone/>
            </a:pPr>
            <a:r>
              <a:rPr lang="zh-CN" altLang="zh-CN" sz="4400" dirty="0">
                <a:solidFill>
                  <a:srgbClr val="E90062"/>
                </a:solidFill>
                <a:latin typeface="Calibri" panose="020F0502020204030204" charset="0"/>
                <a:ea typeface="华文琥珀" pitchFamily="2" charset="-122"/>
              </a:rPr>
              <a:t>héng</a:t>
            </a:r>
            <a:r>
              <a:rPr lang="zh-CN" altLang="en-US" sz="4400" dirty="0">
                <a:solidFill>
                  <a:srgbClr val="E90062"/>
                </a:solidFill>
                <a:latin typeface="华文琥珀" pitchFamily="2" charset="-122"/>
                <a:ea typeface="华文琥珀" pitchFamily="2" charset="-122"/>
              </a:rPr>
              <a:t>恒牙</a:t>
            </a:r>
            <a:endParaRPr lang="zh-CN" altLang="en-US" sz="4400" dirty="0">
              <a:solidFill>
                <a:srgbClr val="E90062"/>
              </a:solidFill>
              <a:latin typeface="华文琥珀" pitchFamily="2" charset="-122"/>
              <a:ea typeface="华文琥珀" pitchFamily="2" charset="-122"/>
            </a:endParaRPr>
          </a:p>
        </p:txBody>
      </p:sp>
      <p:pic>
        <p:nvPicPr>
          <p:cNvPr id="19467" name="图片 1"/>
          <p:cNvPicPr>
            <a:picLocks noChangeAspect="1"/>
          </p:cNvPicPr>
          <p:nvPr/>
        </p:nvPicPr>
        <p:blipFill>
          <a:blip r:embed="rId2"/>
          <a:stretch>
            <a:fillRect/>
          </a:stretch>
        </p:blipFill>
        <p:spPr>
          <a:xfrm>
            <a:off x="6097588" y="141288"/>
            <a:ext cx="2924175" cy="10096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linds(horizontal)">
                                      <p:cBhvr>
                                        <p:cTn id="7" dur="500"/>
                                        <p:tgtEl>
                                          <p:spTgt spid="9220"/>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par>
                                <p:cTn id="20" presetID="3"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linds(horizontal)">
                                      <p:cBhvr>
                                        <p:cTn id="25" dur="500"/>
                                        <p:tgtEl>
                                          <p:spTgt spid="24"/>
                                        </p:tgtEl>
                                      </p:cBhvr>
                                    </p:animEffect>
                                  </p:childTnLst>
                                </p:cTn>
                              </p:par>
                              <p:par>
                                <p:cTn id="26" presetID="14" presetClass="entr" presetSubtype="10" fill="hold" nodeType="withEffect">
                                  <p:stCondLst>
                                    <p:cond delay="0"/>
                                  </p:stCondLst>
                                  <p:childTnLst>
                                    <p:set>
                                      <p:cBhvr>
                                        <p:cTn id="27" dur="1" fill="hold">
                                          <p:stCondLst>
                                            <p:cond delay="0"/>
                                          </p:stCondLst>
                                        </p:cTn>
                                        <p:tgtEl>
                                          <p:spTgt spid="9220"/>
                                        </p:tgtEl>
                                        <p:attrNameLst>
                                          <p:attrName>style.visibility</p:attrName>
                                        </p:attrNameLst>
                                      </p:cBhvr>
                                      <p:to>
                                        <p:strVal val="visible"/>
                                      </p:to>
                                    </p:set>
                                    <p:animEffect transition="in" filter="randombar(horizontal)">
                                      <p:cBhvr>
                                        <p:cTn id="28" dur="500"/>
                                        <p:tgtEl>
                                          <p:spTgt spid="9220"/>
                                        </p:tgtEl>
                                      </p:cBhvr>
                                    </p:animEffect>
                                  </p:childTnLst>
                                </p:cTn>
                              </p:par>
                              <p:par>
                                <p:cTn id="29" presetID="14" presetClass="entr" presetSubtype="1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1"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randombar(horizontal)">
                                      <p:cBhvr>
                                        <p:cTn id="43" dur="500"/>
                                        <p:tgtEl>
                                          <p:spTgt spid="21"/>
                                        </p:tgtEl>
                                      </p:cBhvr>
                                    </p:animEffect>
                                  </p:childTnLst>
                                </p:cTn>
                              </p:par>
                              <p:par>
                                <p:cTn id="44" presetID="14" presetClass="entr" presetSubtype="10" fill="hold" grpId="1"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nodeType="withEffect">
                                  <p:stCondLst>
                                    <p:cond delay="0"/>
                                  </p:stCondLst>
                                  <p:childTnLst>
                                    <p:set>
                                      <p:cBhvr>
                                        <p:cTn id="48" dur="1" fill="hold">
                                          <p:stCondLst>
                                            <p:cond delay="0"/>
                                          </p:stCondLst>
                                        </p:cTn>
                                        <p:tgtEl>
                                          <p:spTgt spid="9220"/>
                                        </p:tgtEl>
                                        <p:attrNameLst>
                                          <p:attrName>style.visibility</p:attrName>
                                        </p:attrNameLst>
                                      </p:cBhvr>
                                      <p:to>
                                        <p:strVal val="visible"/>
                                      </p:to>
                                    </p:set>
                                    <p:animEffect transition="in" filter="randombar(horizontal)">
                                      <p:cBhvr>
                                        <p:cTn id="49" dur="500"/>
                                        <p:tgtEl>
                                          <p:spTgt spid="9220"/>
                                        </p:tgtEl>
                                      </p:cBhvr>
                                    </p:animEffect>
                                  </p:childTnLst>
                                </p:cTn>
                              </p:par>
                              <p:par>
                                <p:cTn id="50" presetID="14" presetClass="entr" presetSubtype="1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randombar(horizontal)">
                                      <p:cBhvr>
                                        <p:cTn id="52" dur="500"/>
                                        <p:tgtEl>
                                          <p:spTgt spid="6"/>
                                        </p:tgtEl>
                                      </p:cBhvr>
                                    </p:animEffect>
                                  </p:childTnLst>
                                </p:cTn>
                              </p:par>
                              <p:par>
                                <p:cTn id="53" presetID="14" presetClass="entr" presetSubtype="10" fill="hold" grpId="2"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par>
                                <p:cTn id="56" presetID="14" presetClass="entr" presetSubtype="1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500"/>
                                        <p:tgtEl>
                                          <p:spTgt spid="11"/>
                                        </p:tgtEl>
                                      </p:cBhvr>
                                    </p:animEffect>
                                  </p:childTnLst>
                                </p:cTn>
                              </p:par>
                              <p:par>
                                <p:cTn id="59" presetID="14" presetClass="entr" presetSubtype="1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randombar(horizontal)">
                                      <p:cBhvr>
                                        <p:cTn id="61" dur="500"/>
                                        <p:tgtEl>
                                          <p:spTgt spid="16"/>
                                        </p:tgtEl>
                                      </p:cBhvr>
                                    </p:animEffect>
                                  </p:childTnLst>
                                </p:cTn>
                              </p:par>
                              <p:par>
                                <p:cTn id="62" presetID="14" presetClass="entr" presetSubtype="1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randombar(horizontal)">
                                      <p:cBhvr>
                                        <p:cTn id="64" dur="500"/>
                                        <p:tgtEl>
                                          <p:spTgt spid="21"/>
                                        </p:tgtEl>
                                      </p:cBhvr>
                                    </p:animEffect>
                                  </p:childTnLst>
                                </p:cTn>
                              </p:par>
                              <p:par>
                                <p:cTn id="65" presetID="14" presetClass="entr" presetSubtype="10" fill="hold" grpId="2"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randombar(horizontal)">
                                      <p:cBhvr>
                                        <p:cTn id="67" dur="500"/>
                                        <p:tgtEl>
                                          <p:spTgt spid="2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randombar(horizontal)">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24" grpId="0"/>
      <p:bldP spid="24" grpId="1"/>
      <p:bldP spid="24" grpId="2"/>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rightnessContrast contrast="4000"/>
                    </a14:imgEffect>
                    <a14:imgEffect>
                      <a14:colorTemperature colorTemp="5300"/>
                    </a14:imgEffect>
                    <a14:imgEffect>
                      <a14:saturation sat="102000"/>
                    </a14:imgEffect>
                  </a14:imgLayer>
                </a14:imgProps>
              </a:ext>
            </a:extLst>
          </a:blip>
          <a:stretch>
            <a:fillRect/>
          </a:stretch>
        </p:blipFill>
        <p:spPr>
          <a:xfrm flipH="1">
            <a:off x="-529" y="-297"/>
            <a:ext cx="12193057" cy="6858594"/>
          </a:xfrm>
          <a:prstGeom prst="rect">
            <a:avLst/>
          </a:prstGeom>
        </p:spPr>
      </p:pic>
      <p:grpSp>
        <p:nvGrpSpPr>
          <p:cNvPr id="36" name="组合 35"/>
          <p:cNvGrpSpPr/>
          <p:nvPr/>
        </p:nvGrpSpPr>
        <p:grpSpPr>
          <a:xfrm>
            <a:off x="0" y="5716399"/>
            <a:ext cx="12192000" cy="1141601"/>
            <a:chOff x="0" y="5847124"/>
            <a:chExt cx="12192000" cy="1010877"/>
          </a:xfrm>
        </p:grpSpPr>
        <p:sp>
          <p:nvSpPr>
            <p:cNvPr id="37" name="任意多边形: 形状 36"/>
            <p:cNvSpPr/>
            <p:nvPr/>
          </p:nvSpPr>
          <p:spPr>
            <a:xfrm>
              <a:off x="446690" y="5921000"/>
              <a:ext cx="11745310" cy="937000"/>
            </a:xfrm>
            <a:custGeom>
              <a:avLst/>
              <a:gdLst>
                <a:gd name="connsiteX0" fmla="*/ 8348967 w 11745310"/>
                <a:gd name="connsiteY0" fmla="*/ 829 h 937000"/>
                <a:gd name="connsiteX1" fmla="*/ 10671253 w 11745310"/>
                <a:gd name="connsiteY1" fmla="*/ 494314 h 937000"/>
                <a:gd name="connsiteX2" fmla="*/ 11424862 w 11745310"/>
                <a:gd name="connsiteY2" fmla="*/ 407795 h 937000"/>
                <a:gd name="connsiteX3" fmla="*/ 11745310 w 11745310"/>
                <a:gd name="connsiteY3" fmla="*/ 340393 h 937000"/>
                <a:gd name="connsiteX4" fmla="*/ 11745310 w 11745310"/>
                <a:gd name="connsiteY4" fmla="*/ 937000 h 937000"/>
                <a:gd name="connsiteX5" fmla="*/ 0 w 11745310"/>
                <a:gd name="connsiteY5" fmla="*/ 937000 h 937000"/>
                <a:gd name="connsiteX6" fmla="*/ 60800 w 11745310"/>
                <a:gd name="connsiteY6" fmla="*/ 894607 h 937000"/>
                <a:gd name="connsiteX7" fmla="*/ 1744967 w 11745310"/>
                <a:gd name="connsiteY7" fmla="*/ 131457 h 937000"/>
                <a:gd name="connsiteX8" fmla="*/ 5663825 w 11745310"/>
                <a:gd name="connsiteY8" fmla="*/ 639457 h 937000"/>
                <a:gd name="connsiteX9" fmla="*/ 8348967 w 11745310"/>
                <a:gd name="connsiteY9" fmla="*/ 829 h 9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310" h="937000">
                  <a:moveTo>
                    <a:pt x="8348967" y="829"/>
                  </a:moveTo>
                  <a:cubicBezTo>
                    <a:pt x="9183538" y="-23361"/>
                    <a:pt x="9793139" y="489476"/>
                    <a:pt x="10671253" y="494314"/>
                  </a:cubicBezTo>
                  <a:cubicBezTo>
                    <a:pt x="10890781" y="495524"/>
                    <a:pt x="11150375" y="459994"/>
                    <a:pt x="11424862" y="407795"/>
                  </a:cubicBezTo>
                  <a:lnTo>
                    <a:pt x="11745310" y="340393"/>
                  </a:lnTo>
                  <a:lnTo>
                    <a:pt x="11745310" y="937000"/>
                  </a:lnTo>
                  <a:lnTo>
                    <a:pt x="0" y="937000"/>
                  </a:lnTo>
                  <a:lnTo>
                    <a:pt x="60800" y="894607"/>
                  </a:lnTo>
                  <a:cubicBezTo>
                    <a:pt x="416183" y="640024"/>
                    <a:pt x="956811" y="184525"/>
                    <a:pt x="1744967" y="131457"/>
                  </a:cubicBezTo>
                  <a:cubicBezTo>
                    <a:pt x="2715005" y="66143"/>
                    <a:pt x="4563157" y="661228"/>
                    <a:pt x="5663825" y="639457"/>
                  </a:cubicBezTo>
                  <a:cubicBezTo>
                    <a:pt x="6764491" y="617686"/>
                    <a:pt x="7514396" y="25019"/>
                    <a:pt x="8348967" y="829"/>
                  </a:cubicBezTo>
                  <a:close/>
                </a:path>
              </a:pathLst>
            </a:custGeom>
            <a:solidFill>
              <a:srgbClr val="E453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38" name="任意多边形: 形状 37"/>
            <p:cNvSpPr/>
            <p:nvPr/>
          </p:nvSpPr>
          <p:spPr>
            <a:xfrm>
              <a:off x="0" y="5847124"/>
              <a:ext cx="12192000" cy="1010877"/>
            </a:xfrm>
            <a:custGeom>
              <a:avLst/>
              <a:gdLst>
                <a:gd name="connsiteX0" fmla="*/ 10932862 w 12192000"/>
                <a:gd name="connsiteY0" fmla="*/ 660 h 1010877"/>
                <a:gd name="connsiteX1" fmla="*/ 12177720 w 12192000"/>
                <a:gd name="connsiteY1" fmla="*/ 295539 h 1010877"/>
                <a:gd name="connsiteX2" fmla="*/ 12192000 w 12192000"/>
                <a:gd name="connsiteY2" fmla="*/ 292869 h 1010877"/>
                <a:gd name="connsiteX3" fmla="*/ 12192000 w 12192000"/>
                <a:gd name="connsiteY3" fmla="*/ 1010877 h 1010877"/>
                <a:gd name="connsiteX4" fmla="*/ 0 w 12192000"/>
                <a:gd name="connsiteY4" fmla="*/ 1010877 h 1010877"/>
                <a:gd name="connsiteX5" fmla="*/ 0 w 12192000"/>
                <a:gd name="connsiteY5" fmla="*/ 126894 h 1010877"/>
                <a:gd name="connsiteX6" fmla="*/ 130427 w 12192000"/>
                <a:gd name="connsiteY6" fmla="*/ 118248 h 1010877"/>
                <a:gd name="connsiteX7" fmla="*/ 2601728 w 12192000"/>
                <a:gd name="connsiteY7" fmla="*/ 553677 h 1010877"/>
                <a:gd name="connsiteX8" fmla="*/ 5656317 w 12192000"/>
                <a:gd name="connsiteY8" fmla="*/ 74706 h 1010877"/>
                <a:gd name="connsiteX9" fmla="*/ 8327164 w 12192000"/>
                <a:gd name="connsiteY9" fmla="*/ 495620 h 1010877"/>
                <a:gd name="connsiteX10" fmla="*/ 10813814 w 12192000"/>
                <a:gd name="connsiteY10" fmla="*/ 2134 h 1010877"/>
                <a:gd name="connsiteX11" fmla="*/ 10932862 w 12192000"/>
                <a:gd name="connsiteY11" fmla="*/ 660 h 101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1010877">
                  <a:moveTo>
                    <a:pt x="10932862" y="660"/>
                  </a:moveTo>
                  <a:cubicBezTo>
                    <a:pt x="11469375" y="17461"/>
                    <a:pt x="11748933" y="349116"/>
                    <a:pt x="12177720" y="295539"/>
                  </a:cubicBezTo>
                  <a:lnTo>
                    <a:pt x="12192000" y="292869"/>
                  </a:lnTo>
                  <a:lnTo>
                    <a:pt x="12192000" y="1010877"/>
                  </a:lnTo>
                  <a:lnTo>
                    <a:pt x="0" y="1010877"/>
                  </a:lnTo>
                  <a:lnTo>
                    <a:pt x="0" y="126894"/>
                  </a:lnTo>
                  <a:lnTo>
                    <a:pt x="130427" y="118248"/>
                  </a:lnTo>
                  <a:cubicBezTo>
                    <a:pt x="808372" y="103734"/>
                    <a:pt x="1680746" y="560934"/>
                    <a:pt x="2601728" y="553677"/>
                  </a:cubicBezTo>
                  <a:cubicBezTo>
                    <a:pt x="3522709" y="546420"/>
                    <a:pt x="4702078" y="84382"/>
                    <a:pt x="5656317" y="74706"/>
                  </a:cubicBezTo>
                  <a:cubicBezTo>
                    <a:pt x="6610557" y="65030"/>
                    <a:pt x="7467581" y="507715"/>
                    <a:pt x="8327164" y="495620"/>
                  </a:cubicBezTo>
                  <a:cubicBezTo>
                    <a:pt x="9186747" y="483525"/>
                    <a:pt x="10156336" y="38420"/>
                    <a:pt x="10813814" y="2134"/>
                  </a:cubicBezTo>
                  <a:cubicBezTo>
                    <a:pt x="10854906" y="-134"/>
                    <a:pt x="10894540" y="-540"/>
                    <a:pt x="10932862" y="6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sp>
        <p:nvSpPr>
          <p:cNvPr id="39" name="椭圆 38"/>
          <p:cNvSpPr/>
          <p:nvPr/>
        </p:nvSpPr>
        <p:spPr>
          <a:xfrm>
            <a:off x="2872014" y="1678559"/>
            <a:ext cx="1075872" cy="1075872"/>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2D6FC6"/>
                </a:solidFill>
                <a:latin typeface="汉仪元隆黑 90W" panose="00020600040101010101" pitchFamily="18" charset="-122"/>
                <a:ea typeface="汉仪元隆黑 90W" panose="00020600040101010101" pitchFamily="18" charset="-122"/>
              </a:rPr>
              <a:t>03.</a:t>
            </a:r>
            <a:endParaRPr lang="zh-CN" altLang="en-US" sz="3200" dirty="0">
              <a:solidFill>
                <a:srgbClr val="2D6FC6"/>
              </a:solidFill>
              <a:latin typeface="汉仪元隆黑 90W" panose="00020600040101010101" pitchFamily="18" charset="-122"/>
              <a:ea typeface="汉仪元隆黑 90W" panose="00020600040101010101" pitchFamily="18" charset="-122"/>
            </a:endParaRPr>
          </a:p>
        </p:txBody>
      </p:sp>
      <p:sp>
        <p:nvSpPr>
          <p:cNvPr id="46" name="文本框 45"/>
          <p:cNvSpPr txBox="1"/>
          <p:nvPr/>
        </p:nvSpPr>
        <p:spPr>
          <a:xfrm>
            <a:off x="438150" y="2836572"/>
            <a:ext cx="5943600" cy="1015663"/>
          </a:xfrm>
          <a:prstGeom prst="rect">
            <a:avLst/>
          </a:prstGeom>
          <a:noFill/>
        </p:spPr>
        <p:txBody>
          <a:bodyPr wrap="square" rtlCol="0">
            <a:spAutoFit/>
          </a:bodyPr>
          <a:lstStyle/>
          <a:p>
            <a:pPr algn="ctr"/>
            <a:r>
              <a:rPr lang="zh-CN" altLang="en-US" sz="6000" dirty="0">
                <a:ln w="38100">
                  <a:noFill/>
                </a:ln>
                <a:solidFill>
                  <a:schemeClr val="bg1"/>
                </a:solidFill>
                <a:latin typeface="汉仪元隆黑 90W" panose="00020600040101010101" pitchFamily="18" charset="-122"/>
                <a:ea typeface="汉仪元隆黑 90W" panose="00020600040101010101" pitchFamily="18" charset="-122"/>
              </a:rPr>
              <a:t>牙齿的常见疾病</a:t>
            </a:r>
            <a:endParaRPr lang="zh-CN" altLang="en-US" sz="6000" dirty="0">
              <a:ln w="38100">
                <a:noFill/>
              </a:ln>
              <a:solidFill>
                <a:schemeClr val="bg1"/>
              </a:solidFill>
              <a:latin typeface="汉仪元隆黑 90W" panose="00020600040101010101" pitchFamily="18" charset="-122"/>
              <a:ea typeface="汉仪元隆黑 90W" panose="00020600040101010101" pitchFamily="18" charset="-122"/>
            </a:endParaRPr>
          </a:p>
        </p:txBody>
      </p:sp>
      <p:sp>
        <p:nvSpPr>
          <p:cNvPr id="47" name="PA-文本框 89"/>
          <p:cNvSpPr txBox="1"/>
          <p:nvPr>
            <p:custDataLst>
              <p:tags r:id="rId3"/>
            </p:custDataLst>
          </p:nvPr>
        </p:nvSpPr>
        <p:spPr>
          <a:xfrm>
            <a:off x="1696357" y="4293516"/>
            <a:ext cx="3427186" cy="434478"/>
          </a:xfrm>
          <a:prstGeom prst="rect">
            <a:avLst/>
          </a:prstGeom>
          <a:noFill/>
        </p:spPr>
        <p:txBody>
          <a:bodyPr wrap="square" lIns="0" tIns="0" rIns="0" bIns="0" rtlCol="0">
            <a:spAutoFit/>
          </a:bodyPr>
          <a:lstStyle/>
          <a:p>
            <a:pPr algn="ctr" hangingPunct="0">
              <a:lnSpc>
                <a:spcPct val="150000"/>
              </a:lnSpc>
            </a:pP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1989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年，由卫生部、教委等部委联合签署，确定每年的</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月</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20</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日为全国爱牙日</a:t>
            </a:r>
            <a:endPar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8" name="组合 47"/>
          <p:cNvGrpSpPr/>
          <p:nvPr/>
        </p:nvGrpSpPr>
        <p:grpSpPr>
          <a:xfrm>
            <a:off x="6306455" y="809166"/>
            <a:ext cx="4967520" cy="4967520"/>
            <a:chOff x="6366802" y="1197810"/>
            <a:chExt cx="4905828" cy="4905828"/>
          </a:xfrm>
        </p:grpSpPr>
        <p:grpSp>
          <p:nvGrpSpPr>
            <p:cNvPr id="49" name="组合 48"/>
            <p:cNvGrpSpPr/>
            <p:nvPr/>
          </p:nvGrpSpPr>
          <p:grpSpPr>
            <a:xfrm>
              <a:off x="6394027" y="1436068"/>
              <a:ext cx="4556518" cy="4556518"/>
              <a:chOff x="7302491" y="2477891"/>
              <a:chExt cx="1993900" cy="1993900"/>
            </a:xfrm>
          </p:grpSpPr>
          <p:sp>
            <p:nvSpPr>
              <p:cNvPr id="52" name="椭圆 51"/>
              <p:cNvSpPr/>
              <p:nvPr/>
            </p:nvSpPr>
            <p:spPr>
              <a:xfrm>
                <a:off x="7302491" y="2477891"/>
                <a:ext cx="1993900" cy="19939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633387" y="2808787"/>
                <a:ext cx="1332109" cy="1332109"/>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366802" y="1197810"/>
              <a:ext cx="4905828" cy="49058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Effect transition="in" filter="fade">
                                      <p:cBhvr>
                                        <p:cTn id="28" dur="500"/>
                                        <p:tgtEl>
                                          <p:spTgt spid="46"/>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牙齿的常见疾病</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nvGrpSpPr>
          <p:cNvPr id="24" name="组合 23"/>
          <p:cNvGrpSpPr/>
          <p:nvPr/>
        </p:nvGrpSpPr>
        <p:grpSpPr>
          <a:xfrm>
            <a:off x="1750338" y="4787900"/>
            <a:ext cx="8896510" cy="665093"/>
            <a:chOff x="1593115" y="4292600"/>
            <a:chExt cx="9218380" cy="665093"/>
          </a:xfrm>
        </p:grpSpPr>
        <p:sp>
          <p:nvSpPr>
            <p:cNvPr id="25" name="文本框 24"/>
            <p:cNvSpPr txBox="1"/>
            <p:nvPr/>
          </p:nvSpPr>
          <p:spPr>
            <a:xfrm>
              <a:off x="1593115" y="4372918"/>
              <a:ext cx="1041779" cy="584775"/>
            </a:xfrm>
            <a:prstGeom prst="rect">
              <a:avLst/>
            </a:prstGeom>
            <a:noFill/>
          </p:spPr>
          <p:txBody>
            <a:bodyPr wrap="none" rtlCol="0">
              <a:spAutoFit/>
            </a:bodyPr>
            <a:lstStyle/>
            <a:p>
              <a:pPr algn="ctr"/>
              <a:r>
                <a:rPr lang="zh-CN" altLang="en-US" sz="3200" dirty="0">
                  <a:solidFill>
                    <a:schemeClr val="bg1"/>
                  </a:solidFill>
                  <a:latin typeface="汉仪元隆黑 90W" panose="00020600040101010101" pitchFamily="18" charset="-122"/>
                  <a:ea typeface="汉仪元隆黑 90W" panose="00020600040101010101" pitchFamily="18" charset="-122"/>
                  <a:cs typeface="+mn-ea"/>
                </a:rPr>
                <a:t>蛀牙</a:t>
              </a:r>
              <a:endParaRPr lang="zh-CN" altLang="en-US" sz="3200" dirty="0">
                <a:solidFill>
                  <a:schemeClr val="bg1"/>
                </a:solidFill>
                <a:latin typeface="汉仪元隆黑 90W" panose="00020600040101010101" pitchFamily="18" charset="-122"/>
                <a:ea typeface="汉仪元隆黑 90W" panose="00020600040101010101" pitchFamily="18" charset="-122"/>
                <a:cs typeface="+mn-ea"/>
              </a:endParaRPr>
            </a:p>
          </p:txBody>
        </p:sp>
        <p:sp>
          <p:nvSpPr>
            <p:cNvPr id="26" name="文本框 25"/>
            <p:cNvSpPr txBox="1"/>
            <p:nvPr/>
          </p:nvSpPr>
          <p:spPr>
            <a:xfrm>
              <a:off x="9344501" y="4372918"/>
              <a:ext cx="1466994" cy="584775"/>
            </a:xfrm>
            <a:prstGeom prst="rect">
              <a:avLst/>
            </a:prstGeom>
            <a:noFill/>
          </p:spPr>
          <p:txBody>
            <a:bodyPr wrap="none" rtlCol="0">
              <a:spAutoFit/>
            </a:bodyPr>
            <a:lstStyle/>
            <a:p>
              <a:pPr algn="ctr"/>
              <a:r>
                <a:rPr lang="zh-CN" altLang="en-US" sz="3200" dirty="0">
                  <a:solidFill>
                    <a:schemeClr val="bg1"/>
                  </a:solidFill>
                  <a:latin typeface="汉仪元隆黑 90W" panose="00020600040101010101" pitchFamily="18" charset="-122"/>
                  <a:ea typeface="汉仪元隆黑 90W" panose="00020600040101010101" pitchFamily="18" charset="-122"/>
                  <a:cs typeface="+mn-ea"/>
                </a:rPr>
                <a:t>牙周炎</a:t>
              </a:r>
              <a:endParaRPr lang="zh-CN" altLang="en-US" sz="3200" dirty="0">
                <a:solidFill>
                  <a:schemeClr val="bg1"/>
                </a:solidFill>
                <a:latin typeface="汉仪元隆黑 90W" panose="00020600040101010101" pitchFamily="18" charset="-122"/>
                <a:ea typeface="汉仪元隆黑 90W" panose="00020600040101010101" pitchFamily="18" charset="-122"/>
                <a:cs typeface="+mn-ea"/>
              </a:endParaRPr>
            </a:p>
          </p:txBody>
        </p:sp>
        <p:sp>
          <p:nvSpPr>
            <p:cNvPr id="27" name="文本框 26"/>
            <p:cNvSpPr txBox="1"/>
            <p:nvPr/>
          </p:nvSpPr>
          <p:spPr>
            <a:xfrm>
              <a:off x="4035172" y="4372918"/>
              <a:ext cx="1466994" cy="584775"/>
            </a:xfrm>
            <a:prstGeom prst="rect">
              <a:avLst/>
            </a:prstGeom>
            <a:noFill/>
          </p:spPr>
          <p:txBody>
            <a:bodyPr wrap="none" rtlCol="0">
              <a:spAutoFit/>
            </a:bodyPr>
            <a:lstStyle/>
            <a:p>
              <a:pPr algn="ctr"/>
              <a:r>
                <a:rPr lang="zh-CN" altLang="en-US" sz="3200" dirty="0">
                  <a:solidFill>
                    <a:schemeClr val="bg1"/>
                  </a:solidFill>
                  <a:latin typeface="汉仪元隆黑 90W" panose="00020600040101010101" pitchFamily="18" charset="-122"/>
                  <a:ea typeface="汉仪元隆黑 90W" panose="00020600040101010101" pitchFamily="18" charset="-122"/>
                  <a:cs typeface="+mn-ea"/>
                </a:rPr>
                <a:t>畸形牙</a:t>
              </a:r>
              <a:endParaRPr lang="zh-CN" altLang="en-US" sz="3200" dirty="0">
                <a:solidFill>
                  <a:schemeClr val="bg1"/>
                </a:solidFill>
                <a:latin typeface="汉仪元隆黑 90W" panose="00020600040101010101" pitchFamily="18" charset="-122"/>
                <a:ea typeface="汉仪元隆黑 90W" panose="00020600040101010101" pitchFamily="18" charset="-122"/>
                <a:cs typeface="+mn-ea"/>
              </a:endParaRPr>
            </a:p>
          </p:txBody>
        </p:sp>
        <p:sp>
          <p:nvSpPr>
            <p:cNvPr id="28" name="文本框 27"/>
            <p:cNvSpPr txBox="1"/>
            <p:nvPr/>
          </p:nvSpPr>
          <p:spPr>
            <a:xfrm>
              <a:off x="6902445" y="4372918"/>
              <a:ext cx="1041779" cy="584775"/>
            </a:xfrm>
            <a:prstGeom prst="rect">
              <a:avLst/>
            </a:prstGeom>
            <a:noFill/>
          </p:spPr>
          <p:txBody>
            <a:bodyPr wrap="none" rtlCol="0">
              <a:spAutoFit/>
            </a:bodyPr>
            <a:lstStyle/>
            <a:p>
              <a:pPr algn="ctr"/>
              <a:r>
                <a:rPr lang="zh-CN" altLang="en-US" sz="3200" dirty="0">
                  <a:solidFill>
                    <a:schemeClr val="bg1"/>
                  </a:solidFill>
                  <a:latin typeface="汉仪元隆黑 90W" panose="00020600040101010101" pitchFamily="18" charset="-122"/>
                  <a:ea typeface="汉仪元隆黑 90W" panose="00020600040101010101" pitchFamily="18" charset="-122"/>
                  <a:cs typeface="+mn-ea"/>
                </a:rPr>
                <a:t>缺牙</a:t>
              </a:r>
              <a:endParaRPr lang="zh-CN" altLang="en-US" sz="3200" dirty="0">
                <a:solidFill>
                  <a:schemeClr val="bg1"/>
                </a:solidFill>
                <a:latin typeface="汉仪元隆黑 90W" panose="00020600040101010101" pitchFamily="18" charset="-122"/>
                <a:ea typeface="汉仪元隆黑 90W" panose="00020600040101010101" pitchFamily="18" charset="-122"/>
                <a:cs typeface="+mn-ea"/>
              </a:endParaRPr>
            </a:p>
          </p:txBody>
        </p:sp>
        <p:cxnSp>
          <p:nvCxnSpPr>
            <p:cNvPr id="29" name="直接连接符 28"/>
            <p:cNvCxnSpPr/>
            <p:nvPr/>
          </p:nvCxnSpPr>
          <p:spPr>
            <a:xfrm>
              <a:off x="3441336" y="4292600"/>
              <a:ext cx="0" cy="622300"/>
            </a:xfrm>
            <a:prstGeom prst="line">
              <a:avLst/>
            </a:prstGeom>
            <a:ln>
              <a:solidFill>
                <a:schemeClr val="bg1">
                  <a:alpha val="74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096001" y="4292600"/>
              <a:ext cx="0" cy="622300"/>
            </a:xfrm>
            <a:prstGeom prst="line">
              <a:avLst/>
            </a:prstGeom>
            <a:ln>
              <a:solidFill>
                <a:schemeClr val="bg1">
                  <a:alpha val="74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8750666" y="4292600"/>
              <a:ext cx="0" cy="622300"/>
            </a:xfrm>
            <a:prstGeom prst="line">
              <a:avLst/>
            </a:prstGeom>
            <a:ln>
              <a:solidFill>
                <a:schemeClr val="bg1">
                  <a:alpha val="74000"/>
                </a:schemeClr>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1289050" y="2197100"/>
            <a:ext cx="9613900" cy="2362200"/>
            <a:chOff x="1289050" y="2057400"/>
            <a:chExt cx="9613900" cy="2362200"/>
          </a:xfrm>
        </p:grpSpPr>
        <p:grpSp>
          <p:nvGrpSpPr>
            <p:cNvPr id="36" name="组合 35"/>
            <p:cNvGrpSpPr/>
            <p:nvPr/>
          </p:nvGrpSpPr>
          <p:grpSpPr>
            <a:xfrm>
              <a:off x="1289050" y="2057400"/>
              <a:ext cx="9613900" cy="2362200"/>
              <a:chOff x="1289050" y="2057400"/>
              <a:chExt cx="9613900" cy="2362200"/>
            </a:xfrm>
          </p:grpSpPr>
          <p:sp>
            <p:nvSpPr>
              <p:cNvPr id="42" name="矩形 41"/>
              <p:cNvSpPr/>
              <p:nvPr/>
            </p:nvSpPr>
            <p:spPr>
              <a:xfrm>
                <a:off x="1289050" y="2057400"/>
                <a:ext cx="2133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782483" y="2057400"/>
                <a:ext cx="2133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6275916" y="2057400"/>
                <a:ext cx="2133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8769350" y="2057400"/>
                <a:ext cx="21336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p:cNvGrpSpPr/>
            <p:nvPr/>
          </p:nvGrpSpPr>
          <p:grpSpPr>
            <a:xfrm>
              <a:off x="1289050" y="2057400"/>
              <a:ext cx="9613900" cy="2362200"/>
              <a:chOff x="1289050" y="165100"/>
              <a:chExt cx="9613900" cy="2362200"/>
            </a:xfrm>
          </p:grpSpPr>
          <p:sp>
            <p:nvSpPr>
              <p:cNvPr id="38" name="矩形 37"/>
              <p:cNvSpPr/>
              <p:nvPr/>
            </p:nvSpPr>
            <p:spPr>
              <a:xfrm>
                <a:off x="1289050" y="165100"/>
                <a:ext cx="2133600" cy="2362200"/>
              </a:xfrm>
              <a:prstGeom prst="rect">
                <a:avLst/>
              </a:prstGeom>
              <a:blipFill dpi="0" rotWithShape="1">
                <a:blip r:embed="rId3" cstate="screen"/>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3811059" y="165100"/>
                <a:ext cx="2133600" cy="2362200"/>
              </a:xfrm>
              <a:prstGeom prst="rect">
                <a:avLst/>
              </a:prstGeom>
              <a:blipFill dpi="0" rotWithShape="1">
                <a:blip r:embed="rId4" cstate="screen">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275916" y="165100"/>
                <a:ext cx="2133600" cy="2362200"/>
              </a:xfrm>
              <a:prstGeom prst="rect">
                <a:avLst/>
              </a:prstGeom>
              <a:blipFill dpi="0" rotWithShape="1">
                <a:blip r:embed="rId6" cstate="screen"/>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8769350" y="165100"/>
                <a:ext cx="2133600" cy="2362200"/>
              </a:xfrm>
              <a:prstGeom prst="rect">
                <a:avLst/>
              </a:prstGeom>
              <a:blipFill dpi="0" rotWithShape="1">
                <a:blip r:embed="rId7" cstate="screen"/>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6" name="文本框 45"/>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6" name="Picture 4" descr="1qc"/>
          <p:cNvPicPr>
            <a:picLocks noChangeAspect="1"/>
          </p:cNvPicPr>
          <p:nvPr/>
        </p:nvPicPr>
        <p:blipFill>
          <a:blip r:embed="rId1"/>
          <a:stretch>
            <a:fillRect/>
          </a:stretch>
        </p:blipFill>
        <p:spPr>
          <a:xfrm rot="-628421">
            <a:off x="2097088" y="220663"/>
            <a:ext cx="2663825" cy="2625725"/>
          </a:xfrm>
          <a:prstGeom prst="rect">
            <a:avLst/>
          </a:prstGeom>
          <a:noFill/>
          <a:ln w="9525">
            <a:noFill/>
          </a:ln>
        </p:spPr>
      </p:pic>
      <p:pic>
        <p:nvPicPr>
          <p:cNvPr id="38917" name="Picture 5" descr="qc3"/>
          <p:cNvPicPr>
            <a:picLocks noChangeAspect="1"/>
          </p:cNvPicPr>
          <p:nvPr/>
        </p:nvPicPr>
        <p:blipFill>
          <a:blip r:embed="rId2"/>
          <a:stretch>
            <a:fillRect/>
          </a:stretch>
        </p:blipFill>
        <p:spPr>
          <a:xfrm rot="-689380">
            <a:off x="5808663" y="836613"/>
            <a:ext cx="3660775" cy="2587625"/>
          </a:xfrm>
          <a:prstGeom prst="rect">
            <a:avLst/>
          </a:prstGeom>
          <a:noFill/>
          <a:ln w="9525">
            <a:noFill/>
          </a:ln>
        </p:spPr>
      </p:pic>
      <p:pic>
        <p:nvPicPr>
          <p:cNvPr id="38918" name="Picture 6" descr="龋齿2"/>
          <p:cNvPicPr>
            <a:picLocks noChangeAspect="1"/>
          </p:cNvPicPr>
          <p:nvPr/>
        </p:nvPicPr>
        <p:blipFill>
          <a:blip r:embed="rId3"/>
          <a:stretch>
            <a:fillRect/>
          </a:stretch>
        </p:blipFill>
        <p:spPr>
          <a:xfrm rot="1324505">
            <a:off x="3803650" y="3067050"/>
            <a:ext cx="4319588" cy="3092450"/>
          </a:xfrm>
          <a:prstGeom prst="rect">
            <a:avLst/>
          </a:prstGeom>
          <a:noFill/>
          <a:ln w="9525">
            <a:noFill/>
          </a:ln>
        </p:spPr>
      </p:pic>
      <p:sp>
        <p:nvSpPr>
          <p:cNvPr id="6" name="右箭头 5"/>
          <p:cNvSpPr/>
          <p:nvPr/>
        </p:nvSpPr>
        <p:spPr>
          <a:xfrm rot="11201411">
            <a:off x="7921625" y="1858963"/>
            <a:ext cx="2509838" cy="3937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p:txBody>
      </p:sp>
      <p:sp>
        <p:nvSpPr>
          <p:cNvPr id="7" name="右箭头 6"/>
          <p:cNvSpPr/>
          <p:nvPr/>
        </p:nvSpPr>
        <p:spPr>
          <a:xfrm rot="11201411">
            <a:off x="7110413" y="4859338"/>
            <a:ext cx="2509838" cy="3937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decel="50000" fill="hold">
                                          <p:stCondLst>
                                            <p:cond delay="0"/>
                                          </p:stCondLst>
                                        </p:cTn>
                                        <p:tgtEl>
                                          <p:spTgt spid="38916"/>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389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8916"/>
                                        </p:tgtEl>
                                        <p:attrNameLst>
                                          <p:attrName>ppt_w</p:attrName>
                                        </p:attrNameLst>
                                      </p:cBhvr>
                                      <p:tavLst>
                                        <p:tav tm="0">
                                          <p:val>
                                            <p:strVal val="#ppt_w*.05"/>
                                          </p:val>
                                        </p:tav>
                                        <p:tav tm="100000">
                                          <p:val>
                                            <p:strVal val="#ppt_w"/>
                                          </p:val>
                                        </p:tav>
                                      </p:tavLst>
                                    </p:anim>
                                    <p:anim calcmode="lin" valueType="num">
                                      <p:cBhvr>
                                        <p:cTn id="10" dur="1000" fill="hold"/>
                                        <p:tgtEl>
                                          <p:spTgt spid="389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89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89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89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891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8917"/>
                                        </p:tgtEl>
                                        <p:attrNameLst>
                                          <p:attrName>style.visibility</p:attrName>
                                        </p:attrNameLst>
                                      </p:cBhvr>
                                      <p:to>
                                        <p:strVal val="visible"/>
                                      </p:to>
                                    </p:set>
                                    <p:animEffect transition="in" filter="strips(downLeft)">
                                      <p:cBhvr>
                                        <p:cTn id="19" dur="500"/>
                                        <p:tgtEl>
                                          <p:spTgt spid="38917"/>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38918"/>
                                        </p:tgtEl>
                                        <p:attrNameLst>
                                          <p:attrName>style.visibility</p:attrName>
                                        </p:attrNameLst>
                                      </p:cBhvr>
                                      <p:to>
                                        <p:strVal val="visible"/>
                                      </p:to>
                                    </p:set>
                                    <p:animEffect transition="in" filter="wedge">
                                      <p:cBhvr>
                                        <p:cTn id="24" dur="2000"/>
                                        <p:tgtEl>
                                          <p:spTgt spid="3891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slide(fromBottom)">
                                      <p:cBhvr>
                                        <p:cTn id="29" dur="500"/>
                                        <p:tgtEl>
                                          <p:spTgt spid="6"/>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lide(fromBottom)">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了解牙齿</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nvGrpSpPr>
          <p:cNvPr id="18" name="组合 17"/>
          <p:cNvGrpSpPr/>
          <p:nvPr/>
        </p:nvGrpSpPr>
        <p:grpSpPr>
          <a:xfrm>
            <a:off x="1206500" y="2473697"/>
            <a:ext cx="3606800" cy="2756036"/>
            <a:chOff x="1473200" y="2375635"/>
            <a:chExt cx="6197600" cy="2756036"/>
          </a:xfrm>
        </p:grpSpPr>
        <p:cxnSp>
          <p:nvCxnSpPr>
            <p:cNvPr id="19" name="直接连接符 18"/>
            <p:cNvCxnSpPr/>
            <p:nvPr/>
          </p:nvCxnSpPr>
          <p:spPr>
            <a:xfrm>
              <a:off x="1587500" y="3088921"/>
              <a:ext cx="5925467"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473200" y="2375635"/>
              <a:ext cx="6197600" cy="588046"/>
            </a:xfrm>
            <a:prstGeom prst="rect">
              <a:avLst/>
            </a:prstGeom>
            <a:noFill/>
          </p:spPr>
          <p:txBody>
            <a:bodyPr wrap="square" rtlCol="0">
              <a:spAutoFit/>
            </a:bodyPr>
            <a:lstStyle/>
            <a:p>
              <a:pPr algn="l">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牙周疾病的症状：</a:t>
              </a:r>
              <a:endParaRPr lang="zh-CN" altLang="en-US" sz="2400" dirty="0">
                <a:solidFill>
                  <a:schemeClr val="bg1"/>
                </a:solidFill>
                <a:latin typeface="思源黑体 CN Bold" panose="020B0800000000000000" pitchFamily="34" charset="-122"/>
                <a:ea typeface="思源黑体 CN Bold" panose="020B0800000000000000" pitchFamily="34" charset="-122"/>
                <a:cs typeface="+mn-ea"/>
              </a:endParaRPr>
            </a:p>
          </p:txBody>
        </p:sp>
        <p:sp>
          <p:nvSpPr>
            <p:cNvPr id="21" name="文本框 20"/>
            <p:cNvSpPr txBox="1"/>
            <p:nvPr/>
          </p:nvSpPr>
          <p:spPr>
            <a:xfrm>
              <a:off x="1473200" y="3231022"/>
              <a:ext cx="6197600" cy="1900649"/>
            </a:xfrm>
            <a:prstGeom prst="rect">
              <a:avLst/>
            </a:prstGeom>
            <a:noFill/>
          </p:spPr>
          <p:txBody>
            <a:bodyPr wrap="square" rtlCol="0">
              <a:spAutoFit/>
            </a:bodyPr>
            <a:lstStyle/>
            <a:p>
              <a:pPr algn="just">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大概</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岁左右，乳牙开始顺序脱落，长出恒牙，这个过程叫做“换牙”。恒牙要比乳牙多出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8—12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颗，新长出的恒牙上、下各为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14—16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颗，恒牙总数为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28—32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颗（有的人终身不长智齿）</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grpSp>
      <p:sp>
        <p:nvSpPr>
          <p:cNvPr id="22" name="矩形: 圆角 21"/>
          <p:cNvSpPr/>
          <p:nvPr/>
        </p:nvSpPr>
        <p:spPr>
          <a:xfrm>
            <a:off x="5179786" y="2692767"/>
            <a:ext cx="1722800" cy="10922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2D6FC6"/>
                </a:solidFill>
                <a:latin typeface="汉仪元隆黑 90W" panose="00020600040101010101" pitchFamily="18" charset="-122"/>
                <a:ea typeface="汉仪元隆黑 90W" panose="00020600040101010101" pitchFamily="18" charset="-122"/>
              </a:rPr>
              <a:t>牙痛</a:t>
            </a:r>
            <a:endParaRPr lang="zh-CN" altLang="en-US" sz="2800" dirty="0">
              <a:solidFill>
                <a:srgbClr val="2D6FC6"/>
              </a:solidFill>
              <a:latin typeface="汉仪元隆黑 90W" panose="00020600040101010101" pitchFamily="18" charset="-122"/>
              <a:ea typeface="汉仪元隆黑 90W" panose="00020600040101010101" pitchFamily="18" charset="-122"/>
            </a:endParaRPr>
          </a:p>
        </p:txBody>
      </p:sp>
      <p:sp>
        <p:nvSpPr>
          <p:cNvPr id="23" name="矩形: 圆角 22"/>
          <p:cNvSpPr/>
          <p:nvPr/>
        </p:nvSpPr>
        <p:spPr>
          <a:xfrm>
            <a:off x="7258436" y="2692767"/>
            <a:ext cx="1722800" cy="10922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2D6FC6"/>
                </a:solidFill>
                <a:latin typeface="汉仪元隆黑 90W" panose="00020600040101010101" pitchFamily="18" charset="-122"/>
                <a:ea typeface="汉仪元隆黑 90W" panose="00020600040101010101" pitchFamily="18" charset="-122"/>
              </a:rPr>
              <a:t>牙龈红肿、流脓</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24" name="矩形: 圆角 23"/>
          <p:cNvSpPr/>
          <p:nvPr/>
        </p:nvSpPr>
        <p:spPr>
          <a:xfrm>
            <a:off x="9337086" y="2692767"/>
            <a:ext cx="1722800" cy="10922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2D6FC6"/>
                </a:solidFill>
                <a:latin typeface="汉仪元隆黑 90W" panose="00020600040101010101" pitchFamily="18" charset="-122"/>
                <a:ea typeface="汉仪元隆黑 90W" panose="00020600040101010101" pitchFamily="18" charset="-122"/>
              </a:rPr>
              <a:t>口干、口臭</a:t>
            </a:r>
            <a:endParaRPr lang="zh-CN" altLang="en-US" sz="2800" dirty="0">
              <a:solidFill>
                <a:srgbClr val="2D6FC6"/>
              </a:solidFill>
              <a:latin typeface="汉仪元隆黑 90W" panose="00020600040101010101" pitchFamily="18" charset="-122"/>
              <a:ea typeface="汉仪元隆黑 90W" panose="00020600040101010101" pitchFamily="18" charset="-122"/>
            </a:endParaRPr>
          </a:p>
        </p:txBody>
      </p:sp>
      <p:sp>
        <p:nvSpPr>
          <p:cNvPr id="25" name="矩形: 圆角 24"/>
          <p:cNvSpPr/>
          <p:nvPr/>
        </p:nvSpPr>
        <p:spPr>
          <a:xfrm>
            <a:off x="5179786" y="4178667"/>
            <a:ext cx="1722800" cy="10922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2D6FC6"/>
                </a:solidFill>
                <a:latin typeface="汉仪元隆黑 90W" panose="00020600040101010101" pitchFamily="18" charset="-122"/>
                <a:ea typeface="汉仪元隆黑 90W" panose="00020600040101010101" pitchFamily="18" charset="-122"/>
              </a:rPr>
              <a:t>牙出血</a:t>
            </a:r>
            <a:endParaRPr lang="zh-CN" altLang="en-US" sz="2800" dirty="0">
              <a:solidFill>
                <a:srgbClr val="2D6FC6"/>
              </a:solidFill>
              <a:latin typeface="汉仪元隆黑 90W" panose="00020600040101010101" pitchFamily="18" charset="-122"/>
              <a:ea typeface="汉仪元隆黑 90W" panose="00020600040101010101" pitchFamily="18" charset="-122"/>
            </a:endParaRPr>
          </a:p>
        </p:txBody>
      </p:sp>
      <p:sp>
        <p:nvSpPr>
          <p:cNvPr id="26" name="矩形: 圆角 25"/>
          <p:cNvSpPr/>
          <p:nvPr/>
        </p:nvSpPr>
        <p:spPr>
          <a:xfrm>
            <a:off x="7258436" y="4178667"/>
            <a:ext cx="1722800" cy="10922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2D6FC6"/>
                </a:solidFill>
                <a:latin typeface="汉仪元隆黑 90W" panose="00020600040101010101" pitchFamily="18" charset="-122"/>
                <a:ea typeface="汉仪元隆黑 90W" panose="00020600040101010101" pitchFamily="18" charset="-122"/>
              </a:rPr>
              <a:t>牙齿松动</a:t>
            </a:r>
            <a:endParaRPr lang="zh-CN" altLang="en-US" sz="2800" dirty="0">
              <a:solidFill>
                <a:srgbClr val="2D6FC6"/>
              </a:solidFill>
              <a:latin typeface="汉仪元隆黑 90W" panose="00020600040101010101" pitchFamily="18" charset="-122"/>
              <a:ea typeface="汉仪元隆黑 90W" panose="00020600040101010101" pitchFamily="18" charset="-122"/>
            </a:endParaRPr>
          </a:p>
        </p:txBody>
      </p:sp>
      <p:pic>
        <p:nvPicPr>
          <p:cNvPr id="10" name="图片 9"/>
          <p:cNvPicPr>
            <a:picLocks noChangeAspect="1"/>
          </p:cNvPicPr>
          <p:nvPr/>
        </p:nvPicPr>
        <p:blipFill>
          <a:blip r:embed="rId3" cstate="screen"/>
          <a:stretch>
            <a:fillRect/>
          </a:stretch>
        </p:blipFill>
        <p:spPr>
          <a:xfrm flipH="1">
            <a:off x="9042401" y="3991429"/>
            <a:ext cx="2380344" cy="2380344"/>
          </a:xfrm>
          <a:prstGeom prst="rect">
            <a:avLst/>
          </a:prstGeom>
        </p:spPr>
      </p:pic>
      <p:sp>
        <p:nvSpPr>
          <p:cNvPr id="27" name="文本框 26"/>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1000"/>
                                        <p:tgtEl>
                                          <p:spTgt spid="24"/>
                                        </p:tgtEl>
                                      </p:cBhvr>
                                    </p:animEffect>
                                    <p:anim calcmode="lin" valueType="num">
                                      <p:cBhvr>
                                        <p:cTn id="37" dur="1000" fill="hold"/>
                                        <p:tgtEl>
                                          <p:spTgt spid="24"/>
                                        </p:tgtEl>
                                        <p:attrNameLst>
                                          <p:attrName>ppt_x</p:attrName>
                                        </p:attrNameLst>
                                      </p:cBhvr>
                                      <p:tavLst>
                                        <p:tav tm="0">
                                          <p:val>
                                            <p:strVal val="#ppt_x"/>
                                          </p:val>
                                        </p:tav>
                                        <p:tav tm="100000">
                                          <p:val>
                                            <p:strVal val="#ppt_x"/>
                                          </p:val>
                                        </p:tav>
                                      </p:tavLst>
                                    </p:anim>
                                    <p:anim calcmode="lin" valueType="num">
                                      <p:cBhvr>
                                        <p:cTn id="38" dur="1000" fill="hold"/>
                                        <p:tgtEl>
                                          <p:spTgt spid="24"/>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42"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42"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1901371" y="856839"/>
            <a:ext cx="8389258" cy="824109"/>
            <a:chOff x="-784679" y="3358739"/>
            <a:chExt cx="8389258"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784679" y="3358739"/>
              <a:ext cx="8389258"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龋齿的罪魁祸首</a:t>
              </a:r>
              <a:r>
                <a:rPr lang="en-US" altLang="zh-CN" sz="4000" dirty="0">
                  <a:ln w="38100">
                    <a:noFill/>
                  </a:ln>
                  <a:solidFill>
                    <a:schemeClr val="bg1"/>
                  </a:solidFill>
                  <a:latin typeface="汉仪元隆黑 90W" panose="00020600040101010101" pitchFamily="18" charset="-122"/>
                  <a:ea typeface="汉仪元隆黑 90W" panose="00020600040101010101" pitchFamily="18" charset="-122"/>
                </a:rPr>
                <a:t>—</a:t>
              </a: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变形链球菌</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nvGrpSpPr>
          <p:cNvPr id="18" name="组合 17"/>
          <p:cNvGrpSpPr/>
          <p:nvPr/>
        </p:nvGrpSpPr>
        <p:grpSpPr>
          <a:xfrm>
            <a:off x="1206500" y="2798454"/>
            <a:ext cx="3606800" cy="2017372"/>
            <a:chOff x="1473200" y="2375635"/>
            <a:chExt cx="6197600" cy="2017372"/>
          </a:xfrm>
        </p:grpSpPr>
        <p:cxnSp>
          <p:nvCxnSpPr>
            <p:cNvPr id="19" name="直接连接符 18"/>
            <p:cNvCxnSpPr/>
            <p:nvPr/>
          </p:nvCxnSpPr>
          <p:spPr>
            <a:xfrm>
              <a:off x="1587500" y="3088921"/>
              <a:ext cx="5925467"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473200" y="2375635"/>
              <a:ext cx="6197600" cy="588046"/>
            </a:xfrm>
            <a:prstGeom prst="rect">
              <a:avLst/>
            </a:prstGeom>
            <a:noFill/>
          </p:spPr>
          <p:txBody>
            <a:bodyPr wrap="square" rtlCol="0">
              <a:spAutoFit/>
            </a:bodyPr>
            <a:lstStyle/>
            <a:p>
              <a:pPr algn="l">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变形链球菌：</a:t>
              </a:r>
              <a:endParaRPr lang="zh-CN" altLang="en-US" sz="2400" dirty="0">
                <a:solidFill>
                  <a:schemeClr val="bg1"/>
                </a:solidFill>
                <a:latin typeface="思源黑体 CN Bold" panose="020B0800000000000000" pitchFamily="34" charset="-122"/>
                <a:ea typeface="思源黑体 CN Bold" panose="020B0800000000000000" pitchFamily="34" charset="-122"/>
                <a:cs typeface="+mn-ea"/>
              </a:endParaRPr>
            </a:p>
          </p:txBody>
        </p:sp>
        <p:sp>
          <p:nvSpPr>
            <p:cNvPr id="21" name="文本框 20"/>
            <p:cNvSpPr txBox="1"/>
            <p:nvPr/>
          </p:nvSpPr>
          <p:spPr>
            <a:xfrm>
              <a:off x="1473200" y="3231022"/>
              <a:ext cx="6197600" cy="1161985"/>
            </a:xfrm>
            <a:prstGeom prst="rect">
              <a:avLst/>
            </a:prstGeom>
            <a:noFill/>
          </p:spPr>
          <p:txBody>
            <a:bodyPr wrap="square" rtlCol="0">
              <a:spAutoFit/>
            </a:bodyPr>
            <a:lstStyle/>
            <a:p>
              <a:pPr algn="just">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变链球菌群中的一种，</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为口腔微生物中最重要的致龋菌</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针对变形链球菌的研究已成为防龋的重点。</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grpSp>
      <p:pic>
        <p:nvPicPr>
          <p:cNvPr id="22" name="图片 21"/>
          <p:cNvPicPr/>
          <p:nvPr/>
        </p:nvPicPr>
        <p:blipFill>
          <a:blip r:embed="rId3"/>
          <a:stretch>
            <a:fillRect/>
          </a:stretch>
        </p:blipFill>
        <p:spPr>
          <a:xfrm>
            <a:off x="5232400" y="2408751"/>
            <a:ext cx="5842000" cy="2842484"/>
          </a:xfrm>
          <a:prstGeom prst="rect">
            <a:avLst/>
          </a:prstGeom>
        </p:spPr>
      </p:pic>
      <p:sp>
        <p:nvSpPr>
          <p:cNvPr id="23" name="文本框 22"/>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rightnessContrast contrast="4000"/>
                    </a14:imgEffect>
                    <a14:imgEffect>
                      <a14:colorTemperature colorTemp="5300"/>
                    </a14:imgEffect>
                    <a14:imgEffect>
                      <a14:saturation sat="102000"/>
                    </a14:imgEffect>
                  </a14:imgLayer>
                </a14:imgProps>
              </a:ext>
            </a:extLst>
          </a:blip>
          <a:stretch>
            <a:fillRect/>
          </a:stretch>
        </p:blipFill>
        <p:spPr>
          <a:xfrm flipH="1">
            <a:off x="-529" y="-297"/>
            <a:ext cx="12193057" cy="6858594"/>
          </a:xfrm>
          <a:prstGeom prst="rect">
            <a:avLst/>
          </a:prstGeom>
        </p:spPr>
      </p:pic>
      <p:grpSp>
        <p:nvGrpSpPr>
          <p:cNvPr id="36" name="组合 35"/>
          <p:cNvGrpSpPr/>
          <p:nvPr/>
        </p:nvGrpSpPr>
        <p:grpSpPr>
          <a:xfrm>
            <a:off x="0" y="5716399"/>
            <a:ext cx="12192000" cy="1141601"/>
            <a:chOff x="0" y="5847124"/>
            <a:chExt cx="12192000" cy="1010877"/>
          </a:xfrm>
        </p:grpSpPr>
        <p:sp>
          <p:nvSpPr>
            <p:cNvPr id="37" name="任意多边形: 形状 36"/>
            <p:cNvSpPr/>
            <p:nvPr/>
          </p:nvSpPr>
          <p:spPr>
            <a:xfrm>
              <a:off x="446690" y="5921000"/>
              <a:ext cx="11745310" cy="937000"/>
            </a:xfrm>
            <a:custGeom>
              <a:avLst/>
              <a:gdLst>
                <a:gd name="connsiteX0" fmla="*/ 8348967 w 11745310"/>
                <a:gd name="connsiteY0" fmla="*/ 829 h 937000"/>
                <a:gd name="connsiteX1" fmla="*/ 10671253 w 11745310"/>
                <a:gd name="connsiteY1" fmla="*/ 494314 h 937000"/>
                <a:gd name="connsiteX2" fmla="*/ 11424862 w 11745310"/>
                <a:gd name="connsiteY2" fmla="*/ 407795 h 937000"/>
                <a:gd name="connsiteX3" fmla="*/ 11745310 w 11745310"/>
                <a:gd name="connsiteY3" fmla="*/ 340393 h 937000"/>
                <a:gd name="connsiteX4" fmla="*/ 11745310 w 11745310"/>
                <a:gd name="connsiteY4" fmla="*/ 937000 h 937000"/>
                <a:gd name="connsiteX5" fmla="*/ 0 w 11745310"/>
                <a:gd name="connsiteY5" fmla="*/ 937000 h 937000"/>
                <a:gd name="connsiteX6" fmla="*/ 60800 w 11745310"/>
                <a:gd name="connsiteY6" fmla="*/ 894607 h 937000"/>
                <a:gd name="connsiteX7" fmla="*/ 1744967 w 11745310"/>
                <a:gd name="connsiteY7" fmla="*/ 131457 h 937000"/>
                <a:gd name="connsiteX8" fmla="*/ 5663825 w 11745310"/>
                <a:gd name="connsiteY8" fmla="*/ 639457 h 937000"/>
                <a:gd name="connsiteX9" fmla="*/ 8348967 w 11745310"/>
                <a:gd name="connsiteY9" fmla="*/ 829 h 9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310" h="937000">
                  <a:moveTo>
                    <a:pt x="8348967" y="829"/>
                  </a:moveTo>
                  <a:cubicBezTo>
                    <a:pt x="9183538" y="-23361"/>
                    <a:pt x="9793139" y="489476"/>
                    <a:pt x="10671253" y="494314"/>
                  </a:cubicBezTo>
                  <a:cubicBezTo>
                    <a:pt x="10890781" y="495524"/>
                    <a:pt x="11150375" y="459994"/>
                    <a:pt x="11424862" y="407795"/>
                  </a:cubicBezTo>
                  <a:lnTo>
                    <a:pt x="11745310" y="340393"/>
                  </a:lnTo>
                  <a:lnTo>
                    <a:pt x="11745310" y="937000"/>
                  </a:lnTo>
                  <a:lnTo>
                    <a:pt x="0" y="937000"/>
                  </a:lnTo>
                  <a:lnTo>
                    <a:pt x="60800" y="894607"/>
                  </a:lnTo>
                  <a:cubicBezTo>
                    <a:pt x="416183" y="640024"/>
                    <a:pt x="956811" y="184525"/>
                    <a:pt x="1744967" y="131457"/>
                  </a:cubicBezTo>
                  <a:cubicBezTo>
                    <a:pt x="2715005" y="66143"/>
                    <a:pt x="4563157" y="661228"/>
                    <a:pt x="5663825" y="639457"/>
                  </a:cubicBezTo>
                  <a:cubicBezTo>
                    <a:pt x="6764491" y="617686"/>
                    <a:pt x="7514396" y="25019"/>
                    <a:pt x="8348967" y="829"/>
                  </a:cubicBezTo>
                  <a:close/>
                </a:path>
              </a:pathLst>
            </a:custGeom>
            <a:solidFill>
              <a:srgbClr val="E453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38" name="任意多边形: 形状 37"/>
            <p:cNvSpPr/>
            <p:nvPr/>
          </p:nvSpPr>
          <p:spPr>
            <a:xfrm>
              <a:off x="0" y="5847124"/>
              <a:ext cx="12192000" cy="1010877"/>
            </a:xfrm>
            <a:custGeom>
              <a:avLst/>
              <a:gdLst>
                <a:gd name="connsiteX0" fmla="*/ 10932862 w 12192000"/>
                <a:gd name="connsiteY0" fmla="*/ 660 h 1010877"/>
                <a:gd name="connsiteX1" fmla="*/ 12177720 w 12192000"/>
                <a:gd name="connsiteY1" fmla="*/ 295539 h 1010877"/>
                <a:gd name="connsiteX2" fmla="*/ 12192000 w 12192000"/>
                <a:gd name="connsiteY2" fmla="*/ 292869 h 1010877"/>
                <a:gd name="connsiteX3" fmla="*/ 12192000 w 12192000"/>
                <a:gd name="connsiteY3" fmla="*/ 1010877 h 1010877"/>
                <a:gd name="connsiteX4" fmla="*/ 0 w 12192000"/>
                <a:gd name="connsiteY4" fmla="*/ 1010877 h 1010877"/>
                <a:gd name="connsiteX5" fmla="*/ 0 w 12192000"/>
                <a:gd name="connsiteY5" fmla="*/ 126894 h 1010877"/>
                <a:gd name="connsiteX6" fmla="*/ 130427 w 12192000"/>
                <a:gd name="connsiteY6" fmla="*/ 118248 h 1010877"/>
                <a:gd name="connsiteX7" fmla="*/ 2601728 w 12192000"/>
                <a:gd name="connsiteY7" fmla="*/ 553677 h 1010877"/>
                <a:gd name="connsiteX8" fmla="*/ 5656317 w 12192000"/>
                <a:gd name="connsiteY8" fmla="*/ 74706 h 1010877"/>
                <a:gd name="connsiteX9" fmla="*/ 8327164 w 12192000"/>
                <a:gd name="connsiteY9" fmla="*/ 495620 h 1010877"/>
                <a:gd name="connsiteX10" fmla="*/ 10813814 w 12192000"/>
                <a:gd name="connsiteY10" fmla="*/ 2134 h 1010877"/>
                <a:gd name="connsiteX11" fmla="*/ 10932862 w 12192000"/>
                <a:gd name="connsiteY11" fmla="*/ 660 h 101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1010877">
                  <a:moveTo>
                    <a:pt x="10932862" y="660"/>
                  </a:moveTo>
                  <a:cubicBezTo>
                    <a:pt x="11469375" y="17461"/>
                    <a:pt x="11748933" y="349116"/>
                    <a:pt x="12177720" y="295539"/>
                  </a:cubicBezTo>
                  <a:lnTo>
                    <a:pt x="12192000" y="292869"/>
                  </a:lnTo>
                  <a:lnTo>
                    <a:pt x="12192000" y="1010877"/>
                  </a:lnTo>
                  <a:lnTo>
                    <a:pt x="0" y="1010877"/>
                  </a:lnTo>
                  <a:lnTo>
                    <a:pt x="0" y="126894"/>
                  </a:lnTo>
                  <a:lnTo>
                    <a:pt x="130427" y="118248"/>
                  </a:lnTo>
                  <a:cubicBezTo>
                    <a:pt x="808372" y="103734"/>
                    <a:pt x="1680746" y="560934"/>
                    <a:pt x="2601728" y="553677"/>
                  </a:cubicBezTo>
                  <a:cubicBezTo>
                    <a:pt x="3522709" y="546420"/>
                    <a:pt x="4702078" y="84382"/>
                    <a:pt x="5656317" y="74706"/>
                  </a:cubicBezTo>
                  <a:cubicBezTo>
                    <a:pt x="6610557" y="65030"/>
                    <a:pt x="7467581" y="507715"/>
                    <a:pt x="8327164" y="495620"/>
                  </a:cubicBezTo>
                  <a:cubicBezTo>
                    <a:pt x="9186747" y="483525"/>
                    <a:pt x="10156336" y="38420"/>
                    <a:pt x="10813814" y="2134"/>
                  </a:cubicBezTo>
                  <a:cubicBezTo>
                    <a:pt x="10854906" y="-134"/>
                    <a:pt x="10894540" y="-540"/>
                    <a:pt x="10932862" y="6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sp>
        <p:nvSpPr>
          <p:cNvPr id="39" name="椭圆 38"/>
          <p:cNvSpPr/>
          <p:nvPr/>
        </p:nvSpPr>
        <p:spPr>
          <a:xfrm>
            <a:off x="2872014" y="1678559"/>
            <a:ext cx="1075872" cy="1075872"/>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2D6FC6"/>
                </a:solidFill>
                <a:latin typeface="汉仪元隆黑 90W" panose="00020600040101010101" pitchFamily="18" charset="-122"/>
                <a:ea typeface="汉仪元隆黑 90W" panose="00020600040101010101" pitchFamily="18" charset="-122"/>
              </a:rPr>
              <a:t>04.</a:t>
            </a:r>
            <a:endParaRPr lang="zh-CN" altLang="en-US" sz="3200" dirty="0">
              <a:solidFill>
                <a:srgbClr val="2D6FC6"/>
              </a:solidFill>
              <a:latin typeface="汉仪元隆黑 90W" panose="00020600040101010101" pitchFamily="18" charset="-122"/>
              <a:ea typeface="汉仪元隆黑 90W" panose="00020600040101010101" pitchFamily="18" charset="-122"/>
            </a:endParaRPr>
          </a:p>
        </p:txBody>
      </p:sp>
      <p:sp>
        <p:nvSpPr>
          <p:cNvPr id="46" name="文本框 45"/>
          <p:cNvSpPr txBox="1"/>
          <p:nvPr/>
        </p:nvSpPr>
        <p:spPr>
          <a:xfrm>
            <a:off x="438150" y="2923657"/>
            <a:ext cx="5943600" cy="830997"/>
          </a:xfrm>
          <a:prstGeom prst="rect">
            <a:avLst/>
          </a:prstGeom>
          <a:noFill/>
        </p:spPr>
        <p:txBody>
          <a:bodyPr wrap="square" rtlCol="0">
            <a:spAutoFit/>
          </a:bodyPr>
          <a:lstStyle/>
          <a:p>
            <a:pPr algn="ctr"/>
            <a:r>
              <a:rPr lang="zh-CN" altLang="en-US" sz="4800" dirty="0">
                <a:ln w="38100">
                  <a:noFill/>
                </a:ln>
                <a:solidFill>
                  <a:schemeClr val="bg1"/>
                </a:solidFill>
                <a:latin typeface="汉仪元隆黑 90W" panose="00020600040101010101" pitchFamily="18" charset="-122"/>
                <a:ea typeface="汉仪元隆黑 90W" panose="00020600040101010101" pitchFamily="18" charset="-122"/>
              </a:rPr>
              <a:t>影响牙齿健康的因素</a:t>
            </a:r>
            <a:endParaRPr lang="zh-CN" altLang="en-US" sz="4800" dirty="0">
              <a:ln w="38100">
                <a:noFill/>
              </a:ln>
              <a:solidFill>
                <a:schemeClr val="bg1"/>
              </a:solidFill>
              <a:latin typeface="汉仪元隆黑 90W" panose="00020600040101010101" pitchFamily="18" charset="-122"/>
              <a:ea typeface="汉仪元隆黑 90W" panose="00020600040101010101" pitchFamily="18" charset="-122"/>
            </a:endParaRPr>
          </a:p>
        </p:txBody>
      </p:sp>
      <p:sp>
        <p:nvSpPr>
          <p:cNvPr id="47" name="PA-文本框 89"/>
          <p:cNvSpPr txBox="1"/>
          <p:nvPr>
            <p:custDataLst>
              <p:tags r:id="rId3"/>
            </p:custDataLst>
          </p:nvPr>
        </p:nvSpPr>
        <p:spPr>
          <a:xfrm>
            <a:off x="1696357" y="4293516"/>
            <a:ext cx="3427186" cy="434478"/>
          </a:xfrm>
          <a:prstGeom prst="rect">
            <a:avLst/>
          </a:prstGeom>
          <a:noFill/>
        </p:spPr>
        <p:txBody>
          <a:bodyPr wrap="square" lIns="0" tIns="0" rIns="0" bIns="0" rtlCol="0">
            <a:spAutoFit/>
          </a:bodyPr>
          <a:lstStyle/>
          <a:p>
            <a:pPr algn="ctr" hangingPunct="0">
              <a:lnSpc>
                <a:spcPct val="150000"/>
              </a:lnSpc>
            </a:pP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1989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年，由卫生部、教委等部委联合签署，确定每年的</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月</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20</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日为全国爱牙日</a:t>
            </a:r>
            <a:endPar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8" name="组合 47"/>
          <p:cNvGrpSpPr/>
          <p:nvPr/>
        </p:nvGrpSpPr>
        <p:grpSpPr>
          <a:xfrm>
            <a:off x="6306455" y="809166"/>
            <a:ext cx="4967520" cy="4967520"/>
            <a:chOff x="6366802" y="1197810"/>
            <a:chExt cx="4905828" cy="4905828"/>
          </a:xfrm>
        </p:grpSpPr>
        <p:grpSp>
          <p:nvGrpSpPr>
            <p:cNvPr id="49" name="组合 48"/>
            <p:cNvGrpSpPr/>
            <p:nvPr/>
          </p:nvGrpSpPr>
          <p:grpSpPr>
            <a:xfrm>
              <a:off x="6394027" y="1436068"/>
              <a:ext cx="4556518" cy="4556518"/>
              <a:chOff x="7302491" y="2477891"/>
              <a:chExt cx="1993900" cy="1993900"/>
            </a:xfrm>
          </p:grpSpPr>
          <p:sp>
            <p:nvSpPr>
              <p:cNvPr id="52" name="椭圆 51"/>
              <p:cNvSpPr/>
              <p:nvPr/>
            </p:nvSpPr>
            <p:spPr>
              <a:xfrm>
                <a:off x="7302491" y="2477891"/>
                <a:ext cx="1993900" cy="19939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633387" y="2808787"/>
                <a:ext cx="1332109" cy="1332109"/>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366802" y="1197810"/>
              <a:ext cx="4905828" cy="49058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Effect transition="in" filter="fade">
                                      <p:cBhvr>
                                        <p:cTn id="28" dur="500"/>
                                        <p:tgtEl>
                                          <p:spTgt spid="46"/>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影响牙齿健康的因素</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18" name="文本框 17"/>
          <p:cNvSpPr txBox="1"/>
          <p:nvPr/>
        </p:nvSpPr>
        <p:spPr>
          <a:xfrm>
            <a:off x="780143" y="1705298"/>
            <a:ext cx="7101114" cy="4075283"/>
          </a:xfrm>
          <a:prstGeom prst="rect">
            <a:avLst/>
          </a:prstGeom>
          <a:noFill/>
        </p:spPr>
        <p:txBody>
          <a:bodyPr wrap="square" rtlCol="0">
            <a:spAutoFit/>
          </a:bodyPr>
          <a:lstStyle/>
          <a:p>
            <a:pPr algn="just">
              <a:lnSpc>
                <a:spcPct val="150000"/>
              </a:lnSpc>
            </a:pPr>
            <a:r>
              <a:rPr lang="zh-CN" altLang="en-US" sz="2400" dirty="0">
                <a:solidFill>
                  <a:schemeClr val="bg1"/>
                </a:solidFill>
                <a:latin typeface="汉仪元隆黑 90W" panose="00020600040101010101" pitchFamily="18" charset="-122"/>
                <a:ea typeface="汉仪元隆黑 90W" panose="00020600040101010101" pitchFamily="18" charset="-122"/>
                <a:cs typeface="+mn-ea"/>
              </a:rPr>
              <a:t>先天因素无法控制</a:t>
            </a:r>
            <a:endParaRPr lang="zh-CN" altLang="en-US" sz="2400" dirty="0">
              <a:solidFill>
                <a:schemeClr val="bg1"/>
              </a:solidFill>
              <a:latin typeface="汉仪元隆黑 90W" panose="00020600040101010101" pitchFamily="18" charset="-122"/>
              <a:ea typeface="汉仪元隆黑 90W" panose="00020600040101010101" pitchFamily="18" charset="-122"/>
              <a:cs typeface="+mn-ea"/>
            </a:endParaRPr>
          </a:p>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身体因素可通过天狮保健食品进行营养调节；</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口腔细菌以及口腔不洁等因素可以通过改变个人生活习惯以及日常口腔护理加以预防和控制。</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牙齿镶钻，势必破坏牙釉，影响健康。时尚从牙出，病患从口入，爱美的人们千万要警惕啊 ！</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2400" dirty="0">
                <a:solidFill>
                  <a:schemeClr val="bg1"/>
                </a:solidFill>
                <a:latin typeface="汉仪元隆黑 90W" panose="00020600040101010101" pitchFamily="18" charset="-122"/>
                <a:ea typeface="汉仪元隆黑 90W" panose="00020600040101010101" pitchFamily="18" charset="-122"/>
                <a:cs typeface="+mn-ea"/>
              </a:rPr>
              <a:t>口腔不洁及异物刺激：</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牙石、牙垢、食物嵌塞、不良修复体</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口腔病菌：化脓性球菌、螺旋体和梭形杆菌、口纤毛菌、革兰氏球菌及杆菌等（变形链球菌是引发龋齿的主要病菌）</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牙齿先天排布或脱落：牙齿排列不齐、部分牙齿脱落、牙尖突出</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身体因素：生理，各种生理疾病；心理，着急上火等。</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19" name="Rectangle 3"/>
          <p:cNvSpPr>
            <a:spLocks noChangeArrowheads="1"/>
          </p:cNvSpPr>
          <p:nvPr/>
        </p:nvSpPr>
        <p:spPr bwMode="auto">
          <a:xfrm>
            <a:off x="8086073" y="1997573"/>
            <a:ext cx="3148437"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marL="342900" indent="-342900" eaLnBrk="1" hangingPunct="1">
              <a:buFont typeface="Arial" panose="020B0604020202020204" pitchFamily="34" charset="0"/>
              <a:buChar char="•"/>
            </a:pPr>
            <a:r>
              <a:rPr lang="zh-CN" altLang="en-US" dirty="0">
                <a:solidFill>
                  <a:schemeClr val="bg1"/>
                </a:solidFill>
                <a:latin typeface="思源黑体 CN Bold" panose="020B0800000000000000" pitchFamily="34" charset="-122"/>
                <a:ea typeface="思源黑体 CN Bold" panose="020B0800000000000000" pitchFamily="34" charset="-122"/>
                <a:cs typeface="+mn-ea"/>
              </a:rPr>
              <a:t>口腔不洁及异物刺激</a:t>
            </a:r>
            <a:endParaRPr lang="zh-CN" altLang="en-US" dirty="0">
              <a:solidFill>
                <a:schemeClr val="bg1"/>
              </a:solidFill>
              <a:latin typeface="思源黑体 CN Bold" panose="020B0800000000000000" pitchFamily="34" charset="-122"/>
              <a:ea typeface="思源黑体 CN Bold" panose="020B0800000000000000" pitchFamily="34" charset="-122"/>
              <a:cs typeface="+mn-ea"/>
            </a:endParaRPr>
          </a:p>
        </p:txBody>
      </p:sp>
      <p:sp>
        <p:nvSpPr>
          <p:cNvPr id="20" name="Rectangle 6"/>
          <p:cNvSpPr>
            <a:spLocks noChangeArrowheads="1"/>
          </p:cNvSpPr>
          <p:nvPr/>
        </p:nvSpPr>
        <p:spPr bwMode="auto">
          <a:xfrm>
            <a:off x="8091061" y="2925142"/>
            <a:ext cx="3148437"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marL="342900" indent="-342900" eaLnBrk="1" hangingPunct="1">
              <a:buFont typeface="Arial" panose="020B0604020202020204" pitchFamily="34" charset="0"/>
              <a:buChar char="•"/>
            </a:pPr>
            <a:r>
              <a:rPr lang="zh-CN" altLang="en-US" dirty="0">
                <a:solidFill>
                  <a:schemeClr val="bg1"/>
                </a:solidFill>
                <a:latin typeface="思源黑体 CN Bold" panose="020B0800000000000000" pitchFamily="34" charset="-122"/>
                <a:ea typeface="思源黑体 CN Bold" panose="020B0800000000000000" pitchFamily="34" charset="-122"/>
                <a:cs typeface="+mn-ea"/>
              </a:rPr>
              <a:t>口腔病菌</a:t>
            </a:r>
            <a:endParaRPr lang="zh-CN" altLang="en-US" dirty="0">
              <a:solidFill>
                <a:schemeClr val="bg1"/>
              </a:solidFill>
              <a:latin typeface="思源黑体 CN Bold" panose="020B0800000000000000" pitchFamily="34" charset="-122"/>
              <a:ea typeface="思源黑体 CN Bold" panose="020B0800000000000000" pitchFamily="34" charset="-122"/>
              <a:cs typeface="+mn-ea"/>
            </a:endParaRPr>
          </a:p>
        </p:txBody>
      </p:sp>
      <p:sp>
        <p:nvSpPr>
          <p:cNvPr id="21" name="Rectangle 7"/>
          <p:cNvSpPr>
            <a:spLocks noChangeArrowheads="1"/>
          </p:cNvSpPr>
          <p:nvPr/>
        </p:nvSpPr>
        <p:spPr bwMode="auto">
          <a:xfrm>
            <a:off x="8091063" y="4780281"/>
            <a:ext cx="3148437"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marL="342900" indent="-342900" eaLnBrk="1" hangingPunct="1">
              <a:buFont typeface="Arial" panose="020B0604020202020204" pitchFamily="34" charset="0"/>
              <a:buChar char="•"/>
            </a:pPr>
            <a:r>
              <a:rPr lang="zh-CN" altLang="en-US" dirty="0">
                <a:solidFill>
                  <a:schemeClr val="bg1"/>
                </a:solidFill>
                <a:latin typeface="思源黑体 CN Bold" panose="020B0800000000000000" pitchFamily="34" charset="-122"/>
                <a:ea typeface="思源黑体 CN Bold" panose="020B0800000000000000" pitchFamily="34" charset="-122"/>
                <a:cs typeface="+mn-ea"/>
              </a:rPr>
              <a:t>身体因素</a:t>
            </a:r>
            <a:endParaRPr lang="zh-CN" altLang="en-US" dirty="0">
              <a:solidFill>
                <a:schemeClr val="bg1"/>
              </a:solidFill>
              <a:latin typeface="思源黑体 CN Bold" panose="020B0800000000000000" pitchFamily="34" charset="-122"/>
              <a:ea typeface="思源黑体 CN Bold" panose="020B0800000000000000" pitchFamily="34" charset="-122"/>
              <a:cs typeface="+mn-ea"/>
            </a:endParaRPr>
          </a:p>
        </p:txBody>
      </p:sp>
      <p:sp>
        <p:nvSpPr>
          <p:cNvPr id="22" name="Rectangle 8"/>
          <p:cNvSpPr>
            <a:spLocks noChangeArrowheads="1"/>
          </p:cNvSpPr>
          <p:nvPr/>
        </p:nvSpPr>
        <p:spPr bwMode="auto">
          <a:xfrm>
            <a:off x="8086073" y="3852711"/>
            <a:ext cx="3148437" cy="936625"/>
          </a:xfrm>
          <a:prstGeom prst="rect">
            <a:avLst/>
          </a:prstGeom>
          <a:noFill/>
          <a:ln w="9525">
            <a:noFill/>
            <a:miter lim="800000"/>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marL="342900" indent="-342900" eaLnBrk="1" hangingPunct="1">
              <a:buFont typeface="Arial" panose="020B0604020202020204" pitchFamily="34" charset="0"/>
              <a:buChar char="•"/>
            </a:pPr>
            <a:r>
              <a:rPr lang="zh-CN" altLang="en-US" dirty="0">
                <a:solidFill>
                  <a:schemeClr val="bg1"/>
                </a:solidFill>
                <a:latin typeface="思源黑体 CN Bold" panose="020B0800000000000000" pitchFamily="34" charset="-122"/>
                <a:ea typeface="思源黑体 CN Bold" panose="020B0800000000000000" pitchFamily="34" charset="-122"/>
                <a:cs typeface="+mn-ea"/>
              </a:rPr>
              <a:t>牙齿先天排布或脱落</a:t>
            </a:r>
            <a:endParaRPr lang="zh-CN" altLang="en-US" dirty="0">
              <a:solidFill>
                <a:schemeClr val="bg1"/>
              </a:solidFill>
              <a:latin typeface="思源黑体 CN Bold" panose="020B0800000000000000" pitchFamily="34" charset="-122"/>
              <a:ea typeface="思源黑体 CN Bold" panose="020B0800000000000000" pitchFamily="34" charset="-122"/>
              <a:cs typeface="+mn-ea"/>
            </a:endParaRPr>
          </a:p>
        </p:txBody>
      </p:sp>
      <p:cxnSp>
        <p:nvCxnSpPr>
          <p:cNvPr id="23" name="直接连接符 22"/>
          <p:cNvCxnSpPr/>
          <p:nvPr/>
        </p:nvCxnSpPr>
        <p:spPr>
          <a:xfrm>
            <a:off x="8473919" y="2912914"/>
            <a:ext cx="2752881"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473919" y="3928914"/>
            <a:ext cx="2752881"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8473919" y="4767114"/>
            <a:ext cx="2752881"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8473919" y="5706914"/>
            <a:ext cx="2752881"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42"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42"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childTnLst>
                          </p:cTn>
                        </p:par>
                        <p:par>
                          <p:cTn id="58" fill="hold">
                            <p:stCondLst>
                              <p:cond delay="8500"/>
                            </p:stCondLst>
                            <p:childTnLst>
                              <p:par>
                                <p:cTn id="59" presetID="42" presetClass="entr" presetSubtype="0" fill="hold"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anim calcmode="lin" valueType="num">
                                      <p:cBhvr>
                                        <p:cTn id="62" dur="1000" fill="hold"/>
                                        <p:tgtEl>
                                          <p:spTgt spid="26"/>
                                        </p:tgtEl>
                                        <p:attrNameLst>
                                          <p:attrName>ppt_x</p:attrName>
                                        </p:attrNameLst>
                                      </p:cBhvr>
                                      <p:tavLst>
                                        <p:tav tm="0">
                                          <p:val>
                                            <p:strVal val="#ppt_x"/>
                                          </p:val>
                                        </p:tav>
                                        <p:tav tm="100000">
                                          <p:val>
                                            <p:strVal val="#ppt_x"/>
                                          </p:val>
                                        </p:tav>
                                      </p:tavLst>
                                    </p:anim>
                                    <p:anim calcmode="lin" valueType="num">
                                      <p:cBhvr>
                                        <p:cTn id="6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6047922"/>
            <a:ext cx="12192000" cy="810078"/>
          </a:xfrm>
          <a:prstGeom prst="rect">
            <a:avLst/>
          </a:prstGeom>
          <a:solidFill>
            <a:srgbClr val="E4534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5300"/>
                    </a14:imgEffect>
                  </a14:imgLayer>
                </a14:imgProps>
              </a:ext>
            </a:extLst>
          </a:blip>
          <a:srcRect/>
          <a:stretch>
            <a:fillRect/>
          </a:stretch>
        </p:blipFill>
        <p:spPr>
          <a:xfrm>
            <a:off x="0" y="0"/>
            <a:ext cx="12192000" cy="6098078"/>
          </a:xfrm>
          <a:prstGeom prst="rect">
            <a:avLst/>
          </a:prstGeom>
        </p:spPr>
      </p:pic>
      <p:grpSp>
        <p:nvGrpSpPr>
          <p:cNvPr id="32" name="组合 31"/>
          <p:cNvGrpSpPr/>
          <p:nvPr/>
        </p:nvGrpSpPr>
        <p:grpSpPr>
          <a:xfrm>
            <a:off x="426244" y="390525"/>
            <a:ext cx="847725" cy="1028700"/>
            <a:chOff x="426244" y="390525"/>
            <a:chExt cx="847725" cy="1028700"/>
          </a:xfrm>
        </p:grpSpPr>
        <p:sp>
          <p:nvSpPr>
            <p:cNvPr id="27" name="文本框 26"/>
            <p:cNvSpPr txBox="1"/>
            <p:nvPr/>
          </p:nvSpPr>
          <p:spPr>
            <a:xfrm>
              <a:off x="426244" y="390525"/>
              <a:ext cx="847725" cy="246221"/>
            </a:xfrm>
            <a:prstGeom prst="rect">
              <a:avLst/>
            </a:prstGeom>
            <a:noFill/>
          </p:spPr>
          <p:txBody>
            <a:bodyPr wrap="square" rtlCol="0">
              <a:spAutoFit/>
            </a:bodyPr>
            <a:lstStyle/>
            <a:p>
              <a:endParaRPr lang="zh-CN" altLang="en-US" sz="1000" dirty="0">
                <a:solidFill>
                  <a:schemeClr val="bg1"/>
                </a:solidFill>
                <a:latin typeface="思源黑体 CN Light" panose="020B0300000000000000" pitchFamily="34" charset="-122"/>
                <a:ea typeface="思源黑体 CN Light" panose="020B0300000000000000" pitchFamily="34" charset="-122"/>
              </a:endParaRPr>
            </a:p>
          </p:txBody>
        </p:sp>
        <p:grpSp>
          <p:nvGrpSpPr>
            <p:cNvPr id="31" name="组合 30"/>
            <p:cNvGrpSpPr/>
            <p:nvPr/>
          </p:nvGrpSpPr>
          <p:grpSpPr>
            <a:xfrm>
              <a:off x="514350" y="1076325"/>
              <a:ext cx="85725" cy="342900"/>
              <a:chOff x="2333625" y="-361950"/>
              <a:chExt cx="85725" cy="342900"/>
            </a:xfrm>
          </p:grpSpPr>
          <p:sp>
            <p:nvSpPr>
              <p:cNvPr id="28" name="椭圆 27"/>
              <p:cNvSpPr/>
              <p:nvPr/>
            </p:nvSpPr>
            <p:spPr>
              <a:xfrm>
                <a:off x="2333625" y="-361950"/>
                <a:ext cx="85725" cy="85725"/>
              </a:xfrm>
              <a:prstGeom prst="ellipse">
                <a:avLst/>
              </a:prstGeom>
              <a:solidFill>
                <a:schemeClr val="bg1"/>
              </a:solidFill>
              <a:ln w="952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75000"/>
                      <a:lumOff val="25000"/>
                    </a:schemeClr>
                  </a:solidFill>
                  <a:latin typeface="汉仪菱心体简" panose="02010400000101010101" pitchFamily="2" charset="-122"/>
                  <a:ea typeface="汉仪菱心体简" panose="02010400000101010101" pitchFamily="2" charset="-122"/>
                </a:endParaRPr>
              </a:p>
            </p:txBody>
          </p:sp>
          <p:sp>
            <p:nvSpPr>
              <p:cNvPr id="29" name="椭圆 28"/>
              <p:cNvSpPr/>
              <p:nvPr/>
            </p:nvSpPr>
            <p:spPr>
              <a:xfrm>
                <a:off x="2333625" y="-233362"/>
                <a:ext cx="85725" cy="85725"/>
              </a:xfrm>
              <a:prstGeom prst="ellipse">
                <a:avLst/>
              </a:prstGeom>
              <a:solidFill>
                <a:schemeClr val="bg1"/>
              </a:solidFill>
              <a:ln w="952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75000"/>
                      <a:lumOff val="25000"/>
                    </a:schemeClr>
                  </a:solidFill>
                  <a:latin typeface="汉仪菱心体简" panose="02010400000101010101" pitchFamily="2" charset="-122"/>
                  <a:ea typeface="汉仪菱心体简" panose="02010400000101010101" pitchFamily="2" charset="-122"/>
                </a:endParaRPr>
              </a:p>
            </p:txBody>
          </p:sp>
          <p:sp>
            <p:nvSpPr>
              <p:cNvPr id="30" name="椭圆 29"/>
              <p:cNvSpPr/>
              <p:nvPr/>
            </p:nvSpPr>
            <p:spPr>
              <a:xfrm>
                <a:off x="2333625" y="-104775"/>
                <a:ext cx="85725" cy="85725"/>
              </a:xfrm>
              <a:prstGeom prst="ellipse">
                <a:avLst/>
              </a:prstGeom>
              <a:solidFill>
                <a:schemeClr val="bg1"/>
              </a:solidFill>
              <a:ln w="952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tx1">
                      <a:lumMod val="75000"/>
                      <a:lumOff val="25000"/>
                    </a:schemeClr>
                  </a:solidFill>
                  <a:latin typeface="汉仪菱心体简" panose="02010400000101010101" pitchFamily="2" charset="-122"/>
                  <a:ea typeface="汉仪菱心体简" panose="02010400000101010101" pitchFamily="2" charset="-122"/>
                </a:endParaRPr>
              </a:p>
            </p:txBody>
          </p:sp>
        </p:grpSp>
      </p:grpSp>
      <p:grpSp>
        <p:nvGrpSpPr>
          <p:cNvPr id="39" name="组合 38"/>
          <p:cNvGrpSpPr/>
          <p:nvPr/>
        </p:nvGrpSpPr>
        <p:grpSpPr>
          <a:xfrm>
            <a:off x="4176432" y="2836636"/>
            <a:ext cx="3701706" cy="3941536"/>
            <a:chOff x="4391025" y="2762250"/>
            <a:chExt cx="3381375" cy="3600451"/>
          </a:xfrm>
        </p:grpSpPr>
        <p:grpSp>
          <p:nvGrpSpPr>
            <p:cNvPr id="40" name="组合 39"/>
            <p:cNvGrpSpPr/>
            <p:nvPr/>
          </p:nvGrpSpPr>
          <p:grpSpPr>
            <a:xfrm>
              <a:off x="4470400" y="2852541"/>
              <a:ext cx="3251200" cy="3510160"/>
              <a:chOff x="4470400" y="1849241"/>
              <a:chExt cx="3251200" cy="3510160"/>
            </a:xfrm>
          </p:grpSpPr>
          <p:grpSp>
            <p:nvGrpSpPr>
              <p:cNvPr id="46" name="组合 45"/>
              <p:cNvGrpSpPr/>
              <p:nvPr/>
            </p:nvGrpSpPr>
            <p:grpSpPr>
              <a:xfrm>
                <a:off x="4470400" y="1849241"/>
                <a:ext cx="3251200" cy="3251200"/>
                <a:chOff x="7302491" y="2477891"/>
                <a:chExt cx="1993900" cy="1993900"/>
              </a:xfrm>
            </p:grpSpPr>
            <p:sp>
              <p:nvSpPr>
                <p:cNvPr id="48" name="椭圆 47"/>
                <p:cNvSpPr/>
                <p:nvPr/>
              </p:nvSpPr>
              <p:spPr>
                <a:xfrm>
                  <a:off x="7302491" y="2477891"/>
                  <a:ext cx="1993900" cy="19939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7633387" y="2808787"/>
                  <a:ext cx="1332109" cy="1332109"/>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7" name="图片 46"/>
              <p:cNvPicPr>
                <a:picLocks noChangeAspect="1"/>
              </p:cNvPicPr>
              <p:nvPr/>
            </p:nvPicPr>
            <p:blipFill>
              <a:blip r:embed="rId3" cstate="screen"/>
              <a:stretch>
                <a:fillRect/>
              </a:stretch>
            </p:blipFill>
            <p:spPr>
              <a:xfrm>
                <a:off x="5286586" y="2909269"/>
                <a:ext cx="1710267" cy="2450132"/>
              </a:xfrm>
              <a:prstGeom prst="rect">
                <a:avLst/>
              </a:prstGeom>
            </p:spPr>
          </p:pic>
        </p:grpSp>
        <p:sp>
          <p:nvSpPr>
            <p:cNvPr id="41" name="椭圆 40"/>
            <p:cNvSpPr/>
            <p:nvPr/>
          </p:nvSpPr>
          <p:spPr>
            <a:xfrm>
              <a:off x="6019800" y="2762250"/>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2" name="椭圆 41"/>
            <p:cNvSpPr/>
            <p:nvPr/>
          </p:nvSpPr>
          <p:spPr>
            <a:xfrm>
              <a:off x="4752975" y="3352800"/>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3" name="椭圆 42"/>
            <p:cNvSpPr/>
            <p:nvPr/>
          </p:nvSpPr>
          <p:spPr>
            <a:xfrm>
              <a:off x="4391025" y="4257675"/>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4" name="椭圆 43"/>
            <p:cNvSpPr/>
            <p:nvPr/>
          </p:nvSpPr>
          <p:spPr>
            <a:xfrm>
              <a:off x="7620000" y="4257675"/>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sp>
          <p:nvSpPr>
            <p:cNvPr id="45" name="椭圆 44"/>
            <p:cNvSpPr/>
            <p:nvPr/>
          </p:nvSpPr>
          <p:spPr>
            <a:xfrm>
              <a:off x="7267575" y="3352800"/>
              <a:ext cx="152400" cy="152400"/>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rgbClr val="74BFF0"/>
                </a:solidFill>
                <a:latin typeface="汉仪菱心体简" panose="02010400000101010101" pitchFamily="2" charset="-122"/>
                <a:ea typeface="汉仪菱心体简" panose="02010400000101010101" pitchFamily="2" charset="-122"/>
              </a:endParaRPr>
            </a:p>
          </p:txBody>
        </p:sp>
      </p:grpSp>
      <p:sp>
        <p:nvSpPr>
          <p:cNvPr id="50" name="矩形: 圆角 49"/>
          <p:cNvSpPr/>
          <p:nvPr/>
        </p:nvSpPr>
        <p:spPr>
          <a:xfrm>
            <a:off x="1828800" y="2727198"/>
            <a:ext cx="2651288" cy="595005"/>
          </a:xfrm>
          <a:prstGeom prst="roundRect">
            <a:avLst>
              <a:gd name="adj" fmla="val 50000"/>
            </a:avLst>
          </a:prstGeom>
          <a:solidFill>
            <a:schemeClr val="bg1"/>
          </a:solidFill>
          <a:ln>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2D6FC6"/>
                </a:solidFill>
                <a:latin typeface="汉仪元隆黑 90W" panose="00020600040101010101" pitchFamily="18" charset="-122"/>
                <a:ea typeface="汉仪元隆黑 90W" panose="00020600040101010101" pitchFamily="18" charset="-122"/>
              </a:rPr>
              <a:t>2.</a:t>
            </a:r>
            <a:r>
              <a:rPr lang="zh-CN" altLang="en-US" sz="2400" dirty="0">
                <a:solidFill>
                  <a:srgbClr val="2D6FC6"/>
                </a:solidFill>
                <a:latin typeface="汉仪元隆黑 90W" panose="00020600040101010101" pitchFamily="18" charset="-122"/>
                <a:ea typeface="汉仪元隆黑 90W" panose="00020600040101010101" pitchFamily="18" charset="-122"/>
              </a:rPr>
              <a:t>了解牙齿</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52" name="矩形: 圆角 51"/>
          <p:cNvSpPr/>
          <p:nvPr/>
        </p:nvSpPr>
        <p:spPr>
          <a:xfrm flipH="1">
            <a:off x="7683102" y="2727198"/>
            <a:ext cx="3028441" cy="595005"/>
          </a:xfrm>
          <a:prstGeom prst="roundRect">
            <a:avLst>
              <a:gd name="adj" fmla="val 50000"/>
            </a:avLst>
          </a:prstGeom>
          <a:solidFill>
            <a:schemeClr val="bg1"/>
          </a:solidFill>
          <a:ln>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rgbClr val="2D6FC6"/>
                </a:solidFill>
                <a:latin typeface="汉仪元隆黑 90W" panose="00020600040101010101" pitchFamily="18" charset="-122"/>
                <a:ea typeface="汉仪元隆黑 90W" panose="00020600040101010101" pitchFamily="18" charset="-122"/>
              </a:rPr>
              <a:t>4.</a:t>
            </a:r>
            <a:r>
              <a:rPr lang="zh-CN" altLang="en-US" sz="2000" dirty="0">
                <a:solidFill>
                  <a:srgbClr val="2D6FC6"/>
                </a:solidFill>
                <a:latin typeface="汉仪元隆黑 90W" panose="00020600040101010101" pitchFamily="18" charset="-122"/>
                <a:ea typeface="汉仪元隆黑 90W" panose="00020600040101010101" pitchFamily="18" charset="-122"/>
              </a:rPr>
              <a:t>影响牙齿健康的因素</a:t>
            </a:r>
            <a:endParaRPr lang="zh-CN" altLang="en-US" sz="2000" dirty="0">
              <a:solidFill>
                <a:srgbClr val="2D6FC6"/>
              </a:solidFill>
              <a:latin typeface="汉仪元隆黑 90W" panose="00020600040101010101" pitchFamily="18" charset="-122"/>
              <a:ea typeface="汉仪元隆黑 90W" panose="00020600040101010101" pitchFamily="18" charset="-122"/>
            </a:endParaRPr>
          </a:p>
        </p:txBody>
      </p:sp>
      <p:sp>
        <p:nvSpPr>
          <p:cNvPr id="51" name="矩形: 圆角 50"/>
          <p:cNvSpPr/>
          <p:nvPr/>
        </p:nvSpPr>
        <p:spPr>
          <a:xfrm>
            <a:off x="1059543" y="3978809"/>
            <a:ext cx="2834030" cy="595005"/>
          </a:xfrm>
          <a:prstGeom prst="roundRect">
            <a:avLst>
              <a:gd name="adj" fmla="val 50000"/>
            </a:avLst>
          </a:prstGeom>
          <a:solidFill>
            <a:schemeClr val="bg1"/>
          </a:solidFill>
          <a:ln>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2D6FC6"/>
                </a:solidFill>
                <a:latin typeface="汉仪元隆黑 90W" panose="00020600040101010101" pitchFamily="18" charset="-122"/>
                <a:ea typeface="汉仪元隆黑 90W" panose="00020600040101010101" pitchFamily="18" charset="-122"/>
              </a:rPr>
              <a:t>1. </a:t>
            </a:r>
            <a:r>
              <a:rPr lang="zh-CN" altLang="en-US" sz="2400" dirty="0">
                <a:solidFill>
                  <a:srgbClr val="2D6FC6"/>
                </a:solidFill>
                <a:latin typeface="汉仪元隆黑 90W" panose="00020600040101010101" pitchFamily="18" charset="-122"/>
                <a:ea typeface="汉仪元隆黑 90W" panose="00020600040101010101" pitchFamily="18" charset="-122"/>
              </a:rPr>
              <a:t>爱牙日的由来</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53" name="矩形: 圆角 52"/>
          <p:cNvSpPr/>
          <p:nvPr/>
        </p:nvSpPr>
        <p:spPr>
          <a:xfrm flipH="1">
            <a:off x="8257911" y="3978809"/>
            <a:ext cx="2801975" cy="595005"/>
          </a:xfrm>
          <a:prstGeom prst="roundRect">
            <a:avLst>
              <a:gd name="adj" fmla="val 50000"/>
            </a:avLst>
          </a:prstGeom>
          <a:solidFill>
            <a:schemeClr val="bg1"/>
          </a:solidFill>
          <a:ln>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2D6FC6"/>
                </a:solidFill>
                <a:latin typeface="汉仪元隆黑 90W" panose="00020600040101010101" pitchFamily="18" charset="-122"/>
                <a:ea typeface="汉仪元隆黑 90W" panose="00020600040101010101" pitchFamily="18" charset="-122"/>
              </a:rPr>
              <a:t>5.</a:t>
            </a:r>
            <a:r>
              <a:rPr lang="zh-CN" altLang="en-US" sz="2400" dirty="0">
                <a:solidFill>
                  <a:srgbClr val="2D6FC6"/>
                </a:solidFill>
                <a:latin typeface="汉仪元隆黑 90W" panose="00020600040101010101" pitchFamily="18" charset="-122"/>
                <a:ea typeface="汉仪元隆黑 90W" panose="00020600040101010101" pitchFamily="18" charset="-122"/>
              </a:rPr>
              <a:t>如何护理牙齿</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54" name="矩形: 圆角 53"/>
          <p:cNvSpPr/>
          <p:nvPr/>
        </p:nvSpPr>
        <p:spPr>
          <a:xfrm flipH="1">
            <a:off x="4309283" y="1807936"/>
            <a:ext cx="3370234" cy="595005"/>
          </a:xfrm>
          <a:prstGeom prst="roundRect">
            <a:avLst>
              <a:gd name="adj" fmla="val 50000"/>
            </a:avLst>
          </a:prstGeom>
          <a:solidFill>
            <a:schemeClr val="bg1"/>
          </a:solidFill>
          <a:ln>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rgbClr val="2D6FC6"/>
                </a:solidFill>
                <a:latin typeface="汉仪元隆黑 90W" panose="00020600040101010101" pitchFamily="18" charset="-122"/>
                <a:ea typeface="汉仪元隆黑 90W" panose="00020600040101010101" pitchFamily="18" charset="-122"/>
              </a:rPr>
              <a:t>3.</a:t>
            </a:r>
            <a:r>
              <a:rPr lang="zh-CN" altLang="en-US" sz="2400" dirty="0">
                <a:solidFill>
                  <a:srgbClr val="2D6FC6"/>
                </a:solidFill>
                <a:latin typeface="汉仪元隆黑 90W" panose="00020600040101010101" pitchFamily="18" charset="-122"/>
                <a:ea typeface="汉仪元隆黑 90W" panose="00020600040101010101" pitchFamily="18" charset="-122"/>
              </a:rPr>
              <a:t>牙齿的常见疾病</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55" name="文本框 54"/>
          <p:cNvSpPr txBox="1"/>
          <p:nvPr/>
        </p:nvSpPr>
        <p:spPr>
          <a:xfrm>
            <a:off x="5099574" y="468173"/>
            <a:ext cx="1992854" cy="1015663"/>
          </a:xfrm>
          <a:prstGeom prst="rect">
            <a:avLst/>
          </a:prstGeom>
          <a:noFill/>
          <a:effectLst>
            <a:outerShdw blurRad="50800" dist="38100" dir="2700000" algn="tl" rotWithShape="0">
              <a:prstClr val="black">
                <a:alpha val="16000"/>
              </a:prstClr>
            </a:outerShdw>
          </a:effectLst>
        </p:spPr>
        <p:txBody>
          <a:bodyPr wrap="none" rtlCol="0">
            <a:spAutoFit/>
          </a:bodyPr>
          <a:lstStyle/>
          <a:p>
            <a:pPr algn="ctr"/>
            <a:r>
              <a:rPr lang="zh-CN" altLang="en-US" sz="6000" dirty="0">
                <a:ln w="38100">
                  <a:noFill/>
                </a:ln>
                <a:solidFill>
                  <a:schemeClr val="bg1"/>
                </a:solidFill>
                <a:latin typeface="汉仪元隆黑 90W" panose="00020600040101010101" pitchFamily="18" charset="-122"/>
                <a:ea typeface="汉仪元隆黑 90W" panose="00020600040101010101" pitchFamily="18" charset="-122"/>
              </a:rPr>
              <a:t>目 录</a:t>
            </a:r>
            <a:endParaRPr lang="zh-CN" altLang="en-US" sz="6000" dirty="0">
              <a:ln w="38100">
                <a:noFill/>
              </a:ln>
              <a:solidFill>
                <a:schemeClr val="bg1"/>
              </a:solidFill>
              <a:latin typeface="汉仪元隆黑 90W" panose="00020600040101010101" pitchFamily="18" charset="-122"/>
              <a:ea typeface="汉仪元隆黑 90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ppt_w</p:attrName>
                                        </p:attrNameLst>
                                      </p:cBhvr>
                                      <p:tavLst>
                                        <p:tav tm="0">
                                          <p:val>
                                            <p:fltVal val="0"/>
                                          </p:val>
                                        </p:tav>
                                        <p:tav tm="100000">
                                          <p:val>
                                            <p:strVal val="#ppt_w"/>
                                          </p:val>
                                        </p:tav>
                                      </p:tavLst>
                                    </p:anim>
                                    <p:anim calcmode="lin" valueType="num">
                                      <p:cBhvr>
                                        <p:cTn id="28" dur="500" fill="hold"/>
                                        <p:tgtEl>
                                          <p:spTgt spid="51"/>
                                        </p:tgtEl>
                                        <p:attrNameLst>
                                          <p:attrName>ppt_h</p:attrName>
                                        </p:attrNameLst>
                                      </p:cBhvr>
                                      <p:tavLst>
                                        <p:tav tm="0">
                                          <p:val>
                                            <p:fltVal val="0"/>
                                          </p:val>
                                        </p:tav>
                                        <p:tav tm="100000">
                                          <p:val>
                                            <p:strVal val="#ppt_h"/>
                                          </p:val>
                                        </p:tav>
                                      </p:tavLst>
                                    </p:anim>
                                    <p:animEffect transition="in" filter="fade">
                                      <p:cBhvr>
                                        <p:cTn id="29" dur="500"/>
                                        <p:tgtEl>
                                          <p:spTgt spid="51"/>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Effect transition="in" filter="fade">
                                      <p:cBhvr>
                                        <p:cTn id="35" dur="500"/>
                                        <p:tgtEl>
                                          <p:spTgt spid="50"/>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fltVal val="0"/>
                                          </p:val>
                                        </p:tav>
                                        <p:tav tm="100000">
                                          <p:val>
                                            <p:strVal val="#ppt_h"/>
                                          </p:val>
                                        </p:tav>
                                      </p:tavLst>
                                    </p:anim>
                                    <p:animEffect transition="in" filter="fade">
                                      <p:cBhvr>
                                        <p:cTn id="41" dur="500"/>
                                        <p:tgtEl>
                                          <p:spTgt spid="54"/>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p:cTn id="45" dur="500" fill="hold"/>
                                        <p:tgtEl>
                                          <p:spTgt spid="52"/>
                                        </p:tgtEl>
                                        <p:attrNameLst>
                                          <p:attrName>ppt_w</p:attrName>
                                        </p:attrNameLst>
                                      </p:cBhvr>
                                      <p:tavLst>
                                        <p:tav tm="0">
                                          <p:val>
                                            <p:fltVal val="0"/>
                                          </p:val>
                                        </p:tav>
                                        <p:tav tm="100000">
                                          <p:val>
                                            <p:strVal val="#ppt_w"/>
                                          </p:val>
                                        </p:tav>
                                      </p:tavLst>
                                    </p:anim>
                                    <p:anim calcmode="lin" valueType="num">
                                      <p:cBhvr>
                                        <p:cTn id="46" dur="500" fill="hold"/>
                                        <p:tgtEl>
                                          <p:spTgt spid="52"/>
                                        </p:tgtEl>
                                        <p:attrNameLst>
                                          <p:attrName>ppt_h</p:attrName>
                                        </p:attrNameLst>
                                      </p:cBhvr>
                                      <p:tavLst>
                                        <p:tav tm="0">
                                          <p:val>
                                            <p:fltVal val="0"/>
                                          </p:val>
                                        </p:tav>
                                        <p:tav tm="100000">
                                          <p:val>
                                            <p:strVal val="#ppt_h"/>
                                          </p:val>
                                        </p:tav>
                                      </p:tavLst>
                                    </p:anim>
                                    <p:animEffect transition="in" filter="fade">
                                      <p:cBhvr>
                                        <p:cTn id="47" dur="500"/>
                                        <p:tgtEl>
                                          <p:spTgt spid="52"/>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fill="hold"/>
                                        <p:tgtEl>
                                          <p:spTgt spid="53"/>
                                        </p:tgtEl>
                                        <p:attrNameLst>
                                          <p:attrName>ppt_w</p:attrName>
                                        </p:attrNameLst>
                                      </p:cBhvr>
                                      <p:tavLst>
                                        <p:tav tm="0">
                                          <p:val>
                                            <p:fltVal val="0"/>
                                          </p:val>
                                        </p:tav>
                                        <p:tav tm="100000">
                                          <p:val>
                                            <p:strVal val="#ppt_w"/>
                                          </p:val>
                                        </p:tav>
                                      </p:tavLst>
                                    </p:anim>
                                    <p:anim calcmode="lin" valueType="num">
                                      <p:cBhvr>
                                        <p:cTn id="52" dur="500" fill="hold"/>
                                        <p:tgtEl>
                                          <p:spTgt spid="53"/>
                                        </p:tgtEl>
                                        <p:attrNameLst>
                                          <p:attrName>ppt_h</p:attrName>
                                        </p:attrNameLst>
                                      </p:cBhvr>
                                      <p:tavLst>
                                        <p:tav tm="0">
                                          <p:val>
                                            <p:fltVal val="0"/>
                                          </p:val>
                                        </p:tav>
                                        <p:tav tm="100000">
                                          <p:val>
                                            <p:strVal val="#ppt_h"/>
                                          </p:val>
                                        </p:tav>
                                      </p:tavLst>
                                    </p:anim>
                                    <p:animEffect transition="in" filter="fade">
                                      <p:cBhvr>
                                        <p:cTn id="5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1" grpId="0" animBg="1"/>
      <p:bldP spid="53" grpId="0" animBg="1"/>
      <p:bldP spid="54" grpId="0" animBg="1"/>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rightnessContrast contrast="4000"/>
                    </a14:imgEffect>
                    <a14:imgEffect>
                      <a14:colorTemperature colorTemp="5300"/>
                    </a14:imgEffect>
                    <a14:imgEffect>
                      <a14:saturation sat="102000"/>
                    </a14:imgEffect>
                  </a14:imgLayer>
                </a14:imgProps>
              </a:ext>
            </a:extLst>
          </a:blip>
          <a:stretch>
            <a:fillRect/>
          </a:stretch>
        </p:blipFill>
        <p:spPr>
          <a:xfrm flipH="1">
            <a:off x="-529" y="-297"/>
            <a:ext cx="12193057" cy="6858594"/>
          </a:xfrm>
          <a:prstGeom prst="rect">
            <a:avLst/>
          </a:prstGeom>
        </p:spPr>
      </p:pic>
      <p:grpSp>
        <p:nvGrpSpPr>
          <p:cNvPr id="36" name="组合 35"/>
          <p:cNvGrpSpPr/>
          <p:nvPr/>
        </p:nvGrpSpPr>
        <p:grpSpPr>
          <a:xfrm>
            <a:off x="0" y="5716399"/>
            <a:ext cx="12192000" cy="1141601"/>
            <a:chOff x="0" y="5847124"/>
            <a:chExt cx="12192000" cy="1010877"/>
          </a:xfrm>
        </p:grpSpPr>
        <p:sp>
          <p:nvSpPr>
            <p:cNvPr id="37" name="任意多边形: 形状 36"/>
            <p:cNvSpPr/>
            <p:nvPr/>
          </p:nvSpPr>
          <p:spPr>
            <a:xfrm>
              <a:off x="446690" y="5921000"/>
              <a:ext cx="11745310" cy="937000"/>
            </a:xfrm>
            <a:custGeom>
              <a:avLst/>
              <a:gdLst>
                <a:gd name="connsiteX0" fmla="*/ 8348967 w 11745310"/>
                <a:gd name="connsiteY0" fmla="*/ 829 h 937000"/>
                <a:gd name="connsiteX1" fmla="*/ 10671253 w 11745310"/>
                <a:gd name="connsiteY1" fmla="*/ 494314 h 937000"/>
                <a:gd name="connsiteX2" fmla="*/ 11424862 w 11745310"/>
                <a:gd name="connsiteY2" fmla="*/ 407795 h 937000"/>
                <a:gd name="connsiteX3" fmla="*/ 11745310 w 11745310"/>
                <a:gd name="connsiteY3" fmla="*/ 340393 h 937000"/>
                <a:gd name="connsiteX4" fmla="*/ 11745310 w 11745310"/>
                <a:gd name="connsiteY4" fmla="*/ 937000 h 937000"/>
                <a:gd name="connsiteX5" fmla="*/ 0 w 11745310"/>
                <a:gd name="connsiteY5" fmla="*/ 937000 h 937000"/>
                <a:gd name="connsiteX6" fmla="*/ 60800 w 11745310"/>
                <a:gd name="connsiteY6" fmla="*/ 894607 h 937000"/>
                <a:gd name="connsiteX7" fmla="*/ 1744967 w 11745310"/>
                <a:gd name="connsiteY7" fmla="*/ 131457 h 937000"/>
                <a:gd name="connsiteX8" fmla="*/ 5663825 w 11745310"/>
                <a:gd name="connsiteY8" fmla="*/ 639457 h 937000"/>
                <a:gd name="connsiteX9" fmla="*/ 8348967 w 11745310"/>
                <a:gd name="connsiteY9" fmla="*/ 829 h 9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310" h="937000">
                  <a:moveTo>
                    <a:pt x="8348967" y="829"/>
                  </a:moveTo>
                  <a:cubicBezTo>
                    <a:pt x="9183538" y="-23361"/>
                    <a:pt x="9793139" y="489476"/>
                    <a:pt x="10671253" y="494314"/>
                  </a:cubicBezTo>
                  <a:cubicBezTo>
                    <a:pt x="10890781" y="495524"/>
                    <a:pt x="11150375" y="459994"/>
                    <a:pt x="11424862" y="407795"/>
                  </a:cubicBezTo>
                  <a:lnTo>
                    <a:pt x="11745310" y="340393"/>
                  </a:lnTo>
                  <a:lnTo>
                    <a:pt x="11745310" y="937000"/>
                  </a:lnTo>
                  <a:lnTo>
                    <a:pt x="0" y="937000"/>
                  </a:lnTo>
                  <a:lnTo>
                    <a:pt x="60800" y="894607"/>
                  </a:lnTo>
                  <a:cubicBezTo>
                    <a:pt x="416183" y="640024"/>
                    <a:pt x="956811" y="184525"/>
                    <a:pt x="1744967" y="131457"/>
                  </a:cubicBezTo>
                  <a:cubicBezTo>
                    <a:pt x="2715005" y="66143"/>
                    <a:pt x="4563157" y="661228"/>
                    <a:pt x="5663825" y="639457"/>
                  </a:cubicBezTo>
                  <a:cubicBezTo>
                    <a:pt x="6764491" y="617686"/>
                    <a:pt x="7514396" y="25019"/>
                    <a:pt x="8348967" y="829"/>
                  </a:cubicBezTo>
                  <a:close/>
                </a:path>
              </a:pathLst>
            </a:custGeom>
            <a:solidFill>
              <a:srgbClr val="E453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38" name="任意多边形: 形状 37"/>
            <p:cNvSpPr/>
            <p:nvPr/>
          </p:nvSpPr>
          <p:spPr>
            <a:xfrm>
              <a:off x="0" y="5847124"/>
              <a:ext cx="12192000" cy="1010877"/>
            </a:xfrm>
            <a:custGeom>
              <a:avLst/>
              <a:gdLst>
                <a:gd name="connsiteX0" fmla="*/ 10932862 w 12192000"/>
                <a:gd name="connsiteY0" fmla="*/ 660 h 1010877"/>
                <a:gd name="connsiteX1" fmla="*/ 12177720 w 12192000"/>
                <a:gd name="connsiteY1" fmla="*/ 295539 h 1010877"/>
                <a:gd name="connsiteX2" fmla="*/ 12192000 w 12192000"/>
                <a:gd name="connsiteY2" fmla="*/ 292869 h 1010877"/>
                <a:gd name="connsiteX3" fmla="*/ 12192000 w 12192000"/>
                <a:gd name="connsiteY3" fmla="*/ 1010877 h 1010877"/>
                <a:gd name="connsiteX4" fmla="*/ 0 w 12192000"/>
                <a:gd name="connsiteY4" fmla="*/ 1010877 h 1010877"/>
                <a:gd name="connsiteX5" fmla="*/ 0 w 12192000"/>
                <a:gd name="connsiteY5" fmla="*/ 126894 h 1010877"/>
                <a:gd name="connsiteX6" fmla="*/ 130427 w 12192000"/>
                <a:gd name="connsiteY6" fmla="*/ 118248 h 1010877"/>
                <a:gd name="connsiteX7" fmla="*/ 2601728 w 12192000"/>
                <a:gd name="connsiteY7" fmla="*/ 553677 h 1010877"/>
                <a:gd name="connsiteX8" fmla="*/ 5656317 w 12192000"/>
                <a:gd name="connsiteY8" fmla="*/ 74706 h 1010877"/>
                <a:gd name="connsiteX9" fmla="*/ 8327164 w 12192000"/>
                <a:gd name="connsiteY9" fmla="*/ 495620 h 1010877"/>
                <a:gd name="connsiteX10" fmla="*/ 10813814 w 12192000"/>
                <a:gd name="connsiteY10" fmla="*/ 2134 h 1010877"/>
                <a:gd name="connsiteX11" fmla="*/ 10932862 w 12192000"/>
                <a:gd name="connsiteY11" fmla="*/ 660 h 101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1010877">
                  <a:moveTo>
                    <a:pt x="10932862" y="660"/>
                  </a:moveTo>
                  <a:cubicBezTo>
                    <a:pt x="11469375" y="17461"/>
                    <a:pt x="11748933" y="349116"/>
                    <a:pt x="12177720" y="295539"/>
                  </a:cubicBezTo>
                  <a:lnTo>
                    <a:pt x="12192000" y="292869"/>
                  </a:lnTo>
                  <a:lnTo>
                    <a:pt x="12192000" y="1010877"/>
                  </a:lnTo>
                  <a:lnTo>
                    <a:pt x="0" y="1010877"/>
                  </a:lnTo>
                  <a:lnTo>
                    <a:pt x="0" y="126894"/>
                  </a:lnTo>
                  <a:lnTo>
                    <a:pt x="130427" y="118248"/>
                  </a:lnTo>
                  <a:cubicBezTo>
                    <a:pt x="808372" y="103734"/>
                    <a:pt x="1680746" y="560934"/>
                    <a:pt x="2601728" y="553677"/>
                  </a:cubicBezTo>
                  <a:cubicBezTo>
                    <a:pt x="3522709" y="546420"/>
                    <a:pt x="4702078" y="84382"/>
                    <a:pt x="5656317" y="74706"/>
                  </a:cubicBezTo>
                  <a:cubicBezTo>
                    <a:pt x="6610557" y="65030"/>
                    <a:pt x="7467581" y="507715"/>
                    <a:pt x="8327164" y="495620"/>
                  </a:cubicBezTo>
                  <a:cubicBezTo>
                    <a:pt x="9186747" y="483525"/>
                    <a:pt x="10156336" y="38420"/>
                    <a:pt x="10813814" y="2134"/>
                  </a:cubicBezTo>
                  <a:cubicBezTo>
                    <a:pt x="10854906" y="-134"/>
                    <a:pt x="10894540" y="-540"/>
                    <a:pt x="10932862" y="6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sp>
        <p:nvSpPr>
          <p:cNvPr id="39" name="椭圆 38"/>
          <p:cNvSpPr/>
          <p:nvPr/>
        </p:nvSpPr>
        <p:spPr>
          <a:xfrm>
            <a:off x="2872014" y="1678559"/>
            <a:ext cx="1075872" cy="1075872"/>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2D6FC6"/>
                </a:solidFill>
                <a:latin typeface="汉仪元隆黑 90W" panose="00020600040101010101" pitchFamily="18" charset="-122"/>
                <a:ea typeface="汉仪元隆黑 90W" panose="00020600040101010101" pitchFamily="18" charset="-122"/>
              </a:rPr>
              <a:t>05</a:t>
            </a:r>
            <a:endParaRPr lang="zh-CN" altLang="en-US" sz="3200" dirty="0">
              <a:solidFill>
                <a:srgbClr val="2D6FC6"/>
              </a:solidFill>
              <a:latin typeface="汉仪元隆黑 90W" panose="00020600040101010101" pitchFamily="18" charset="-122"/>
              <a:ea typeface="汉仪元隆黑 90W" panose="00020600040101010101" pitchFamily="18" charset="-122"/>
            </a:endParaRPr>
          </a:p>
        </p:txBody>
      </p:sp>
      <p:sp>
        <p:nvSpPr>
          <p:cNvPr id="46" name="文本框 45"/>
          <p:cNvSpPr txBox="1"/>
          <p:nvPr/>
        </p:nvSpPr>
        <p:spPr>
          <a:xfrm>
            <a:off x="438150" y="2865600"/>
            <a:ext cx="5943600" cy="1015663"/>
          </a:xfrm>
          <a:prstGeom prst="rect">
            <a:avLst/>
          </a:prstGeom>
          <a:noFill/>
        </p:spPr>
        <p:txBody>
          <a:bodyPr wrap="square" rtlCol="0">
            <a:spAutoFit/>
          </a:bodyPr>
          <a:lstStyle/>
          <a:p>
            <a:pPr algn="ctr"/>
            <a:r>
              <a:rPr lang="zh-CN" altLang="en-US" sz="6000" dirty="0">
                <a:ln w="38100">
                  <a:noFill/>
                </a:ln>
                <a:solidFill>
                  <a:schemeClr val="bg1"/>
                </a:solidFill>
                <a:latin typeface="汉仪元隆黑 90W" panose="00020600040101010101" pitchFamily="18" charset="-122"/>
                <a:ea typeface="汉仪元隆黑 90W" panose="00020600040101010101" pitchFamily="18" charset="-122"/>
              </a:rPr>
              <a:t>如何护理牙齿</a:t>
            </a:r>
            <a:endParaRPr lang="zh-CN" altLang="en-US" sz="6000" dirty="0">
              <a:ln w="38100">
                <a:noFill/>
              </a:ln>
              <a:solidFill>
                <a:schemeClr val="bg1"/>
              </a:solidFill>
              <a:latin typeface="汉仪元隆黑 90W" panose="00020600040101010101" pitchFamily="18" charset="-122"/>
              <a:ea typeface="汉仪元隆黑 90W" panose="00020600040101010101" pitchFamily="18" charset="-122"/>
            </a:endParaRPr>
          </a:p>
        </p:txBody>
      </p:sp>
      <p:sp>
        <p:nvSpPr>
          <p:cNvPr id="47" name="PA-文本框 89"/>
          <p:cNvSpPr txBox="1"/>
          <p:nvPr>
            <p:custDataLst>
              <p:tags r:id="rId3"/>
            </p:custDataLst>
          </p:nvPr>
        </p:nvSpPr>
        <p:spPr>
          <a:xfrm>
            <a:off x="1696357" y="4293516"/>
            <a:ext cx="3427186" cy="434478"/>
          </a:xfrm>
          <a:prstGeom prst="rect">
            <a:avLst/>
          </a:prstGeom>
          <a:noFill/>
        </p:spPr>
        <p:txBody>
          <a:bodyPr wrap="square" lIns="0" tIns="0" rIns="0" bIns="0" rtlCol="0">
            <a:spAutoFit/>
          </a:bodyPr>
          <a:lstStyle/>
          <a:p>
            <a:pPr algn="ctr" hangingPunct="0">
              <a:lnSpc>
                <a:spcPct val="150000"/>
              </a:lnSpc>
            </a:pP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1989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年，由卫生部、教委等部委联合签署，确定每年的</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月</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20</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日为全国爱牙日</a:t>
            </a:r>
            <a:endPar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8" name="组合 47"/>
          <p:cNvGrpSpPr/>
          <p:nvPr/>
        </p:nvGrpSpPr>
        <p:grpSpPr>
          <a:xfrm>
            <a:off x="6306455" y="809166"/>
            <a:ext cx="4967520" cy="4967520"/>
            <a:chOff x="6366802" y="1197810"/>
            <a:chExt cx="4905828" cy="4905828"/>
          </a:xfrm>
        </p:grpSpPr>
        <p:grpSp>
          <p:nvGrpSpPr>
            <p:cNvPr id="49" name="组合 48"/>
            <p:cNvGrpSpPr/>
            <p:nvPr/>
          </p:nvGrpSpPr>
          <p:grpSpPr>
            <a:xfrm>
              <a:off x="6394027" y="1436068"/>
              <a:ext cx="4556518" cy="4556518"/>
              <a:chOff x="7302491" y="2477891"/>
              <a:chExt cx="1993900" cy="1993900"/>
            </a:xfrm>
          </p:grpSpPr>
          <p:sp>
            <p:nvSpPr>
              <p:cNvPr id="52" name="椭圆 51"/>
              <p:cNvSpPr/>
              <p:nvPr/>
            </p:nvSpPr>
            <p:spPr>
              <a:xfrm>
                <a:off x="7302491" y="2477891"/>
                <a:ext cx="1993900" cy="19939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633387" y="2808787"/>
                <a:ext cx="1332109" cy="1332109"/>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366802" y="1197810"/>
              <a:ext cx="4905828" cy="49058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Effect transition="in" filter="fade">
                                      <p:cBhvr>
                                        <p:cTn id="28" dur="500"/>
                                        <p:tgtEl>
                                          <p:spTgt spid="46"/>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如何护理牙齿</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27" name="文本框 26"/>
          <p:cNvSpPr txBox="1"/>
          <p:nvPr/>
        </p:nvSpPr>
        <p:spPr>
          <a:xfrm>
            <a:off x="1231900" y="2386509"/>
            <a:ext cx="5956300" cy="2977610"/>
          </a:xfrm>
          <a:prstGeom prst="rect">
            <a:avLst/>
          </a:prstGeom>
          <a:noFill/>
        </p:spPr>
        <p:txBody>
          <a:bodyPr wrap="square" rtlCol="0">
            <a:spAutoFit/>
          </a:bodyPr>
          <a:lstStyle/>
          <a:p>
            <a:pPr algn="just">
              <a:lnSpc>
                <a:spcPct val="20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世界卫生组织对牙齿健康的标准是：</a:t>
            </a:r>
            <a:endParaRPr lang="en-US" altLang="zh-CN" sz="2400" dirty="0">
              <a:solidFill>
                <a:schemeClr val="bg1"/>
              </a:solidFill>
              <a:latin typeface="思源黑体 CN Bold" panose="020B0800000000000000" pitchFamily="34" charset="-122"/>
              <a:ea typeface="思源黑体 CN Bold" panose="020B0800000000000000" pitchFamily="34" charset="-122"/>
              <a:cs typeface="+mn-ea"/>
            </a:endParaRPr>
          </a:p>
          <a:p>
            <a:pPr algn="just">
              <a:lnSpc>
                <a:spcPct val="20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8020</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，即</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80</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岁老人至少有</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20</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颗功能牙（即能够正常咀嚼食物，不松动的牙）。</a:t>
            </a:r>
            <a:endParaRPr lang="en-US" altLang="zh-CN"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20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建立这一标准的目的是：</a:t>
            </a:r>
            <a:endParaRPr lang="en-US" altLang="zh-CN" sz="2400" dirty="0">
              <a:solidFill>
                <a:schemeClr val="bg1"/>
              </a:solidFill>
              <a:latin typeface="思源黑体 CN Bold" panose="020B0800000000000000" pitchFamily="34" charset="-122"/>
              <a:ea typeface="思源黑体 CN Bold" panose="020B0800000000000000" pitchFamily="34" charset="-122"/>
              <a:cs typeface="+mn-ea"/>
            </a:endParaRPr>
          </a:p>
          <a:p>
            <a:pPr algn="just">
              <a:lnSpc>
                <a:spcPct val="20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通过延长牙齿的寿命来保证人的长寿和提高生命质量。</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pic>
        <p:nvPicPr>
          <p:cNvPr id="28" name="图片 27"/>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6747329" y="1253672"/>
            <a:ext cx="4953000" cy="4953000"/>
          </a:xfrm>
          <a:prstGeom prst="rect">
            <a:avLst/>
          </a:prstGeom>
        </p:spPr>
      </p:pic>
      <p:sp>
        <p:nvSpPr>
          <p:cNvPr id="18" name="文本框 17"/>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1872343" y="856839"/>
            <a:ext cx="8447314" cy="824109"/>
            <a:chOff x="-813707" y="3358739"/>
            <a:chExt cx="8447314"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813707" y="3358739"/>
              <a:ext cx="8447314"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刷牙，防治口腔疾病的有效途径</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18" name="文本框 17"/>
          <p:cNvSpPr txBox="1"/>
          <p:nvPr/>
        </p:nvSpPr>
        <p:spPr>
          <a:xfrm>
            <a:off x="1079500" y="1772427"/>
            <a:ext cx="10033000" cy="381964"/>
          </a:xfrm>
          <a:prstGeom prst="rect">
            <a:avLst/>
          </a:prstGeom>
          <a:noFill/>
        </p:spPr>
        <p:txBody>
          <a:bodyPr wrap="square" rtlCol="0">
            <a:spAutoFit/>
          </a:bodyPr>
          <a:lstStyle/>
          <a:p>
            <a:pPr algn="just">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刷牙不但可以通过机械摩擦除去口中的食物残渣，而且可以除去牙齿表面的「牙菌斑」甚至牙结石。</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19" name="文本框 18"/>
          <p:cNvSpPr txBox="1"/>
          <p:nvPr/>
        </p:nvSpPr>
        <p:spPr>
          <a:xfrm>
            <a:off x="1079500" y="2154391"/>
            <a:ext cx="10033000" cy="381964"/>
          </a:xfrm>
          <a:prstGeom prst="rect">
            <a:avLst/>
          </a:prstGeom>
          <a:noFill/>
        </p:spPr>
        <p:txBody>
          <a:bodyPr wrap="square" rtlCol="0">
            <a:spAutoFit/>
          </a:bodyPr>
          <a:lstStyle/>
          <a:p>
            <a:pPr algn="just">
              <a:lnSpc>
                <a:spcPct val="150000"/>
              </a:lnSpc>
            </a:pPr>
            <a:r>
              <a:rPr lang="zh-CN" altLang="en-US" sz="1400">
                <a:solidFill>
                  <a:schemeClr val="bg1"/>
                </a:solidFill>
                <a:latin typeface="思源黑体 CN Medium" panose="020B0600000000000000" pitchFamily="34" charset="-122"/>
                <a:ea typeface="思源黑体 CN Medium" panose="020B0600000000000000" pitchFamily="34" charset="-122"/>
                <a:cs typeface="+mn-ea"/>
              </a:rPr>
              <a:t>选用</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优质的牙膏并采用正确的方法刷牙，就会抑制口腔内的细菌分泌酸和毒素，从而预防龋齿和牙周疾病的</a:t>
            </a:r>
            <a:r>
              <a:rPr lang="zh-CN" altLang="en-US" sz="1400">
                <a:solidFill>
                  <a:schemeClr val="bg1"/>
                </a:solidFill>
                <a:latin typeface="思源黑体 CN Medium" panose="020B0600000000000000" pitchFamily="34" charset="-122"/>
                <a:ea typeface="思源黑体 CN Medium" panose="020B0600000000000000" pitchFamily="34" charset="-122"/>
                <a:cs typeface="+mn-ea"/>
              </a:rPr>
              <a:t>发生。</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0" name="文本框 19"/>
          <p:cNvSpPr txBox="1"/>
          <p:nvPr/>
        </p:nvSpPr>
        <p:spPr>
          <a:xfrm>
            <a:off x="1079500" y="2536355"/>
            <a:ext cx="10033000" cy="1028295"/>
          </a:xfrm>
          <a:prstGeom prst="rect">
            <a:avLst/>
          </a:prstGeom>
          <a:noFill/>
        </p:spPr>
        <p:txBody>
          <a:bodyPr wrap="square" rtlCol="0">
            <a:spAutoFit/>
          </a:bodyPr>
          <a:lstStyle/>
          <a:p>
            <a:pPr algn="just">
              <a:lnSpc>
                <a:spcPct val="150000"/>
              </a:lnSpc>
            </a:pPr>
            <a:r>
              <a:rPr lang="zh-CN" altLang="en-US" sz="1400">
                <a:solidFill>
                  <a:schemeClr val="bg1"/>
                </a:solidFill>
                <a:latin typeface="思源黑体 CN Medium" panose="020B0600000000000000" pitchFamily="34" charset="-122"/>
                <a:ea typeface="思源黑体 CN Medium" panose="020B0600000000000000" pitchFamily="34" charset="-122"/>
                <a:cs typeface="+mn-ea"/>
              </a:rPr>
              <a:t>牙菌斑</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是指粘附在牙齿表面或口腔其他软组织上的微生物群。它是由大量细菌、细胞间物质、少量白细胞、脱落上皮细胞和食物残屑等组成。不能用简单的漱口或用水冲洗的方法把它去除。因此，现在把菌斑看成是细菌附着在牙石上的一种复杂的生态结构，其与龋病和牙周病的发生有密切的</a:t>
            </a:r>
            <a:r>
              <a:rPr lang="zh-CN" altLang="en-US" sz="1400">
                <a:solidFill>
                  <a:schemeClr val="bg1"/>
                </a:solidFill>
                <a:latin typeface="思源黑体 CN Medium" panose="020B0600000000000000" pitchFamily="34" charset="-122"/>
                <a:ea typeface="思源黑体 CN Medium" panose="020B0600000000000000" pitchFamily="34" charset="-122"/>
                <a:cs typeface="+mn-ea"/>
              </a:rPr>
              <a:t>关系。</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grpSp>
        <p:nvGrpSpPr>
          <p:cNvPr id="12" name="组合 11"/>
          <p:cNvGrpSpPr/>
          <p:nvPr/>
        </p:nvGrpSpPr>
        <p:grpSpPr>
          <a:xfrm>
            <a:off x="3198585" y="3875930"/>
            <a:ext cx="7933871" cy="2038965"/>
            <a:chOff x="3198585" y="3874042"/>
            <a:chExt cx="7933871" cy="2038965"/>
          </a:xfrm>
        </p:grpSpPr>
        <p:sp>
          <p:nvSpPr>
            <p:cNvPr id="22" name="文本框 21"/>
            <p:cNvSpPr txBox="1"/>
            <p:nvPr/>
          </p:nvSpPr>
          <p:spPr>
            <a:xfrm>
              <a:off x="3198585" y="3874042"/>
              <a:ext cx="7933871" cy="381964"/>
            </a:xfrm>
            <a:prstGeom prst="rect">
              <a:avLst/>
            </a:prstGeom>
            <a:noFill/>
          </p:spPr>
          <p:txBody>
            <a:bodyPr wrap="square" rtlCol="0">
              <a:spAutoFit/>
            </a:bodyPr>
            <a:lstStyle/>
            <a:p>
              <a:pPr algn="just">
                <a:lnSpc>
                  <a:spcPct val="150000"/>
                </a:lnSpc>
              </a:pPr>
              <a:r>
                <a:rPr lang="en-US" altLang="zh-CN" sz="1400" dirty="0">
                  <a:solidFill>
                    <a:schemeClr val="bg1"/>
                  </a:solidFill>
                  <a:latin typeface="思源黑体 CN Medium" panose="020B0600000000000000" pitchFamily="34" charset="-122"/>
                  <a:ea typeface="思源黑体 CN Medium" panose="020B0600000000000000" pitchFamily="34" charset="-122"/>
                  <a:cs typeface="+mn-ea"/>
                </a:rPr>
                <a:t>1</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、牙刷</a:t>
              </a:r>
              <a:r>
                <a:rPr lang="en-US" altLang="zh-CN" sz="1400" dirty="0">
                  <a:solidFill>
                    <a:schemeClr val="bg1"/>
                  </a:solidFill>
                  <a:latin typeface="思源黑体 CN Medium" panose="020B0600000000000000" pitchFamily="34" charset="-122"/>
                  <a:ea typeface="思源黑体 CN Medium" panose="020B0600000000000000" pitchFamily="34" charset="-122"/>
                  <a:cs typeface="+mn-ea"/>
                </a:rPr>
                <a:t>-</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机械刷洗，建议选择软毛牙刷。</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3" name="文本框 22"/>
            <p:cNvSpPr txBox="1"/>
            <p:nvPr/>
          </p:nvSpPr>
          <p:spPr>
            <a:xfrm>
              <a:off x="3198585" y="4379378"/>
              <a:ext cx="7933871" cy="705129"/>
            </a:xfrm>
            <a:prstGeom prst="rect">
              <a:avLst/>
            </a:prstGeom>
            <a:noFill/>
          </p:spPr>
          <p:txBody>
            <a:bodyPr wrap="square" rtlCol="0">
              <a:spAutoFit/>
            </a:bodyPr>
            <a:lstStyle/>
            <a:p>
              <a:pPr algn="just">
                <a:lnSpc>
                  <a:spcPct val="150000"/>
                </a:lnSpc>
              </a:pPr>
              <a:r>
                <a:rPr lang="en-US" altLang="zh-CN" sz="1400" dirty="0">
                  <a:solidFill>
                    <a:schemeClr val="bg1"/>
                  </a:solidFill>
                  <a:latin typeface="思源黑体 CN Medium" panose="020B0600000000000000" pitchFamily="34" charset="-122"/>
                  <a:ea typeface="思源黑体 CN Medium" panose="020B0600000000000000" pitchFamily="34" charset="-122"/>
                  <a:cs typeface="+mn-ea"/>
                </a:rPr>
                <a:t>2</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、牙膏</a:t>
              </a:r>
              <a:r>
                <a:rPr lang="en-US" altLang="zh-CN" sz="1400" dirty="0">
                  <a:solidFill>
                    <a:schemeClr val="bg1"/>
                  </a:solidFill>
                  <a:latin typeface="思源黑体 CN Medium" panose="020B0600000000000000" pitchFamily="34" charset="-122"/>
                  <a:ea typeface="思源黑体 CN Medium" panose="020B0600000000000000" pitchFamily="34" charset="-122"/>
                  <a:cs typeface="+mn-ea"/>
                </a:rPr>
                <a:t>-</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不仅去除口腔污物，和部分牙菌斑，而且有按摩牙龈的作用，对于预防和治疗牙周疾病和龋齿等口腔疾病，牙膏具有不可忽视的作用。</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4" name="文本框 23"/>
            <p:cNvSpPr txBox="1"/>
            <p:nvPr/>
          </p:nvSpPr>
          <p:spPr>
            <a:xfrm>
              <a:off x="3198585" y="5207878"/>
              <a:ext cx="7933871" cy="705129"/>
            </a:xfrm>
            <a:prstGeom prst="rect">
              <a:avLst/>
            </a:prstGeom>
            <a:noFill/>
          </p:spPr>
          <p:txBody>
            <a:bodyPr wrap="square" rtlCol="0">
              <a:spAutoFit/>
            </a:bodyPr>
            <a:lstStyle/>
            <a:p>
              <a:pPr algn="just">
                <a:lnSpc>
                  <a:spcPct val="150000"/>
                </a:lnSpc>
              </a:pPr>
              <a:r>
                <a:rPr lang="en-US" altLang="zh-CN" sz="1400">
                  <a:solidFill>
                    <a:schemeClr val="bg1"/>
                  </a:solidFill>
                  <a:latin typeface="思源黑体 CN Medium" panose="020B0600000000000000" pitchFamily="34" charset="-122"/>
                  <a:ea typeface="思源黑体 CN Medium" panose="020B0600000000000000" pitchFamily="34" charset="-122"/>
                  <a:cs typeface="+mn-ea"/>
                </a:rPr>
                <a:t>3</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、刷牙一定要掌握科学的方法，科学刷牙要算日本医学专家倡导的口腔卫生“三三制”，这堂课程的最后我们会教大家正确的刷牙方法。</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grpSp>
      <p:cxnSp>
        <p:nvCxnSpPr>
          <p:cNvPr id="10" name="直接连接符 9"/>
          <p:cNvCxnSpPr/>
          <p:nvPr/>
        </p:nvCxnSpPr>
        <p:spPr>
          <a:xfrm>
            <a:off x="1040493" y="3788229"/>
            <a:ext cx="10111014" cy="0"/>
          </a:xfrm>
          <a:prstGeom prst="line">
            <a:avLst/>
          </a:prstGeom>
          <a:ln>
            <a:solidFill>
              <a:schemeClr val="bg1">
                <a:alpha val="74000"/>
              </a:schemeClr>
            </a:solidFill>
          </a:ln>
        </p:spPr>
        <p:style>
          <a:lnRef idx="1">
            <a:schemeClr val="accent1"/>
          </a:lnRef>
          <a:fillRef idx="0">
            <a:schemeClr val="accent1"/>
          </a:fillRef>
          <a:effectRef idx="0">
            <a:schemeClr val="accent1"/>
          </a:effectRef>
          <a:fontRef idx="minor">
            <a:schemeClr val="tx1"/>
          </a:fontRef>
        </p:style>
      </p:cxnSp>
      <p:sp>
        <p:nvSpPr>
          <p:cNvPr id="11" name="矩形: 圆角 10"/>
          <p:cNvSpPr/>
          <p:nvPr/>
        </p:nvSpPr>
        <p:spPr>
          <a:xfrm>
            <a:off x="1088571" y="4031812"/>
            <a:ext cx="1843315" cy="1843315"/>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2D6FC6"/>
                </a:solidFill>
                <a:latin typeface="汉仪元隆黑 90W" panose="00020600040101010101" pitchFamily="18" charset="-122"/>
                <a:ea typeface="汉仪元隆黑 90W" panose="00020600040101010101" pitchFamily="18" charset="-122"/>
              </a:rPr>
              <a:t>刷牙的效果取决于</a:t>
            </a:r>
            <a:endParaRPr lang="zh-CN" altLang="en-US" sz="2800" dirty="0">
              <a:solidFill>
                <a:srgbClr val="2D6FC6"/>
              </a:solidFill>
              <a:latin typeface="汉仪元隆黑 90W" panose="00020600040101010101" pitchFamily="18" charset="-122"/>
              <a:ea typeface="汉仪元隆黑 90W" panose="00020600040101010101" pitchFamily="18" charset="-122"/>
            </a:endParaRPr>
          </a:p>
        </p:txBody>
      </p:sp>
      <p:sp>
        <p:nvSpPr>
          <p:cNvPr id="25" name="文本框 24"/>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如何护理牙齿</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18" name="文本框 17"/>
          <p:cNvSpPr txBox="1"/>
          <p:nvPr/>
        </p:nvSpPr>
        <p:spPr>
          <a:xfrm>
            <a:off x="4699000" y="2721298"/>
            <a:ext cx="6184900" cy="705129"/>
          </a:xfrm>
          <a:prstGeom prst="rect">
            <a:avLst/>
          </a:prstGeom>
          <a:noFill/>
        </p:spPr>
        <p:txBody>
          <a:bodyPr wrap="square" rtlCol="0">
            <a:spAutoFit/>
          </a:bodyPr>
          <a:lstStyle/>
          <a:p>
            <a:pPr algn="just">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儿童期是一个人生长发育的关键时期，儿童最常见的口腔疾病就是龋齿</a:t>
            </a:r>
            <a:r>
              <a:rPr lang="en-US" altLang="zh-CN" sz="2400" dirty="0">
                <a:solidFill>
                  <a:schemeClr val="bg1"/>
                </a:solidFill>
                <a:latin typeface="思源黑体 CN Bold" panose="020B0800000000000000" pitchFamily="34" charset="-122"/>
                <a:ea typeface="思源黑体 CN Bold" panose="020B0800000000000000" pitchFamily="34" charset="-122"/>
                <a:cs typeface="+mn-ea"/>
              </a:rPr>
              <a:t>(</a:t>
            </a: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蛀牙</a:t>
            </a:r>
            <a:r>
              <a:rPr lang="en-US" altLang="zh-CN" sz="2400" dirty="0">
                <a:solidFill>
                  <a:schemeClr val="bg1"/>
                </a:solidFill>
                <a:latin typeface="思源黑体 CN Bold" panose="020B0800000000000000" pitchFamily="34" charset="-122"/>
                <a:ea typeface="思源黑体 CN Bold" panose="020B0800000000000000" pitchFamily="34" charset="-122"/>
                <a:cs typeface="+mn-ea"/>
              </a:rPr>
              <a:t>)</a:t>
            </a: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a:t>
            </a:r>
            <a:endParaRPr lang="zh-CN" altLang="en-US" sz="1400" dirty="0">
              <a:solidFill>
                <a:schemeClr val="bg1"/>
              </a:solidFill>
              <a:latin typeface="思源黑体 CN Light" panose="020B0300000000000000" pitchFamily="34" charset="-122"/>
              <a:ea typeface="思源黑体 CN Light" panose="020B0300000000000000" pitchFamily="34" charset="-122"/>
              <a:cs typeface="+mn-ea"/>
            </a:endParaRPr>
          </a:p>
        </p:txBody>
      </p:sp>
      <p:sp>
        <p:nvSpPr>
          <p:cNvPr id="19" name="文本框 18"/>
          <p:cNvSpPr txBox="1"/>
          <p:nvPr/>
        </p:nvSpPr>
        <p:spPr>
          <a:xfrm>
            <a:off x="4699000" y="4214456"/>
            <a:ext cx="6184900" cy="792653"/>
          </a:xfrm>
          <a:prstGeom prst="rect">
            <a:avLst/>
          </a:prstGeom>
          <a:noFill/>
        </p:spPr>
        <p:txBody>
          <a:bodyPr wrap="square" rtlCol="0">
            <a:spAutoFit/>
          </a:bodyPr>
          <a:lstStyle/>
          <a:p>
            <a:pPr algn="just">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牙周疾病是引起成年人牙齿丧失的主要原因之一，也是危害人类牙齿和全身健康的主要口腔疾病。</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grpSp>
        <p:nvGrpSpPr>
          <p:cNvPr id="20" name="组合 19"/>
          <p:cNvGrpSpPr/>
          <p:nvPr/>
        </p:nvGrpSpPr>
        <p:grpSpPr>
          <a:xfrm>
            <a:off x="1346191" y="2628900"/>
            <a:ext cx="3021122" cy="2628900"/>
            <a:chOff x="1028690" y="2374900"/>
            <a:chExt cx="3619509" cy="3149600"/>
          </a:xfrm>
        </p:grpSpPr>
        <p:sp>
          <p:nvSpPr>
            <p:cNvPr id="21" name="矩形 20"/>
            <p:cNvSpPr/>
            <p:nvPr/>
          </p:nvSpPr>
          <p:spPr>
            <a:xfrm>
              <a:off x="1028690" y="2374900"/>
              <a:ext cx="3619509"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3" cstate="screen"/>
            <a:stretch>
              <a:fillRect/>
            </a:stretch>
          </p:blipFill>
          <p:spPr>
            <a:xfrm>
              <a:off x="1028690" y="2743197"/>
              <a:ext cx="3619509" cy="2413006"/>
            </a:xfrm>
            <a:prstGeom prst="rect">
              <a:avLst/>
            </a:prstGeom>
          </p:spPr>
        </p:pic>
      </p:grpSp>
      <p:sp>
        <p:nvSpPr>
          <p:cNvPr id="23" name="文本框 22"/>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580571" y="856839"/>
            <a:ext cx="11030858" cy="824109"/>
            <a:chOff x="-2105479" y="3358739"/>
            <a:chExt cx="11030858"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2105479" y="3358739"/>
              <a:ext cx="11030858"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刷牙，防治口腔疾病的有效途径</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18" name="矩形: 圆角 17"/>
          <p:cNvSpPr/>
          <p:nvPr/>
        </p:nvSpPr>
        <p:spPr>
          <a:xfrm>
            <a:off x="1549400" y="4927600"/>
            <a:ext cx="2387600" cy="6604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2D6FC6"/>
                </a:solidFill>
                <a:latin typeface="汉仪元隆黑 90W" panose="00020600040101010101" pitchFamily="18" charset="-122"/>
                <a:ea typeface="汉仪元隆黑 90W" panose="00020600040101010101" pitchFamily="18" charset="-122"/>
              </a:rPr>
              <a:t>养成刷牙好习惯</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19" name="矩形: 圆角 18"/>
          <p:cNvSpPr/>
          <p:nvPr/>
        </p:nvSpPr>
        <p:spPr>
          <a:xfrm>
            <a:off x="1333500" y="2019300"/>
            <a:ext cx="2819400" cy="2654300"/>
          </a:xfrm>
          <a:prstGeom prst="roundRect">
            <a:avLst>
              <a:gd name="adj" fmla="val 0"/>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4BFF0"/>
              </a:solidFill>
              <a:latin typeface="思源黑体 CN Bold" panose="020B0800000000000000" pitchFamily="34" charset="-122"/>
              <a:ea typeface="思源黑体 CN Bold" panose="020B0800000000000000" pitchFamily="34" charset="-122"/>
            </a:endParaRPr>
          </a:p>
        </p:txBody>
      </p:sp>
      <p:sp>
        <p:nvSpPr>
          <p:cNvPr id="20" name="矩形: 圆角 19"/>
          <p:cNvSpPr/>
          <p:nvPr/>
        </p:nvSpPr>
        <p:spPr>
          <a:xfrm>
            <a:off x="4902200" y="4927600"/>
            <a:ext cx="2387600" cy="6604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2D6FC6"/>
                </a:solidFill>
                <a:latin typeface="汉仪元隆黑 90W" panose="00020600040101010101" pitchFamily="18" charset="-122"/>
                <a:ea typeface="汉仪元隆黑 90W" panose="00020600040101010101" pitchFamily="18" charset="-122"/>
              </a:rPr>
              <a:t>少吃糖果和甜食</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21" name="矩形: 圆角 20"/>
          <p:cNvSpPr/>
          <p:nvPr/>
        </p:nvSpPr>
        <p:spPr>
          <a:xfrm>
            <a:off x="8255000" y="4927600"/>
            <a:ext cx="2387600" cy="660400"/>
          </a:xfrm>
          <a:prstGeom prst="roundRect">
            <a:avLst/>
          </a:prstGeom>
          <a:solidFill>
            <a:schemeClr val="bg1"/>
          </a:solidFill>
          <a:ln w="28575">
            <a:solidFill>
              <a:srgbClr val="2D6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rgbClr val="2D6FC6"/>
                </a:solidFill>
                <a:latin typeface="汉仪元隆黑 90W" panose="00020600040101010101" pitchFamily="18" charset="-122"/>
                <a:ea typeface="汉仪元隆黑 90W" panose="00020600040101010101" pitchFamily="18" charset="-122"/>
              </a:rPr>
              <a:t>每半年进行一次口腔检查</a:t>
            </a:r>
            <a:endParaRPr lang="zh-CN" altLang="en-US" sz="2400" dirty="0">
              <a:solidFill>
                <a:srgbClr val="2D6FC6"/>
              </a:solidFill>
              <a:latin typeface="汉仪元隆黑 90W" panose="00020600040101010101" pitchFamily="18" charset="-122"/>
              <a:ea typeface="汉仪元隆黑 90W" panose="00020600040101010101" pitchFamily="18" charset="-122"/>
            </a:endParaRPr>
          </a:p>
        </p:txBody>
      </p:sp>
      <p:sp>
        <p:nvSpPr>
          <p:cNvPr id="22" name="矩形: 圆角 21"/>
          <p:cNvSpPr/>
          <p:nvPr/>
        </p:nvSpPr>
        <p:spPr>
          <a:xfrm>
            <a:off x="8039100" y="2019300"/>
            <a:ext cx="2819400" cy="2654300"/>
          </a:xfrm>
          <a:prstGeom prst="roundRect">
            <a:avLst>
              <a:gd name="adj" fmla="val 0"/>
            </a:avLst>
          </a:prstGeom>
          <a:blipFill>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4BFF0"/>
              </a:solidFill>
              <a:latin typeface="思源黑体 CN Bold" panose="020B0800000000000000" pitchFamily="34" charset="-122"/>
              <a:ea typeface="思源黑体 CN Bold" panose="020B0800000000000000" pitchFamily="34" charset="-122"/>
            </a:endParaRPr>
          </a:p>
        </p:txBody>
      </p:sp>
      <p:grpSp>
        <p:nvGrpSpPr>
          <p:cNvPr id="23" name="组合 22"/>
          <p:cNvGrpSpPr/>
          <p:nvPr/>
        </p:nvGrpSpPr>
        <p:grpSpPr>
          <a:xfrm>
            <a:off x="4686300" y="2019300"/>
            <a:ext cx="2819400" cy="2654300"/>
            <a:chOff x="4686300" y="2019300"/>
            <a:chExt cx="2819400" cy="2654300"/>
          </a:xfrm>
        </p:grpSpPr>
        <p:sp>
          <p:nvSpPr>
            <p:cNvPr id="24" name="矩形: 圆角 23"/>
            <p:cNvSpPr/>
            <p:nvPr/>
          </p:nvSpPr>
          <p:spPr>
            <a:xfrm>
              <a:off x="4686300" y="2019300"/>
              <a:ext cx="2819400" cy="2654300"/>
            </a:xfrm>
            <a:prstGeom prst="roundRect">
              <a:avLst>
                <a:gd name="adj" fmla="val 0"/>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srgbClr val="74BFF0"/>
                </a:solidFill>
                <a:latin typeface="汉仪菱心体简" panose="02010400000101010101" pitchFamily="2" charset="-122"/>
                <a:ea typeface="汉仪菱心体简" panose="02010400000101010101" pitchFamily="2" charset="-122"/>
              </a:endParaRPr>
            </a:p>
          </p:txBody>
        </p:sp>
        <p:sp>
          <p:nvSpPr>
            <p:cNvPr id="25" name="矩形: 圆角 24"/>
            <p:cNvSpPr/>
            <p:nvPr/>
          </p:nvSpPr>
          <p:spPr>
            <a:xfrm>
              <a:off x="4686300" y="2019300"/>
              <a:ext cx="2819400" cy="2654300"/>
            </a:xfrm>
            <a:prstGeom prst="roundRect">
              <a:avLst>
                <a:gd name="adj" fmla="val 0"/>
              </a:avLst>
            </a:prstGeom>
            <a:blipFill dpi="0" rotWithShape="1">
              <a:blip r:embed="rId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4BFF0"/>
                </a:solidFill>
                <a:latin typeface="思源黑体 CN Bold" panose="020B0800000000000000" pitchFamily="34" charset="-122"/>
                <a:ea typeface="思源黑体 CN Bold" panose="020B08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ppt_w</p:attrName>
                                        </p:attrNameLst>
                                      </p:cBhvr>
                                      <p:tavLst>
                                        <p:tav tm="0">
                                          <p:val>
                                            <p:fltVal val="0"/>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1146629" y="856839"/>
            <a:ext cx="9898742" cy="824109"/>
            <a:chOff x="-1539421" y="3358739"/>
            <a:chExt cx="9898742"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1539421" y="3358739"/>
              <a:ext cx="9898742"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刷牙，防治口腔疾病的有效途径</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19" name="文本框 18"/>
          <p:cNvSpPr txBox="1"/>
          <p:nvPr/>
        </p:nvSpPr>
        <p:spPr>
          <a:xfrm>
            <a:off x="851807" y="1905543"/>
            <a:ext cx="10033000" cy="423321"/>
          </a:xfrm>
          <a:prstGeom prst="rect">
            <a:avLst/>
          </a:prstGeom>
          <a:noFill/>
        </p:spPr>
        <p:txBody>
          <a:bodyPr wrap="square" rtlCol="0">
            <a:spAutoFit/>
          </a:bodyPr>
          <a:lstStyle/>
          <a:p>
            <a:pPr algn="just">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饭后三分钟内，每天刷至少两次，每次三分钟。</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20" name="文本框 19"/>
          <p:cNvSpPr txBox="1"/>
          <p:nvPr/>
        </p:nvSpPr>
        <p:spPr>
          <a:xfrm>
            <a:off x="851807" y="2384514"/>
            <a:ext cx="10488386" cy="3654718"/>
          </a:xfrm>
          <a:prstGeom prst="rect">
            <a:avLst/>
          </a:prstGeom>
          <a:noFill/>
        </p:spPr>
        <p:txBody>
          <a:bodyPr wrap="square" rtlCol="0">
            <a:spAutoFit/>
          </a:bodyPr>
          <a:lstStyle/>
          <a:p>
            <a:pPr algn="just">
              <a:lnSpc>
                <a:spcPct val="150000"/>
              </a:lnSpc>
            </a:pPr>
            <a:r>
              <a:rPr lang="zh-CN" altLang="en-US" sz="2800" dirty="0">
                <a:solidFill>
                  <a:schemeClr val="bg1"/>
                </a:solidFill>
                <a:latin typeface="汉仪元隆黑 90W" panose="00020600040101010101" pitchFamily="18" charset="-122"/>
                <a:ea typeface="汉仪元隆黑 90W" panose="00020600040101010101" pitchFamily="18" charset="-122"/>
                <a:cs typeface="+mn-ea"/>
              </a:rPr>
              <a:t>正确刷牙方法：</a:t>
            </a:r>
            <a:endParaRPr lang="zh-CN" altLang="en-US" sz="2800" dirty="0">
              <a:solidFill>
                <a:schemeClr val="bg1"/>
              </a:solidFill>
              <a:latin typeface="汉仪元隆黑 90W" panose="00020600040101010101" pitchFamily="18" charset="-122"/>
              <a:ea typeface="汉仪元隆黑 90W" panose="00020600040101010101" pitchFamily="18"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1</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、牙刷角度很重要：将牙刷毛放在牙齿与牙龈交界处，刷毛指向牙根方向与牙齿表面呈</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45</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度角，原位水平颤动，然后顺着牙缝竖刷</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也可以采取在牙面划圆圈的方法</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、牙齿各面要刷到：按照一定顺序，牙齿的三个面各个部位都刷到</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3</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、内侧千万别忘掉：牙齿内侧也要刷到</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4</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轻刷舌头很必要：口腔最大的垃圾箱藏在舌头。舌头表面各种各样小的突起在医学上称为“舌乳头”，这些凹凸不平的“舌乳头”极易滞留食物残渣。当舌背表面角化上皮剥落更新延迟，与食物残渣、唾液、白细胞、细菌等混杂在一起，就会形成舌苔。较厚的舌苔中不仅含有各种垃圾，还隐匿了许多对健康有害的各类细菌和病毒。  </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18" name="矩形: 圆角 17"/>
          <p:cNvSpPr/>
          <p:nvPr/>
        </p:nvSpPr>
        <p:spPr>
          <a:xfrm>
            <a:off x="6400799" y="1949086"/>
            <a:ext cx="4837793" cy="943428"/>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rgbClr val="2D6FC6"/>
                </a:solidFill>
                <a:latin typeface="汉仪元隆黑 90W" panose="00020600040101010101" pitchFamily="18" charset="-122"/>
                <a:ea typeface="汉仪元隆黑 90W" panose="00020600040101010101" pitchFamily="18" charset="-122"/>
              </a:rPr>
              <a:t>口腔卫生“三二三制” </a:t>
            </a:r>
            <a:endParaRPr lang="zh-CN" altLang="en-US" sz="2800" dirty="0">
              <a:solidFill>
                <a:srgbClr val="2D6FC6"/>
              </a:solidFill>
              <a:latin typeface="汉仪元隆黑 90W" panose="00020600040101010101" pitchFamily="18" charset="-122"/>
              <a:ea typeface="汉仪元隆黑 90W" panose="00020600040101010101" pitchFamily="18" charset="-122"/>
            </a:endParaRPr>
          </a:p>
        </p:txBody>
      </p:sp>
      <p:sp>
        <p:nvSpPr>
          <p:cNvPr id="21" name="文本框 20"/>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1146629" y="856839"/>
            <a:ext cx="9898742" cy="824109"/>
            <a:chOff x="-1539421" y="3358739"/>
            <a:chExt cx="9898742"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1539421" y="3358739"/>
              <a:ext cx="9898742"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刷牙，防治口腔疾病的有效途径</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24" name="文本框 23"/>
          <p:cNvSpPr txBox="1"/>
          <p:nvPr/>
        </p:nvSpPr>
        <p:spPr>
          <a:xfrm>
            <a:off x="1268185" y="2611230"/>
            <a:ext cx="4464958" cy="2639056"/>
          </a:xfrm>
          <a:prstGeom prst="rect">
            <a:avLst/>
          </a:prstGeom>
          <a:noFill/>
        </p:spPr>
        <p:txBody>
          <a:bodyPr wrap="square" rtlCol="0">
            <a:spAutoFit/>
          </a:bodyPr>
          <a:lstStyle/>
          <a:p>
            <a:pPr marL="342900" indent="-342900" algn="just">
              <a:lnSpc>
                <a:spcPct val="150000"/>
              </a:lnSpc>
              <a:buFont typeface="+mj-lt"/>
              <a:buAutoNum type="arabicPeriod"/>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在人的一生中，从婴儿出生</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个月开始生长乳牙，乳牙共有</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20</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颗，两岁左右长齐。大概</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岁左右，乳牙开始顺序脱落，长出恒牙，这个过程叫做“换牙”。</a:t>
            </a:r>
            <a:endParaRPr lang="en-US" altLang="zh-CN" sz="1600" dirty="0">
              <a:solidFill>
                <a:schemeClr val="bg1"/>
              </a:solidFill>
              <a:latin typeface="思源黑体 CN Medium" panose="020B0600000000000000" pitchFamily="34" charset="-122"/>
              <a:ea typeface="思源黑体 CN Medium" panose="020B0600000000000000" pitchFamily="34" charset="-122"/>
              <a:cs typeface="+mn-ea"/>
            </a:endParaRPr>
          </a:p>
          <a:p>
            <a:pPr marL="342900" indent="-342900" algn="just">
              <a:lnSpc>
                <a:spcPct val="150000"/>
              </a:lnSpc>
              <a:buFont typeface="+mj-lt"/>
              <a:buAutoNum type="arabicPeriod"/>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恒牙要比乳牙多出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8—12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颗，新长出的恒牙上、下各为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14—16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颗，恒牙总数为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28—32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颗（有的人终身不长智齿）</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pic>
        <p:nvPicPr>
          <p:cNvPr id="25" name="图片 24"/>
          <p:cNvPicPr/>
          <p:nvPr/>
        </p:nvPicPr>
        <p:blipFill rotWithShape="1">
          <a:blip r:embed="rId3" cstate="print"/>
          <a:srcRect/>
          <a:stretch>
            <a:fillRect/>
          </a:stretch>
        </p:blipFill>
        <p:spPr>
          <a:xfrm>
            <a:off x="6207159" y="2392471"/>
            <a:ext cx="4842186" cy="3076574"/>
          </a:xfrm>
          <a:prstGeom prst="rect">
            <a:avLst/>
          </a:prstGeom>
        </p:spPr>
      </p:pic>
      <p:sp>
        <p:nvSpPr>
          <p:cNvPr id="18" name="文本框 17"/>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1146629" y="856839"/>
            <a:ext cx="9898742" cy="824109"/>
            <a:chOff x="-1539421" y="3358739"/>
            <a:chExt cx="9898742"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1539421" y="3358739"/>
              <a:ext cx="9898742"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刷牙，防治口腔疾病的有效途径</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nvGrpSpPr>
          <p:cNvPr id="18" name="组合 17"/>
          <p:cNvGrpSpPr/>
          <p:nvPr/>
        </p:nvGrpSpPr>
        <p:grpSpPr>
          <a:xfrm>
            <a:off x="625929" y="2290240"/>
            <a:ext cx="6253842" cy="3442161"/>
            <a:chOff x="1536700" y="2290240"/>
            <a:chExt cx="5448300" cy="3442161"/>
          </a:xfrm>
        </p:grpSpPr>
        <p:sp>
          <p:nvSpPr>
            <p:cNvPr id="19" name="文本框 18"/>
            <p:cNvSpPr txBox="1"/>
            <p:nvPr/>
          </p:nvSpPr>
          <p:spPr>
            <a:xfrm>
              <a:off x="1536700" y="2290240"/>
              <a:ext cx="5448300" cy="3442161"/>
            </a:xfrm>
            <a:prstGeom prst="rect">
              <a:avLst/>
            </a:prstGeom>
            <a:noFill/>
          </p:spPr>
          <p:txBody>
            <a:bodyPr wrap="square" rtlCol="0">
              <a:spAutoFit/>
            </a:bodyPr>
            <a:lstStyle/>
            <a:p>
              <a:pPr algn="ctr">
                <a:lnSpc>
                  <a:spcPct val="250000"/>
                </a:lnSpc>
              </a:pPr>
              <a:r>
                <a:rPr lang="zh-CN" altLang="en-US" dirty="0">
                  <a:solidFill>
                    <a:schemeClr val="bg1"/>
                  </a:solidFill>
                  <a:latin typeface="思源黑体 CN Medium" panose="020B0600000000000000" pitchFamily="34" charset="-122"/>
                  <a:ea typeface="思源黑体 CN Medium" panose="020B0600000000000000" pitchFamily="34" charset="-122"/>
                  <a:cs typeface="+mn-ea"/>
                </a:rPr>
                <a:t>刷刷刷，刷刷刷，上牙从上往下刷，  </a:t>
              </a:r>
              <a:endParaRPr lang="zh-CN" altLang="en-US" dirty="0">
                <a:solidFill>
                  <a:schemeClr val="bg1"/>
                </a:solidFill>
                <a:latin typeface="思源黑体 CN Medium" panose="020B0600000000000000" pitchFamily="34" charset="-122"/>
                <a:ea typeface="思源黑体 CN Medium" panose="020B0600000000000000" pitchFamily="34" charset="-122"/>
                <a:cs typeface="+mn-ea"/>
              </a:endParaRPr>
            </a:p>
            <a:p>
              <a:pPr algn="ctr">
                <a:lnSpc>
                  <a:spcPct val="250000"/>
                </a:lnSpc>
              </a:pPr>
              <a:r>
                <a:rPr lang="zh-CN" altLang="en-US" dirty="0">
                  <a:solidFill>
                    <a:schemeClr val="bg1"/>
                  </a:solidFill>
                  <a:latin typeface="思源黑体 CN Medium" panose="020B0600000000000000" pitchFamily="34" charset="-122"/>
                  <a:ea typeface="思源黑体 CN Medium" panose="020B0600000000000000" pitchFamily="34" charset="-122"/>
                  <a:cs typeface="+mn-ea"/>
                </a:rPr>
                <a:t>下牙从下往上刷。咬合面，来回刷，</a:t>
              </a:r>
              <a:endParaRPr lang="zh-CN" altLang="en-US" dirty="0">
                <a:solidFill>
                  <a:schemeClr val="bg1"/>
                </a:solidFill>
                <a:latin typeface="思源黑体 CN Medium" panose="020B0600000000000000" pitchFamily="34" charset="-122"/>
                <a:ea typeface="思源黑体 CN Medium" panose="020B0600000000000000" pitchFamily="34" charset="-122"/>
                <a:cs typeface="+mn-ea"/>
              </a:endParaRPr>
            </a:p>
            <a:p>
              <a:pPr algn="ctr">
                <a:lnSpc>
                  <a:spcPct val="250000"/>
                </a:lnSpc>
              </a:pPr>
              <a:r>
                <a:rPr lang="zh-CN" altLang="en-US" dirty="0">
                  <a:solidFill>
                    <a:schemeClr val="bg1"/>
                  </a:solidFill>
                  <a:latin typeface="思源黑体 CN Medium" panose="020B0600000000000000" pitchFamily="34" charset="-122"/>
                  <a:ea typeface="思源黑体 CN Medium" panose="020B0600000000000000" pitchFamily="34" charset="-122"/>
                  <a:cs typeface="+mn-ea"/>
                </a:rPr>
                <a:t>牙齿里面也要刷，每个地方五六下。</a:t>
              </a:r>
              <a:endParaRPr lang="zh-CN" altLang="en-US" dirty="0">
                <a:solidFill>
                  <a:schemeClr val="bg1"/>
                </a:solidFill>
                <a:latin typeface="思源黑体 CN Medium" panose="020B0600000000000000" pitchFamily="34" charset="-122"/>
                <a:ea typeface="思源黑体 CN Medium" panose="020B0600000000000000" pitchFamily="34" charset="-122"/>
                <a:cs typeface="+mn-ea"/>
              </a:endParaRPr>
            </a:p>
            <a:p>
              <a:pPr algn="ctr">
                <a:lnSpc>
                  <a:spcPct val="250000"/>
                </a:lnSpc>
              </a:pPr>
              <a:r>
                <a:rPr lang="zh-CN" altLang="en-US" dirty="0">
                  <a:solidFill>
                    <a:schemeClr val="bg1"/>
                  </a:solidFill>
                  <a:latin typeface="思源黑体 CN Medium" panose="020B0600000000000000" pitchFamily="34" charset="-122"/>
                  <a:ea typeface="思源黑体 CN Medium" panose="020B0600000000000000" pitchFamily="34" charset="-122"/>
                  <a:cs typeface="+mn-ea"/>
                </a:rPr>
                <a:t>早晚刷牙勤漱口，洁白牙齿人人夸，</a:t>
              </a:r>
              <a:endParaRPr lang="zh-CN" altLang="en-US" dirty="0">
                <a:solidFill>
                  <a:schemeClr val="bg1"/>
                </a:solidFill>
                <a:latin typeface="思源黑体 CN Medium" panose="020B0600000000000000" pitchFamily="34" charset="-122"/>
                <a:ea typeface="思源黑体 CN Medium" panose="020B0600000000000000" pitchFamily="34" charset="-122"/>
                <a:cs typeface="+mn-ea"/>
              </a:endParaRPr>
            </a:p>
            <a:p>
              <a:pPr algn="ctr">
                <a:lnSpc>
                  <a:spcPct val="250000"/>
                </a:lnSpc>
              </a:pPr>
              <a:r>
                <a:rPr lang="zh-CN" altLang="en-US" dirty="0">
                  <a:solidFill>
                    <a:schemeClr val="bg1"/>
                  </a:solidFill>
                  <a:latin typeface="思源黑体 CN Medium" panose="020B0600000000000000" pitchFamily="34" charset="-122"/>
                  <a:ea typeface="思源黑体 CN Medium" panose="020B0600000000000000" pitchFamily="34" charset="-122"/>
                  <a:cs typeface="+mn-ea"/>
                </a:rPr>
                <a:t>人人夸！</a:t>
              </a:r>
              <a:endParaRPr lang="zh-CN" altLang="en-US" dirty="0">
                <a:solidFill>
                  <a:schemeClr val="bg1"/>
                </a:solidFill>
                <a:latin typeface="思源黑体 CN Medium" panose="020B0600000000000000" pitchFamily="34" charset="-122"/>
                <a:ea typeface="思源黑体 CN Medium" panose="020B0600000000000000" pitchFamily="34" charset="-122"/>
                <a:cs typeface="+mn-ea"/>
              </a:endParaRPr>
            </a:p>
          </p:txBody>
        </p:sp>
        <p:cxnSp>
          <p:nvCxnSpPr>
            <p:cNvPr id="20" name="直接连接符 19"/>
            <p:cNvCxnSpPr/>
            <p:nvPr/>
          </p:nvCxnSpPr>
          <p:spPr>
            <a:xfrm>
              <a:off x="2343150" y="3073400"/>
              <a:ext cx="3835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343150" y="3721100"/>
              <a:ext cx="3835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343150" y="4368800"/>
              <a:ext cx="3835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343150" y="5016500"/>
              <a:ext cx="3835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6" name="图片 25"/>
          <p:cNvPicPr>
            <a:picLocks noChangeAspect="1"/>
          </p:cNvPicPr>
          <p:nvPr/>
        </p:nvPicPr>
        <p:blipFill>
          <a:blip r:embed="rId3" cstate="screen"/>
          <a:stretch>
            <a:fillRect/>
          </a:stretch>
        </p:blipFill>
        <p:spPr>
          <a:xfrm>
            <a:off x="6576331" y="1392918"/>
            <a:ext cx="4773839" cy="4773839"/>
          </a:xfrm>
          <a:prstGeom prst="rect">
            <a:avLst/>
          </a:prstGeom>
        </p:spPr>
      </p:pic>
      <p:sp>
        <p:nvSpPr>
          <p:cNvPr id="24" name="文本框 23"/>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2" descr="24721_n_1007_01"/>
          <p:cNvPicPr>
            <a:picLocks noChangeAspect="1"/>
          </p:cNvPicPr>
          <p:nvPr/>
        </p:nvPicPr>
        <p:blipFill>
          <a:blip r:embed="rId1"/>
          <a:stretch>
            <a:fillRect/>
          </a:stretch>
        </p:blipFill>
        <p:spPr>
          <a:xfrm>
            <a:off x="1847850" y="1484313"/>
            <a:ext cx="2339975" cy="1971675"/>
          </a:xfrm>
          <a:prstGeom prst="rect">
            <a:avLst/>
          </a:prstGeom>
          <a:noFill/>
          <a:ln w="9525">
            <a:noFill/>
          </a:ln>
        </p:spPr>
      </p:pic>
      <p:pic>
        <p:nvPicPr>
          <p:cNvPr id="18435" name="Picture 3" descr="24722_n_1007_02"/>
          <p:cNvPicPr>
            <a:picLocks noChangeAspect="1"/>
          </p:cNvPicPr>
          <p:nvPr/>
        </p:nvPicPr>
        <p:blipFill>
          <a:blip r:embed="rId2"/>
          <a:stretch>
            <a:fillRect/>
          </a:stretch>
        </p:blipFill>
        <p:spPr>
          <a:xfrm>
            <a:off x="1847850" y="4005263"/>
            <a:ext cx="2447925" cy="1944687"/>
          </a:xfrm>
          <a:prstGeom prst="rect">
            <a:avLst/>
          </a:prstGeom>
          <a:noFill/>
          <a:ln w="9525">
            <a:noFill/>
          </a:ln>
        </p:spPr>
      </p:pic>
      <p:pic>
        <p:nvPicPr>
          <p:cNvPr id="18436" name="Picture 4" descr="24723_n_1007_03"/>
          <p:cNvPicPr>
            <a:picLocks noChangeAspect="1"/>
          </p:cNvPicPr>
          <p:nvPr/>
        </p:nvPicPr>
        <p:blipFill>
          <a:blip r:embed="rId3"/>
          <a:stretch>
            <a:fillRect/>
          </a:stretch>
        </p:blipFill>
        <p:spPr>
          <a:xfrm>
            <a:off x="4440238" y="1412875"/>
            <a:ext cx="2665412" cy="1998663"/>
          </a:xfrm>
          <a:prstGeom prst="rect">
            <a:avLst/>
          </a:prstGeom>
          <a:noFill/>
          <a:ln w="9525">
            <a:noFill/>
          </a:ln>
        </p:spPr>
      </p:pic>
      <p:pic>
        <p:nvPicPr>
          <p:cNvPr id="18437" name="Picture 5" descr="24724_n_1007_04"/>
          <p:cNvPicPr>
            <a:picLocks noChangeAspect="1"/>
          </p:cNvPicPr>
          <p:nvPr/>
        </p:nvPicPr>
        <p:blipFill>
          <a:blip r:embed="rId4"/>
          <a:stretch>
            <a:fillRect/>
          </a:stretch>
        </p:blipFill>
        <p:spPr>
          <a:xfrm>
            <a:off x="7319963" y="4076700"/>
            <a:ext cx="2376487" cy="1779588"/>
          </a:xfrm>
          <a:prstGeom prst="rect">
            <a:avLst/>
          </a:prstGeom>
          <a:noFill/>
          <a:ln w="9525">
            <a:noFill/>
          </a:ln>
        </p:spPr>
      </p:pic>
      <p:pic>
        <p:nvPicPr>
          <p:cNvPr id="18438" name="Picture 6" descr="shuaya1%20(4)"/>
          <p:cNvPicPr>
            <a:picLocks noChangeAspect="1"/>
          </p:cNvPicPr>
          <p:nvPr/>
        </p:nvPicPr>
        <p:blipFill>
          <a:blip r:embed="rId5"/>
          <a:stretch>
            <a:fillRect/>
          </a:stretch>
        </p:blipFill>
        <p:spPr>
          <a:xfrm>
            <a:off x="7319963" y="1341438"/>
            <a:ext cx="2305050" cy="2014537"/>
          </a:xfrm>
          <a:prstGeom prst="rect">
            <a:avLst/>
          </a:prstGeom>
          <a:noFill/>
          <a:ln w="9525">
            <a:noFill/>
          </a:ln>
        </p:spPr>
      </p:pic>
      <p:pic>
        <p:nvPicPr>
          <p:cNvPr id="18439" name="Picture 7" descr="20050926154339213"/>
          <p:cNvPicPr>
            <a:picLocks noChangeAspect="1"/>
          </p:cNvPicPr>
          <p:nvPr/>
        </p:nvPicPr>
        <p:blipFill>
          <a:blip r:embed="rId6"/>
          <a:stretch>
            <a:fillRect/>
          </a:stretch>
        </p:blipFill>
        <p:spPr>
          <a:xfrm>
            <a:off x="4440238" y="3933825"/>
            <a:ext cx="2665412" cy="2012950"/>
          </a:xfrm>
          <a:prstGeom prst="rect">
            <a:avLst/>
          </a:prstGeom>
          <a:noFill/>
          <a:ln w="9525">
            <a:noFill/>
          </a:ln>
        </p:spPr>
      </p:pic>
      <p:sp>
        <p:nvSpPr>
          <p:cNvPr id="19464" name="WordArt 10"/>
          <p:cNvSpPr/>
          <p:nvPr/>
        </p:nvSpPr>
        <p:spPr>
          <a:xfrm>
            <a:off x="4079875" y="260350"/>
            <a:ext cx="3959225" cy="1081088"/>
          </a:xfrm>
          <a:prstGeom prst="rect">
            <a:avLst/>
          </a:prstGeom>
        </p:spPr>
        <p:txBody>
          <a:bodyPr wrap="none" fromWordArt="1">
            <a:prstTxWarp prst="textPlain">
              <a:avLst>
                <a:gd name="adj" fmla="val 50000"/>
              </a:avLst>
            </a:prstTxWarp>
            <a:normAutofit/>
          </a:bodyPr>
          <a:p>
            <a:pPr algn="ctr" eaLnBrk="0" hangingPunct="0"/>
            <a:r>
              <a:rPr lang="zh-CN" altLang="en-US" sz="40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panose="02010600030101010101" pitchFamily="2" charset="-122"/>
                <a:ea typeface="宋体" panose="02010600030101010101" pitchFamily="2" charset="-122"/>
              </a:rPr>
              <a:t>正确的刷牙方法</a:t>
            </a:r>
            <a:endParaRPr lang="zh-CN" altLang="en-US" sz="400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宋体" panose="02010600030101010101" pitchFamily="2" charset="-122"/>
              <a:ea typeface="宋体" panose="02010600030101010101" pitchFamily="2" charset="-122"/>
            </a:endParaRPr>
          </a:p>
        </p:txBody>
      </p:sp>
      <p:sp>
        <p:nvSpPr>
          <p:cNvPr id="18444" name="Rectangle 12"/>
          <p:cNvSpPr/>
          <p:nvPr/>
        </p:nvSpPr>
        <p:spPr>
          <a:xfrm>
            <a:off x="2063750" y="3573463"/>
            <a:ext cx="2089150" cy="398780"/>
          </a:xfrm>
          <a:prstGeom prst="rect">
            <a:avLst/>
          </a:prstGeom>
          <a:noFill/>
          <a:ln w="9525">
            <a:noFill/>
          </a:ln>
        </p:spPr>
        <p:txBody>
          <a:bodyPr>
            <a:spAutoFit/>
          </a:bodyPr>
          <a:p>
            <a:r>
              <a:rPr lang="zh-CN" altLang="en-US" sz="2000" b="1" dirty="0">
                <a:solidFill>
                  <a:srgbClr val="FF0066"/>
                </a:solidFill>
                <a:latin typeface="Arial" panose="020B0604020202020204" pitchFamily="34" charset="0"/>
              </a:rPr>
              <a:t>上牙从上往下刷</a:t>
            </a:r>
            <a:endParaRPr lang="zh-CN" altLang="en-US" sz="2000" b="1" dirty="0">
              <a:solidFill>
                <a:srgbClr val="FF0066"/>
              </a:solidFill>
              <a:latin typeface="Arial" panose="020B0604020202020204" pitchFamily="34" charset="0"/>
            </a:endParaRPr>
          </a:p>
        </p:txBody>
      </p:sp>
      <p:sp>
        <p:nvSpPr>
          <p:cNvPr id="18445" name="Rectangle 13"/>
          <p:cNvSpPr/>
          <p:nvPr/>
        </p:nvSpPr>
        <p:spPr>
          <a:xfrm>
            <a:off x="7608888" y="3573463"/>
            <a:ext cx="1965325" cy="398780"/>
          </a:xfrm>
          <a:prstGeom prst="rect">
            <a:avLst/>
          </a:prstGeom>
          <a:noFill/>
          <a:ln w="9525">
            <a:noFill/>
          </a:ln>
        </p:spPr>
        <p:txBody>
          <a:bodyPr wrap="none">
            <a:spAutoFit/>
          </a:bodyPr>
          <a:p>
            <a:r>
              <a:rPr lang="zh-CN" altLang="en-US" sz="2000" b="1" dirty="0">
                <a:solidFill>
                  <a:srgbClr val="FF0066"/>
                </a:solidFill>
                <a:latin typeface="Arial" panose="020B0604020202020204" pitchFamily="34" charset="0"/>
              </a:rPr>
              <a:t>下牙从下往上刷</a:t>
            </a:r>
            <a:endParaRPr lang="zh-CN" altLang="en-US" sz="2000" b="1" dirty="0">
              <a:solidFill>
                <a:srgbClr val="FF0066"/>
              </a:solidFill>
              <a:latin typeface="Arial" panose="020B0604020202020204" pitchFamily="34" charset="0"/>
            </a:endParaRPr>
          </a:p>
        </p:txBody>
      </p:sp>
      <p:sp>
        <p:nvSpPr>
          <p:cNvPr id="18446" name="Rectangle 14"/>
          <p:cNvSpPr/>
          <p:nvPr/>
        </p:nvSpPr>
        <p:spPr>
          <a:xfrm>
            <a:off x="2135188" y="6237288"/>
            <a:ext cx="1965325" cy="398780"/>
          </a:xfrm>
          <a:prstGeom prst="rect">
            <a:avLst/>
          </a:prstGeom>
          <a:noFill/>
          <a:ln w="9525">
            <a:noFill/>
          </a:ln>
        </p:spPr>
        <p:txBody>
          <a:bodyPr wrap="none">
            <a:spAutoFit/>
          </a:bodyPr>
          <a:p>
            <a:r>
              <a:rPr lang="zh-CN" altLang="en-US" sz="2000" b="1" dirty="0">
                <a:solidFill>
                  <a:srgbClr val="FF0066"/>
                </a:solidFill>
                <a:latin typeface="Arial" panose="020B0604020202020204" pitchFamily="34" charset="0"/>
              </a:rPr>
              <a:t>咬合面要来回刷</a:t>
            </a:r>
            <a:endParaRPr lang="zh-CN" altLang="en-US" sz="2000" b="1" dirty="0">
              <a:solidFill>
                <a:srgbClr val="FF0066"/>
              </a:solidFill>
              <a:latin typeface="Arial" panose="020B0604020202020204" pitchFamily="34" charset="0"/>
            </a:endParaRPr>
          </a:p>
        </p:txBody>
      </p:sp>
      <p:sp>
        <p:nvSpPr>
          <p:cNvPr id="18447" name="Rectangle 15"/>
          <p:cNvSpPr/>
          <p:nvPr/>
        </p:nvSpPr>
        <p:spPr>
          <a:xfrm>
            <a:off x="7680325" y="6165850"/>
            <a:ext cx="1965325" cy="398780"/>
          </a:xfrm>
          <a:prstGeom prst="rect">
            <a:avLst/>
          </a:prstGeom>
          <a:noFill/>
          <a:ln w="9525">
            <a:noFill/>
          </a:ln>
        </p:spPr>
        <p:txBody>
          <a:bodyPr wrap="none">
            <a:spAutoFit/>
          </a:bodyPr>
          <a:p>
            <a:r>
              <a:rPr lang="zh-CN" altLang="en-US" sz="2000" b="1" dirty="0">
                <a:solidFill>
                  <a:srgbClr val="FF0066"/>
                </a:solidFill>
                <a:latin typeface="Arial" panose="020B0604020202020204" pitchFamily="34" charset="0"/>
              </a:rPr>
              <a:t>最后刷刷小舌头</a:t>
            </a:r>
            <a:endParaRPr lang="zh-CN" altLang="en-US" sz="2000" b="1" dirty="0">
              <a:solidFill>
                <a:srgbClr val="FF0066"/>
              </a:solidFill>
              <a:latin typeface="Arial" panose="020B0604020202020204" pitchFamily="34" charset="0"/>
            </a:endParaRPr>
          </a:p>
        </p:txBody>
      </p:sp>
      <p:sp>
        <p:nvSpPr>
          <p:cNvPr id="18448" name="Rectangle 16"/>
          <p:cNvSpPr/>
          <p:nvPr/>
        </p:nvSpPr>
        <p:spPr>
          <a:xfrm>
            <a:off x="4511675" y="6237288"/>
            <a:ext cx="2729230" cy="398780"/>
          </a:xfrm>
          <a:prstGeom prst="rect">
            <a:avLst/>
          </a:prstGeom>
          <a:noFill/>
          <a:ln w="9525">
            <a:noFill/>
          </a:ln>
        </p:spPr>
        <p:txBody>
          <a:bodyPr wrap="none">
            <a:spAutoFit/>
          </a:bodyPr>
          <a:p>
            <a:r>
              <a:rPr lang="zh-CN" altLang="en-US" sz="2000" b="1" dirty="0">
                <a:solidFill>
                  <a:srgbClr val="FF0066"/>
                </a:solidFill>
                <a:latin typeface="Arial" panose="020B0604020202020204" pitchFamily="34" charset="0"/>
              </a:rPr>
              <a:t>下后牙内侧从下往上刷</a:t>
            </a:r>
            <a:endParaRPr lang="zh-CN" altLang="en-US" sz="2000" b="1" dirty="0">
              <a:solidFill>
                <a:srgbClr val="FF0066"/>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dissolve">
                                      <p:cBhvr>
                                        <p:cTn id="7" dur="1000"/>
                                        <p:tgtEl>
                                          <p:spTgt spid="19464"/>
                                        </p:tgtEl>
                                      </p:cBhvr>
                                    </p:animEffect>
                                  </p:childTnLst>
                                </p:cTn>
                              </p:par>
                              <p:par>
                                <p:cTn id="8" presetID="9"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dissolve">
                                      <p:cBhvr>
                                        <p:cTn id="10" dur="1000"/>
                                        <p:tgtEl>
                                          <p:spTgt spid="184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444"/>
                                        </p:tgtEl>
                                        <p:attrNameLst>
                                          <p:attrName>style.visibility</p:attrName>
                                        </p:attrNameLst>
                                      </p:cBhvr>
                                      <p:to>
                                        <p:strVal val="visible"/>
                                      </p:to>
                                    </p:set>
                                    <p:animEffect transition="in" filter="dissolve">
                                      <p:cBhvr>
                                        <p:cTn id="13" dur="1000"/>
                                        <p:tgtEl>
                                          <p:spTgt spid="18444"/>
                                        </p:tgtEl>
                                      </p:cBhvr>
                                    </p:animEffect>
                                  </p:childTnLst>
                                </p:cTn>
                              </p:par>
                              <p:par>
                                <p:cTn id="14" presetID="9" presetClass="entr" presetSubtype="0"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dissolve">
                                      <p:cBhvr>
                                        <p:cTn id="16" dur="1000"/>
                                        <p:tgtEl>
                                          <p:spTgt spid="18436"/>
                                        </p:tgtEl>
                                      </p:cBhvr>
                                    </p:animEffect>
                                  </p:childTnLst>
                                </p:cTn>
                              </p:par>
                              <p:par>
                                <p:cTn id="17" presetID="9" presetClass="entr" presetSubtype="0" fill="hold" nodeType="withEffect">
                                  <p:stCondLst>
                                    <p:cond delay="0"/>
                                  </p:stCondLst>
                                  <p:childTnLst>
                                    <p:set>
                                      <p:cBhvr>
                                        <p:cTn id="18" dur="1" fill="hold">
                                          <p:stCondLst>
                                            <p:cond delay="0"/>
                                          </p:stCondLst>
                                        </p:cTn>
                                        <p:tgtEl>
                                          <p:spTgt spid="18438"/>
                                        </p:tgtEl>
                                        <p:attrNameLst>
                                          <p:attrName>style.visibility</p:attrName>
                                        </p:attrNameLst>
                                      </p:cBhvr>
                                      <p:to>
                                        <p:strVal val="visible"/>
                                      </p:to>
                                    </p:set>
                                    <p:animEffect transition="in" filter="dissolve">
                                      <p:cBhvr>
                                        <p:cTn id="19" dur="1000"/>
                                        <p:tgtEl>
                                          <p:spTgt spid="1843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445"/>
                                        </p:tgtEl>
                                        <p:attrNameLst>
                                          <p:attrName>style.visibility</p:attrName>
                                        </p:attrNameLst>
                                      </p:cBhvr>
                                      <p:to>
                                        <p:strVal val="visible"/>
                                      </p:to>
                                    </p:set>
                                    <p:animEffect transition="in" filter="dissolve">
                                      <p:cBhvr>
                                        <p:cTn id="22" dur="1000"/>
                                        <p:tgtEl>
                                          <p:spTgt spid="18445"/>
                                        </p:tgtEl>
                                      </p:cBhvr>
                                    </p:animEffect>
                                  </p:childTnLst>
                                </p:cTn>
                              </p:par>
                              <p:par>
                                <p:cTn id="23" presetID="9" presetClass="entr" presetSubtype="0" fill="hold" nodeType="withEffect">
                                  <p:stCondLst>
                                    <p:cond delay="0"/>
                                  </p:stCondLst>
                                  <p:childTnLst>
                                    <p:set>
                                      <p:cBhvr>
                                        <p:cTn id="24" dur="1" fill="hold">
                                          <p:stCondLst>
                                            <p:cond delay="0"/>
                                          </p:stCondLst>
                                        </p:cTn>
                                        <p:tgtEl>
                                          <p:spTgt spid="18435"/>
                                        </p:tgtEl>
                                        <p:attrNameLst>
                                          <p:attrName>style.visibility</p:attrName>
                                        </p:attrNameLst>
                                      </p:cBhvr>
                                      <p:to>
                                        <p:strVal val="visible"/>
                                      </p:to>
                                    </p:set>
                                    <p:animEffect transition="in" filter="dissolve">
                                      <p:cBhvr>
                                        <p:cTn id="25" dur="1000"/>
                                        <p:tgtEl>
                                          <p:spTgt spid="1843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8446"/>
                                        </p:tgtEl>
                                        <p:attrNameLst>
                                          <p:attrName>style.visibility</p:attrName>
                                        </p:attrNameLst>
                                      </p:cBhvr>
                                      <p:to>
                                        <p:strVal val="visible"/>
                                      </p:to>
                                    </p:set>
                                    <p:animEffect transition="in" filter="dissolve">
                                      <p:cBhvr>
                                        <p:cTn id="28" dur="1000"/>
                                        <p:tgtEl>
                                          <p:spTgt spid="18446"/>
                                        </p:tgtEl>
                                      </p:cBhvr>
                                    </p:animEffect>
                                  </p:childTnLst>
                                </p:cTn>
                              </p:par>
                              <p:par>
                                <p:cTn id="29" presetID="9" presetClass="entr" presetSubtype="0" fill="hold" nodeType="withEffect">
                                  <p:stCondLst>
                                    <p:cond delay="0"/>
                                  </p:stCondLst>
                                  <p:childTnLst>
                                    <p:set>
                                      <p:cBhvr>
                                        <p:cTn id="30" dur="1" fill="hold">
                                          <p:stCondLst>
                                            <p:cond delay="0"/>
                                          </p:stCondLst>
                                        </p:cTn>
                                        <p:tgtEl>
                                          <p:spTgt spid="18439"/>
                                        </p:tgtEl>
                                        <p:attrNameLst>
                                          <p:attrName>style.visibility</p:attrName>
                                        </p:attrNameLst>
                                      </p:cBhvr>
                                      <p:to>
                                        <p:strVal val="visible"/>
                                      </p:to>
                                    </p:set>
                                    <p:animEffect transition="in" filter="dissolve">
                                      <p:cBhvr>
                                        <p:cTn id="31" dur="1000"/>
                                        <p:tgtEl>
                                          <p:spTgt spid="18439"/>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8448"/>
                                        </p:tgtEl>
                                        <p:attrNameLst>
                                          <p:attrName>style.visibility</p:attrName>
                                        </p:attrNameLst>
                                      </p:cBhvr>
                                      <p:to>
                                        <p:strVal val="visible"/>
                                      </p:to>
                                    </p:set>
                                    <p:animEffect transition="in" filter="dissolve">
                                      <p:cBhvr>
                                        <p:cTn id="34" dur="1000"/>
                                        <p:tgtEl>
                                          <p:spTgt spid="18448"/>
                                        </p:tgtEl>
                                      </p:cBhvr>
                                    </p:animEffect>
                                  </p:childTnLst>
                                </p:cTn>
                              </p:par>
                              <p:par>
                                <p:cTn id="35" presetID="9" presetClass="entr" presetSubtype="0" fill="hold" nodeType="withEffect">
                                  <p:stCondLst>
                                    <p:cond delay="0"/>
                                  </p:stCondLst>
                                  <p:childTnLst>
                                    <p:set>
                                      <p:cBhvr>
                                        <p:cTn id="36" dur="1" fill="hold">
                                          <p:stCondLst>
                                            <p:cond delay="0"/>
                                          </p:stCondLst>
                                        </p:cTn>
                                        <p:tgtEl>
                                          <p:spTgt spid="18437"/>
                                        </p:tgtEl>
                                        <p:attrNameLst>
                                          <p:attrName>style.visibility</p:attrName>
                                        </p:attrNameLst>
                                      </p:cBhvr>
                                      <p:to>
                                        <p:strVal val="visible"/>
                                      </p:to>
                                    </p:set>
                                    <p:animEffect transition="in" filter="dissolve">
                                      <p:cBhvr>
                                        <p:cTn id="37" dur="1000"/>
                                        <p:tgtEl>
                                          <p:spTgt spid="1843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8447"/>
                                        </p:tgtEl>
                                        <p:attrNameLst>
                                          <p:attrName>style.visibility</p:attrName>
                                        </p:attrNameLst>
                                      </p:cBhvr>
                                      <p:to>
                                        <p:strVal val="visible"/>
                                      </p:to>
                                    </p:set>
                                    <p:animEffect transition="in" filter="dissolve">
                                      <p:cBhvr>
                                        <p:cTn id="40" dur="1000"/>
                                        <p:tgtEl>
                                          <p:spTgt spid="18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4" grpId="0"/>
      <p:bldP spid="18445" grpId="0"/>
      <p:bldP spid="18446" grpId="0"/>
      <p:bldP spid="18447" grpId="0"/>
      <p:bldP spid="184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Rectangle 2"/>
          <p:cNvSpPr>
            <a:spLocks noGrp="1" noChangeArrowheads="1"/>
          </p:cNvSpPr>
          <p:nvPr>
            <p:ph type="title" idx="4294967295"/>
          </p:nvPr>
        </p:nvSpPr>
        <p:spPr>
          <a:effectLst>
            <a:outerShdw dist="35921" dir="2700000" algn="ctr" rotWithShape="0">
              <a:srgbClr val="808080"/>
            </a:outerShdw>
          </a:effectLst>
        </p:spPr>
        <p:txBody>
          <a:bodyPr wrap="square" lIns="91440" tIns="45720" rIns="91440" bIns="45720" numCol="1" anchor="ctr" anchorCtr="0" compatLnSpc="1"/>
          <a:p>
            <a:pPr eaLnBrk="1" hangingPunct="1"/>
            <a:r>
              <a:rPr lang="zh-CN" altLang="en-US" sz="3400" b="1" dirty="0">
                <a:solidFill>
                  <a:srgbClr val="FC1F08"/>
                </a:solidFill>
                <a:effectLst>
                  <a:outerShdw blurRad="38100" dist="38100" dir="2700000">
                    <a:srgbClr val="000000"/>
                  </a:outerShdw>
                </a:effectLst>
                <a:latin typeface="汉真广标" pitchFamily="49" charset="-122"/>
                <a:ea typeface="汉真广标" pitchFamily="49" charset="-122"/>
              </a:rPr>
              <a:t>注  意</a:t>
            </a:r>
            <a:endParaRPr lang="zh-CN" altLang="en-US" sz="3400" b="1" dirty="0">
              <a:solidFill>
                <a:srgbClr val="FC1F08"/>
              </a:solidFill>
              <a:effectLst>
                <a:outerShdw blurRad="38100" dist="38100" dir="2700000">
                  <a:srgbClr val="000000"/>
                </a:outerShdw>
              </a:effectLst>
              <a:latin typeface="汉真广标" pitchFamily="49" charset="-122"/>
              <a:ea typeface="汉真广标" pitchFamily="49" charset="-122"/>
            </a:endParaRPr>
          </a:p>
        </p:txBody>
      </p:sp>
      <p:sp>
        <p:nvSpPr>
          <p:cNvPr id="81923" name="Rectangle 3"/>
          <p:cNvSpPr>
            <a:spLocks noGrp="1"/>
          </p:cNvSpPr>
          <p:nvPr>
            <p:ph type="body" idx="4294967295"/>
          </p:nvPr>
        </p:nvSpPr>
        <p:spPr>
          <a:xfrm>
            <a:off x="2257425" y="1846263"/>
            <a:ext cx="3871913" cy="4184650"/>
          </a:xfrm>
        </p:spPr>
        <p:txBody>
          <a:bodyPr vert="horz" wrap="square" lIns="91440" tIns="45720" rIns="91440" bIns="45720" anchor="t" anchorCtr="0"/>
          <a:p>
            <a:pPr eaLnBrk="1" hangingPunct="1">
              <a:lnSpc>
                <a:spcPct val="90000"/>
              </a:lnSpc>
            </a:pPr>
            <a:r>
              <a:rPr lang="zh-CN" altLang="en-US" b="1" dirty="0">
                <a:solidFill>
                  <a:srgbClr val="0000CC"/>
                </a:solidFill>
                <a:latin typeface="汉仪蝶语体简" pitchFamily="2" charset="-122"/>
                <a:ea typeface="汉仪蝶语体简" pitchFamily="2" charset="-122"/>
              </a:rPr>
              <a:t>每个部位刷</a:t>
            </a:r>
            <a:r>
              <a:rPr lang="en-US" altLang="zh-CN" b="1">
                <a:solidFill>
                  <a:srgbClr val="0000CC"/>
                </a:solidFill>
                <a:latin typeface="汉仪蝶语体简" pitchFamily="2" charset="-122"/>
                <a:ea typeface="汉仪蝶语体简" pitchFamily="2" charset="-122"/>
              </a:rPr>
              <a:t>8</a:t>
            </a:r>
            <a:r>
              <a:rPr lang="zh-CN" altLang="en-US" b="1" dirty="0">
                <a:solidFill>
                  <a:srgbClr val="0000CC"/>
                </a:solidFill>
                <a:latin typeface="汉仪蝶语体简" pitchFamily="2" charset="-122"/>
                <a:ea typeface="汉仪蝶语体简" pitchFamily="2" charset="-122"/>
              </a:rPr>
              <a:t>次左右</a:t>
            </a:r>
            <a:endParaRPr lang="zh-CN" altLang="en-US" b="1" dirty="0">
              <a:solidFill>
                <a:srgbClr val="0000CC"/>
              </a:solidFill>
              <a:latin typeface="汉仪蝶语体简" pitchFamily="2" charset="-122"/>
              <a:ea typeface="汉仪蝶语体简" pitchFamily="2" charset="-122"/>
            </a:endParaRPr>
          </a:p>
          <a:p>
            <a:pPr eaLnBrk="1" hangingPunct="1">
              <a:lnSpc>
                <a:spcPct val="90000"/>
              </a:lnSpc>
            </a:pPr>
            <a:endParaRPr lang="zh-CN" altLang="zh-CN" b="1" dirty="0">
              <a:solidFill>
                <a:srgbClr val="0000CC"/>
              </a:solidFill>
              <a:latin typeface="汉仪蝶语体简" pitchFamily="2" charset="-122"/>
              <a:ea typeface="汉仪蝶语体简" pitchFamily="2" charset="-122"/>
            </a:endParaRPr>
          </a:p>
          <a:p>
            <a:pPr eaLnBrk="1" hangingPunct="1">
              <a:lnSpc>
                <a:spcPct val="90000"/>
              </a:lnSpc>
            </a:pPr>
            <a:r>
              <a:rPr lang="zh-CN" altLang="en-US" b="1" dirty="0">
                <a:solidFill>
                  <a:srgbClr val="0000CC"/>
                </a:solidFill>
                <a:latin typeface="汉仪蝶语体简" pitchFamily="2" charset="-122"/>
                <a:ea typeface="汉仪蝶语体简" pitchFamily="2" charset="-122"/>
              </a:rPr>
              <a:t>每个牙齿都要刷到</a:t>
            </a:r>
            <a:endParaRPr lang="zh-CN" altLang="en-US" b="1" dirty="0">
              <a:solidFill>
                <a:srgbClr val="0000CC"/>
              </a:solidFill>
              <a:latin typeface="汉仪蝶语体简" pitchFamily="2" charset="-122"/>
              <a:ea typeface="汉仪蝶语体简" pitchFamily="2" charset="-122"/>
            </a:endParaRPr>
          </a:p>
          <a:p>
            <a:pPr eaLnBrk="1" hangingPunct="1">
              <a:lnSpc>
                <a:spcPct val="90000"/>
              </a:lnSpc>
            </a:pPr>
            <a:endParaRPr lang="zh-CN" altLang="zh-CN" b="1" dirty="0">
              <a:solidFill>
                <a:srgbClr val="0000CC"/>
              </a:solidFill>
              <a:latin typeface="汉仪蝶语体简" pitchFamily="2" charset="-122"/>
              <a:ea typeface="汉仪蝶语体简" pitchFamily="2" charset="-122"/>
            </a:endParaRPr>
          </a:p>
          <a:p>
            <a:pPr eaLnBrk="1" hangingPunct="1">
              <a:lnSpc>
                <a:spcPct val="90000"/>
              </a:lnSpc>
            </a:pPr>
            <a:r>
              <a:rPr lang="zh-CN" altLang="en-US" b="1" dirty="0">
                <a:solidFill>
                  <a:srgbClr val="0000CC"/>
                </a:solidFill>
                <a:latin typeface="汉仪蝶语体简" pitchFamily="2" charset="-122"/>
                <a:ea typeface="汉仪蝶语体简" pitchFamily="2" charset="-122"/>
              </a:rPr>
              <a:t>每个牙面都要刷到</a:t>
            </a:r>
            <a:endParaRPr lang="zh-CN" altLang="en-US" b="1" dirty="0">
              <a:solidFill>
                <a:srgbClr val="0000CC"/>
              </a:solidFill>
              <a:latin typeface="汉仪蝶语体简" pitchFamily="2" charset="-122"/>
              <a:ea typeface="汉仪蝶语体简" pitchFamily="2" charset="-122"/>
            </a:endParaRPr>
          </a:p>
          <a:p>
            <a:pPr eaLnBrk="1" hangingPunct="1">
              <a:lnSpc>
                <a:spcPct val="90000"/>
              </a:lnSpc>
            </a:pPr>
            <a:endParaRPr lang="zh-CN" altLang="zh-CN" dirty="0">
              <a:solidFill>
                <a:schemeClr val="accent2"/>
              </a:solidFill>
              <a:latin typeface="汉仪蝶语体简" pitchFamily="2" charset="-122"/>
              <a:ea typeface="汉仪蝶语体简" pitchFamily="2" charset="-122"/>
            </a:endParaRPr>
          </a:p>
          <a:p>
            <a:pPr eaLnBrk="1" hangingPunct="1">
              <a:lnSpc>
                <a:spcPct val="90000"/>
              </a:lnSpc>
              <a:buNone/>
            </a:pPr>
            <a:r>
              <a:rPr lang="zh-CN" altLang="zh-CN" sz="2800" dirty="0"/>
              <a:t>            </a:t>
            </a:r>
            <a:endParaRPr lang="zh-CN" altLang="zh-CN" sz="2800" dirty="0"/>
          </a:p>
        </p:txBody>
      </p:sp>
      <p:pic>
        <p:nvPicPr>
          <p:cNvPr id="18440" name="Picture 8" descr="图片1"/>
          <p:cNvPicPr>
            <a:picLocks noChangeAspect="1" noChangeArrowheads="1"/>
          </p:cNvPicPr>
          <p:nvPr/>
        </p:nvPicPr>
        <p:blipFill>
          <a:blip r:embed="rId1"/>
          <a:srcRect/>
          <a:stretch>
            <a:fillRect/>
          </a:stretch>
        </p:blipFill>
        <p:spPr bwMode="auto">
          <a:xfrm>
            <a:off x="6324600" y="2209800"/>
            <a:ext cx="3276600" cy="2971800"/>
          </a:xfrm>
          <a:prstGeom prst="rect">
            <a:avLst/>
          </a:prstGeom>
          <a:noFill/>
          <a:effectLst>
            <a:outerShdw dist="35921" dir="2700000" algn="ctr" rotWithShape="0">
              <a:srgbClr val="808080"/>
            </a:outerShdw>
          </a:effectLst>
        </p:spPr>
      </p:pic>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rightnessContrast contrast="4000"/>
                    </a14:imgEffect>
                    <a14:imgEffect>
                      <a14:colorTemperature colorTemp="5300"/>
                    </a14:imgEffect>
                    <a14:imgEffect>
                      <a14:saturation sat="102000"/>
                    </a14:imgEffect>
                  </a14:imgLayer>
                </a14:imgProps>
              </a:ext>
            </a:extLst>
          </a:blip>
          <a:stretch>
            <a:fillRect/>
          </a:stretch>
        </p:blipFill>
        <p:spPr>
          <a:xfrm flipH="1">
            <a:off x="-529" y="-932"/>
            <a:ext cx="12193057" cy="6858594"/>
          </a:xfrm>
          <a:prstGeom prst="rect">
            <a:avLst/>
          </a:prstGeom>
        </p:spPr>
      </p:pic>
      <p:grpSp>
        <p:nvGrpSpPr>
          <p:cNvPr id="36" name="组合 35"/>
          <p:cNvGrpSpPr/>
          <p:nvPr/>
        </p:nvGrpSpPr>
        <p:grpSpPr>
          <a:xfrm>
            <a:off x="0" y="5716399"/>
            <a:ext cx="12192000" cy="1141601"/>
            <a:chOff x="0" y="5847124"/>
            <a:chExt cx="12192000" cy="1010877"/>
          </a:xfrm>
        </p:grpSpPr>
        <p:sp>
          <p:nvSpPr>
            <p:cNvPr id="37" name="任意多边形: 形状 36"/>
            <p:cNvSpPr/>
            <p:nvPr/>
          </p:nvSpPr>
          <p:spPr>
            <a:xfrm>
              <a:off x="446690" y="5921000"/>
              <a:ext cx="11745310" cy="937000"/>
            </a:xfrm>
            <a:custGeom>
              <a:avLst/>
              <a:gdLst>
                <a:gd name="connsiteX0" fmla="*/ 8348967 w 11745310"/>
                <a:gd name="connsiteY0" fmla="*/ 829 h 937000"/>
                <a:gd name="connsiteX1" fmla="*/ 10671253 w 11745310"/>
                <a:gd name="connsiteY1" fmla="*/ 494314 h 937000"/>
                <a:gd name="connsiteX2" fmla="*/ 11424862 w 11745310"/>
                <a:gd name="connsiteY2" fmla="*/ 407795 h 937000"/>
                <a:gd name="connsiteX3" fmla="*/ 11745310 w 11745310"/>
                <a:gd name="connsiteY3" fmla="*/ 340393 h 937000"/>
                <a:gd name="connsiteX4" fmla="*/ 11745310 w 11745310"/>
                <a:gd name="connsiteY4" fmla="*/ 937000 h 937000"/>
                <a:gd name="connsiteX5" fmla="*/ 0 w 11745310"/>
                <a:gd name="connsiteY5" fmla="*/ 937000 h 937000"/>
                <a:gd name="connsiteX6" fmla="*/ 60800 w 11745310"/>
                <a:gd name="connsiteY6" fmla="*/ 894607 h 937000"/>
                <a:gd name="connsiteX7" fmla="*/ 1744967 w 11745310"/>
                <a:gd name="connsiteY7" fmla="*/ 131457 h 937000"/>
                <a:gd name="connsiteX8" fmla="*/ 5663825 w 11745310"/>
                <a:gd name="connsiteY8" fmla="*/ 639457 h 937000"/>
                <a:gd name="connsiteX9" fmla="*/ 8348967 w 11745310"/>
                <a:gd name="connsiteY9" fmla="*/ 829 h 9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310" h="937000">
                  <a:moveTo>
                    <a:pt x="8348967" y="829"/>
                  </a:moveTo>
                  <a:cubicBezTo>
                    <a:pt x="9183538" y="-23361"/>
                    <a:pt x="9793139" y="489476"/>
                    <a:pt x="10671253" y="494314"/>
                  </a:cubicBezTo>
                  <a:cubicBezTo>
                    <a:pt x="10890781" y="495524"/>
                    <a:pt x="11150375" y="459994"/>
                    <a:pt x="11424862" y="407795"/>
                  </a:cubicBezTo>
                  <a:lnTo>
                    <a:pt x="11745310" y="340393"/>
                  </a:lnTo>
                  <a:lnTo>
                    <a:pt x="11745310" y="937000"/>
                  </a:lnTo>
                  <a:lnTo>
                    <a:pt x="0" y="937000"/>
                  </a:lnTo>
                  <a:lnTo>
                    <a:pt x="60800" y="894607"/>
                  </a:lnTo>
                  <a:cubicBezTo>
                    <a:pt x="416183" y="640024"/>
                    <a:pt x="956811" y="184525"/>
                    <a:pt x="1744967" y="131457"/>
                  </a:cubicBezTo>
                  <a:cubicBezTo>
                    <a:pt x="2715005" y="66143"/>
                    <a:pt x="4563157" y="661228"/>
                    <a:pt x="5663825" y="639457"/>
                  </a:cubicBezTo>
                  <a:cubicBezTo>
                    <a:pt x="6764491" y="617686"/>
                    <a:pt x="7514396" y="25019"/>
                    <a:pt x="8348967" y="829"/>
                  </a:cubicBezTo>
                  <a:close/>
                </a:path>
              </a:pathLst>
            </a:custGeom>
            <a:solidFill>
              <a:srgbClr val="E453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38" name="任意多边形: 形状 37"/>
            <p:cNvSpPr/>
            <p:nvPr/>
          </p:nvSpPr>
          <p:spPr>
            <a:xfrm>
              <a:off x="0" y="5847124"/>
              <a:ext cx="12192000" cy="1010877"/>
            </a:xfrm>
            <a:custGeom>
              <a:avLst/>
              <a:gdLst>
                <a:gd name="connsiteX0" fmla="*/ 10932862 w 12192000"/>
                <a:gd name="connsiteY0" fmla="*/ 660 h 1010877"/>
                <a:gd name="connsiteX1" fmla="*/ 12177720 w 12192000"/>
                <a:gd name="connsiteY1" fmla="*/ 295539 h 1010877"/>
                <a:gd name="connsiteX2" fmla="*/ 12192000 w 12192000"/>
                <a:gd name="connsiteY2" fmla="*/ 292869 h 1010877"/>
                <a:gd name="connsiteX3" fmla="*/ 12192000 w 12192000"/>
                <a:gd name="connsiteY3" fmla="*/ 1010877 h 1010877"/>
                <a:gd name="connsiteX4" fmla="*/ 0 w 12192000"/>
                <a:gd name="connsiteY4" fmla="*/ 1010877 h 1010877"/>
                <a:gd name="connsiteX5" fmla="*/ 0 w 12192000"/>
                <a:gd name="connsiteY5" fmla="*/ 126894 h 1010877"/>
                <a:gd name="connsiteX6" fmla="*/ 130427 w 12192000"/>
                <a:gd name="connsiteY6" fmla="*/ 118248 h 1010877"/>
                <a:gd name="connsiteX7" fmla="*/ 2601728 w 12192000"/>
                <a:gd name="connsiteY7" fmla="*/ 553677 h 1010877"/>
                <a:gd name="connsiteX8" fmla="*/ 5656317 w 12192000"/>
                <a:gd name="connsiteY8" fmla="*/ 74706 h 1010877"/>
                <a:gd name="connsiteX9" fmla="*/ 8327164 w 12192000"/>
                <a:gd name="connsiteY9" fmla="*/ 495620 h 1010877"/>
                <a:gd name="connsiteX10" fmla="*/ 10813814 w 12192000"/>
                <a:gd name="connsiteY10" fmla="*/ 2134 h 1010877"/>
                <a:gd name="connsiteX11" fmla="*/ 10932862 w 12192000"/>
                <a:gd name="connsiteY11" fmla="*/ 660 h 101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1010877">
                  <a:moveTo>
                    <a:pt x="10932862" y="660"/>
                  </a:moveTo>
                  <a:cubicBezTo>
                    <a:pt x="11469375" y="17461"/>
                    <a:pt x="11748933" y="349116"/>
                    <a:pt x="12177720" y="295539"/>
                  </a:cubicBezTo>
                  <a:lnTo>
                    <a:pt x="12192000" y="292869"/>
                  </a:lnTo>
                  <a:lnTo>
                    <a:pt x="12192000" y="1010877"/>
                  </a:lnTo>
                  <a:lnTo>
                    <a:pt x="0" y="1010877"/>
                  </a:lnTo>
                  <a:lnTo>
                    <a:pt x="0" y="126894"/>
                  </a:lnTo>
                  <a:lnTo>
                    <a:pt x="130427" y="118248"/>
                  </a:lnTo>
                  <a:cubicBezTo>
                    <a:pt x="808372" y="103734"/>
                    <a:pt x="1680746" y="560934"/>
                    <a:pt x="2601728" y="553677"/>
                  </a:cubicBezTo>
                  <a:cubicBezTo>
                    <a:pt x="3522709" y="546420"/>
                    <a:pt x="4702078" y="84382"/>
                    <a:pt x="5656317" y="74706"/>
                  </a:cubicBezTo>
                  <a:cubicBezTo>
                    <a:pt x="6610557" y="65030"/>
                    <a:pt x="7467581" y="507715"/>
                    <a:pt x="8327164" y="495620"/>
                  </a:cubicBezTo>
                  <a:cubicBezTo>
                    <a:pt x="9186747" y="483525"/>
                    <a:pt x="10156336" y="38420"/>
                    <a:pt x="10813814" y="2134"/>
                  </a:cubicBezTo>
                  <a:cubicBezTo>
                    <a:pt x="10854906" y="-134"/>
                    <a:pt x="10894540" y="-540"/>
                    <a:pt x="10932862" y="6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sp>
        <p:nvSpPr>
          <p:cNvPr id="39" name="椭圆 38"/>
          <p:cNvSpPr/>
          <p:nvPr/>
        </p:nvSpPr>
        <p:spPr>
          <a:xfrm>
            <a:off x="3903889" y="1761109"/>
            <a:ext cx="1075872" cy="1075872"/>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2D6FC6"/>
                </a:solidFill>
                <a:latin typeface="汉仪元隆黑 90W" panose="00020600040101010101" pitchFamily="18" charset="-122"/>
                <a:ea typeface="汉仪元隆黑 90W" panose="00020600040101010101" pitchFamily="18" charset="-122"/>
              </a:rPr>
              <a:t>01.</a:t>
            </a:r>
            <a:endParaRPr lang="zh-CN" altLang="en-US" sz="3200" dirty="0">
              <a:solidFill>
                <a:srgbClr val="2D6FC6"/>
              </a:solidFill>
              <a:latin typeface="汉仪元隆黑 90W" panose="00020600040101010101" pitchFamily="18" charset="-122"/>
              <a:ea typeface="汉仪元隆黑 90W" panose="00020600040101010101" pitchFamily="18" charset="-122"/>
            </a:endParaRPr>
          </a:p>
        </p:txBody>
      </p:sp>
      <p:sp>
        <p:nvSpPr>
          <p:cNvPr id="46" name="文本框 45"/>
          <p:cNvSpPr txBox="1"/>
          <p:nvPr/>
        </p:nvSpPr>
        <p:spPr>
          <a:xfrm>
            <a:off x="438150" y="2836572"/>
            <a:ext cx="5943600" cy="1015663"/>
          </a:xfrm>
          <a:prstGeom prst="rect">
            <a:avLst/>
          </a:prstGeom>
          <a:noFill/>
        </p:spPr>
        <p:txBody>
          <a:bodyPr wrap="square" rtlCol="0">
            <a:spAutoFit/>
          </a:bodyPr>
          <a:lstStyle/>
          <a:p>
            <a:pPr algn="ctr"/>
            <a:r>
              <a:rPr lang="zh-CN" altLang="en-US" sz="6000" dirty="0">
                <a:ln w="38100">
                  <a:noFill/>
                </a:ln>
                <a:solidFill>
                  <a:schemeClr val="bg1"/>
                </a:solidFill>
                <a:latin typeface="汉仪元隆黑 90W" panose="00020600040101010101" pitchFamily="18" charset="-122"/>
                <a:ea typeface="汉仪元隆黑 90W" panose="00020600040101010101" pitchFamily="18" charset="-122"/>
              </a:rPr>
              <a:t>爱牙日的由来</a:t>
            </a:r>
            <a:endParaRPr lang="zh-CN" altLang="en-US" sz="6000" dirty="0">
              <a:ln w="38100">
                <a:noFill/>
              </a:ln>
              <a:solidFill>
                <a:schemeClr val="bg1"/>
              </a:solidFill>
              <a:latin typeface="汉仪元隆黑 90W" panose="00020600040101010101" pitchFamily="18" charset="-122"/>
              <a:ea typeface="汉仪元隆黑 90W" panose="00020600040101010101" pitchFamily="18" charset="-122"/>
            </a:endParaRPr>
          </a:p>
        </p:txBody>
      </p:sp>
      <p:sp>
        <p:nvSpPr>
          <p:cNvPr id="47" name="PA-文本框 89"/>
          <p:cNvSpPr txBox="1"/>
          <p:nvPr>
            <p:custDataLst>
              <p:tags r:id="rId3"/>
            </p:custDataLst>
          </p:nvPr>
        </p:nvSpPr>
        <p:spPr>
          <a:xfrm>
            <a:off x="1696357" y="4293516"/>
            <a:ext cx="3427186" cy="434478"/>
          </a:xfrm>
          <a:prstGeom prst="rect">
            <a:avLst/>
          </a:prstGeom>
          <a:noFill/>
        </p:spPr>
        <p:txBody>
          <a:bodyPr wrap="square" lIns="0" tIns="0" rIns="0" bIns="0" rtlCol="0">
            <a:spAutoFit/>
          </a:bodyPr>
          <a:lstStyle/>
          <a:p>
            <a:pPr algn="ctr" hangingPunct="0">
              <a:lnSpc>
                <a:spcPct val="150000"/>
              </a:lnSpc>
            </a:pP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1989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年，由卫生部、教委等部委联合签署，确定每年的</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月</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20</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日为全国爱牙日</a:t>
            </a:r>
            <a:endPar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8" name="组合 47"/>
          <p:cNvGrpSpPr/>
          <p:nvPr/>
        </p:nvGrpSpPr>
        <p:grpSpPr>
          <a:xfrm>
            <a:off x="6306455" y="809166"/>
            <a:ext cx="4967520" cy="4967520"/>
            <a:chOff x="6366802" y="1197810"/>
            <a:chExt cx="4905828" cy="4905828"/>
          </a:xfrm>
        </p:grpSpPr>
        <p:grpSp>
          <p:nvGrpSpPr>
            <p:cNvPr id="49" name="组合 48"/>
            <p:cNvGrpSpPr/>
            <p:nvPr/>
          </p:nvGrpSpPr>
          <p:grpSpPr>
            <a:xfrm>
              <a:off x="6394027" y="1436068"/>
              <a:ext cx="4556518" cy="4556518"/>
              <a:chOff x="7302491" y="2477891"/>
              <a:chExt cx="1993900" cy="1993900"/>
            </a:xfrm>
          </p:grpSpPr>
          <p:sp>
            <p:nvSpPr>
              <p:cNvPr id="52" name="椭圆 51"/>
              <p:cNvSpPr/>
              <p:nvPr/>
            </p:nvSpPr>
            <p:spPr>
              <a:xfrm>
                <a:off x="7302491" y="2477891"/>
                <a:ext cx="1993900" cy="19939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633387" y="2808787"/>
                <a:ext cx="1332109" cy="1332109"/>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366802" y="1197810"/>
              <a:ext cx="4905828" cy="4905828"/>
            </a:xfrm>
            <a:prstGeom prst="rect">
              <a:avLst/>
            </a:prstGeom>
          </p:spPr>
        </p:pic>
      </p:grpSp>
      <p:pic>
        <p:nvPicPr>
          <p:cNvPr id="4100" name="Picture 6" descr="爱牙日标志"/>
          <p:cNvPicPr>
            <a:picLocks noChangeAspect="1"/>
          </p:cNvPicPr>
          <p:nvPr/>
        </p:nvPicPr>
        <p:blipFill>
          <a:blip r:embed="rId6"/>
          <a:stretch>
            <a:fillRect/>
          </a:stretch>
        </p:blipFill>
        <p:spPr>
          <a:xfrm>
            <a:off x="111125" y="86995"/>
            <a:ext cx="2760980" cy="23088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Effect transition="in" filter="fade">
                                      <p:cBhvr>
                                        <p:cTn id="28" dur="500"/>
                                        <p:tgtEl>
                                          <p:spTgt spid="46"/>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nodeType="clickEffect">
                                  <p:stCondLst>
                                    <p:cond delay="0"/>
                                  </p:stCondLst>
                                  <p:childTnLst>
                                    <p:set>
                                      <p:cBhvr>
                                        <p:cTn id="38" dur="1" fill="hold">
                                          <p:stCondLst>
                                            <p:cond delay="0"/>
                                          </p:stCondLst>
                                        </p:cTn>
                                        <p:tgtEl>
                                          <p:spTgt spid="4100"/>
                                        </p:tgtEl>
                                        <p:attrNameLst>
                                          <p:attrName>style.visibility</p:attrName>
                                        </p:attrNameLst>
                                      </p:cBhvr>
                                      <p:to>
                                        <p:strVal val="visible"/>
                                      </p:to>
                                    </p:set>
                                    <p:animScale>
                                      <p:cBhvr>
                                        <p:cTn id="39" dur="1000" decel="50000" fill="hold">
                                          <p:stCondLst>
                                            <p:cond delay="0"/>
                                          </p:stCondLst>
                                        </p:cTn>
                                        <p:tgtEl>
                                          <p:spTgt spid="41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4100"/>
                                        </p:tgtEl>
                                        <p:attrNameLst>
                                          <p:attrName>ppt_x</p:attrName>
                                          <p:attrName>ppt_y</p:attrName>
                                        </p:attrNameLst>
                                      </p:cBhvr>
                                    </p:animMotion>
                                    <p:animEffect transition="in" filter="fade">
                                      <p:cBhvr>
                                        <p:cTn id="41"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46" grpId="0"/>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1146629" y="856839"/>
            <a:ext cx="9898742" cy="824109"/>
            <a:chOff x="-1539421" y="3358739"/>
            <a:chExt cx="9898742"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1539421" y="3358739"/>
              <a:ext cx="9898742"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如何护理牙齿</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28" name="文本框 27"/>
          <p:cNvSpPr txBox="1"/>
          <p:nvPr/>
        </p:nvSpPr>
        <p:spPr>
          <a:xfrm>
            <a:off x="4996997" y="2350280"/>
            <a:ext cx="6483804" cy="3008644"/>
          </a:xfrm>
          <a:prstGeom prst="rect">
            <a:avLst/>
          </a:prstGeom>
          <a:noFill/>
        </p:spPr>
        <p:txBody>
          <a:bodyPr wrap="square" rtlCol="0">
            <a:spAutoFit/>
          </a:bodyPr>
          <a:lstStyle/>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1</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、掌握正确的刷牙方法（上牙从上往下刷，下牙从下往上刷，里外两面都要刷，咬合面要来回刷，刷牙时间大约在</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1-3</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分钟，牙刷的毛要软一些</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）按正确的刷牙方法坚持早晚刷牙两次、饭后漱口。</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、适当含氟牙膏。</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3</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、少吃甜食、冰淇凌，不冷热食物混吃，多吃蔬菜、鱼虾等。</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4</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、每年去医院检查一次牙齿。</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5</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、不单侧咀嚼。</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a:p>
            <a:pPr algn="just">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、不咬铅笔瓶盖等硬物，不吮手指。</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pic>
        <p:nvPicPr>
          <p:cNvPr id="29" name="图片 28"/>
          <p:cNvPicPr/>
          <p:nvPr/>
        </p:nvPicPr>
        <p:blipFill>
          <a:blip r:embed="rId3"/>
          <a:stretch>
            <a:fillRect/>
          </a:stretch>
        </p:blipFill>
        <p:spPr>
          <a:xfrm>
            <a:off x="982436" y="2208289"/>
            <a:ext cx="3647622" cy="3292626"/>
          </a:xfrm>
          <a:prstGeom prst="rect">
            <a:avLst/>
          </a:prstGeom>
          <a:ln>
            <a:noFill/>
          </a:ln>
        </p:spPr>
      </p:pic>
      <p:sp>
        <p:nvSpPr>
          <p:cNvPr id="18" name="文本框 17"/>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图片 2" descr="3保健牙刷更护齿53x28cm"/>
          <p:cNvPicPr>
            <a:picLocks noChangeAspect="1"/>
          </p:cNvPicPr>
          <p:nvPr/>
        </p:nvPicPr>
        <p:blipFill>
          <a:blip r:embed="rId1"/>
          <a:stretch>
            <a:fillRect/>
          </a:stretch>
        </p:blipFill>
        <p:spPr>
          <a:xfrm>
            <a:off x="2881313" y="1428750"/>
            <a:ext cx="7196137" cy="384016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图片 2" descr="5牙齿定期去检查53x28cm"/>
          <p:cNvPicPr>
            <a:picLocks noChangeAspect="1"/>
          </p:cNvPicPr>
          <p:nvPr/>
        </p:nvPicPr>
        <p:blipFill>
          <a:blip r:embed="rId1"/>
          <a:stretch>
            <a:fillRect/>
          </a:stretch>
        </p:blipFill>
        <p:spPr>
          <a:xfrm>
            <a:off x="2809875" y="1214438"/>
            <a:ext cx="7196138" cy="3840162"/>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爱牙日的由来</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35" name="文本框 34"/>
          <p:cNvSpPr txBox="1"/>
          <p:nvPr/>
        </p:nvSpPr>
        <p:spPr>
          <a:xfrm>
            <a:off x="4953000" y="2296142"/>
            <a:ext cx="6426200" cy="792653"/>
          </a:xfrm>
          <a:prstGeom prst="rect">
            <a:avLst/>
          </a:prstGeom>
          <a:noFill/>
        </p:spPr>
        <p:txBody>
          <a:bodyPr wrap="square" rtlCol="0">
            <a:spAutoFit/>
          </a:bodyPr>
          <a:lstStyle/>
          <a:p>
            <a:pPr algn="l">
              <a:lnSpc>
                <a:spcPct val="150000"/>
              </a:lnSpc>
            </a:pP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1989</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年，由卫生部、教委等部委联合签署，确定每年的</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9</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月</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20</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日为全国爱牙日。</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40" name="文本框 39"/>
          <p:cNvSpPr txBox="1"/>
          <p:nvPr/>
        </p:nvSpPr>
        <p:spPr>
          <a:xfrm>
            <a:off x="4953000" y="3218243"/>
            <a:ext cx="6426200" cy="1161985"/>
          </a:xfrm>
          <a:prstGeom prst="rect">
            <a:avLst/>
          </a:prstGeom>
          <a:noFill/>
        </p:spPr>
        <p:txBody>
          <a:bodyPr wrap="square" rtlCol="0">
            <a:spAutoFit/>
          </a:bodyPr>
          <a:lstStyle/>
          <a:p>
            <a:pPr algn="l">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宗旨是通过爱牙日活动，广泛动员社会的力量，在群众中进行牙病防治知识的普及教育，增强口腔键康观念和自我口腔保健的意识，建立口腔保健行为，从而提高全民族的口腔健康水平。 　</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41" name="文本框 40"/>
          <p:cNvSpPr txBox="1"/>
          <p:nvPr/>
        </p:nvSpPr>
        <p:spPr>
          <a:xfrm>
            <a:off x="4953000" y="4509676"/>
            <a:ext cx="6426200" cy="792653"/>
          </a:xfrm>
          <a:prstGeom prst="rect">
            <a:avLst/>
          </a:prstGeom>
          <a:noFill/>
        </p:spPr>
        <p:txBody>
          <a:bodyPr wrap="square" rtlCol="0">
            <a:spAutoFit/>
          </a:bodyPr>
          <a:lstStyle/>
          <a:p>
            <a:pPr algn="l">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我国的龋病、牙周病患者众多，而口腔保健的人力、物力、财力十分有限，因此，解决牙病问题的根本出路在于预防。</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grpSp>
        <p:nvGrpSpPr>
          <p:cNvPr id="43" name="组合 42"/>
          <p:cNvGrpSpPr/>
          <p:nvPr/>
        </p:nvGrpSpPr>
        <p:grpSpPr>
          <a:xfrm>
            <a:off x="1015994" y="2082287"/>
            <a:ext cx="3556006" cy="3508298"/>
            <a:chOff x="2120894" y="2042142"/>
            <a:chExt cx="3251206" cy="3207588"/>
          </a:xfrm>
        </p:grpSpPr>
        <p:sp>
          <p:nvSpPr>
            <p:cNvPr id="44" name="矩形 43"/>
            <p:cNvSpPr/>
            <p:nvPr/>
          </p:nvSpPr>
          <p:spPr>
            <a:xfrm>
              <a:off x="2120894" y="2042142"/>
              <a:ext cx="3251206" cy="3207588"/>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p:cNvPicPr>
              <a:picLocks noChangeAspect="1"/>
            </p:cNvPicPr>
            <p:nvPr/>
          </p:nvPicPr>
          <p:blipFill>
            <a:blip r:embed="rId3" cstate="screen"/>
            <a:stretch>
              <a:fillRect/>
            </a:stretch>
          </p:blipFill>
          <p:spPr>
            <a:xfrm>
              <a:off x="2260594" y="2146300"/>
              <a:ext cx="3060706" cy="3060706"/>
            </a:xfrm>
            <a:prstGeom prst="rect">
              <a:avLst/>
            </a:prstGeom>
          </p:spPr>
        </p:pic>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23" name="文本框 22"/>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BEBA8EAE-BF5A-486C-A8C5-ECC9F3942E4B}">
                <a14:imgProps xmlns:a14="http://schemas.microsoft.com/office/drawing/2010/main">
                  <a14:imgLayer r:embed="rId2">
                    <a14:imgEffect>
                      <a14:brightnessContrast contrast="4000"/>
                    </a14:imgEffect>
                    <a14:imgEffect>
                      <a14:colorTemperature colorTemp="5300"/>
                    </a14:imgEffect>
                    <a14:imgEffect>
                      <a14:saturation sat="102000"/>
                    </a14:imgEffect>
                  </a14:imgLayer>
                </a14:imgProps>
              </a:ext>
            </a:extLst>
          </a:blip>
          <a:stretch>
            <a:fillRect/>
          </a:stretch>
        </p:blipFill>
        <p:spPr>
          <a:xfrm flipH="1">
            <a:off x="-529" y="-297"/>
            <a:ext cx="12193057" cy="6858594"/>
          </a:xfrm>
          <a:prstGeom prst="rect">
            <a:avLst/>
          </a:prstGeom>
        </p:spPr>
      </p:pic>
      <p:grpSp>
        <p:nvGrpSpPr>
          <p:cNvPr id="36" name="组合 35"/>
          <p:cNvGrpSpPr/>
          <p:nvPr/>
        </p:nvGrpSpPr>
        <p:grpSpPr>
          <a:xfrm>
            <a:off x="0" y="5716399"/>
            <a:ext cx="12192000" cy="1141601"/>
            <a:chOff x="0" y="5847124"/>
            <a:chExt cx="12192000" cy="1010877"/>
          </a:xfrm>
        </p:grpSpPr>
        <p:sp>
          <p:nvSpPr>
            <p:cNvPr id="37" name="任意多边形: 形状 36"/>
            <p:cNvSpPr/>
            <p:nvPr/>
          </p:nvSpPr>
          <p:spPr>
            <a:xfrm>
              <a:off x="446690" y="5921000"/>
              <a:ext cx="11745310" cy="937000"/>
            </a:xfrm>
            <a:custGeom>
              <a:avLst/>
              <a:gdLst>
                <a:gd name="connsiteX0" fmla="*/ 8348967 w 11745310"/>
                <a:gd name="connsiteY0" fmla="*/ 829 h 937000"/>
                <a:gd name="connsiteX1" fmla="*/ 10671253 w 11745310"/>
                <a:gd name="connsiteY1" fmla="*/ 494314 h 937000"/>
                <a:gd name="connsiteX2" fmla="*/ 11424862 w 11745310"/>
                <a:gd name="connsiteY2" fmla="*/ 407795 h 937000"/>
                <a:gd name="connsiteX3" fmla="*/ 11745310 w 11745310"/>
                <a:gd name="connsiteY3" fmla="*/ 340393 h 937000"/>
                <a:gd name="connsiteX4" fmla="*/ 11745310 w 11745310"/>
                <a:gd name="connsiteY4" fmla="*/ 937000 h 937000"/>
                <a:gd name="connsiteX5" fmla="*/ 0 w 11745310"/>
                <a:gd name="connsiteY5" fmla="*/ 937000 h 937000"/>
                <a:gd name="connsiteX6" fmla="*/ 60800 w 11745310"/>
                <a:gd name="connsiteY6" fmla="*/ 894607 h 937000"/>
                <a:gd name="connsiteX7" fmla="*/ 1744967 w 11745310"/>
                <a:gd name="connsiteY7" fmla="*/ 131457 h 937000"/>
                <a:gd name="connsiteX8" fmla="*/ 5663825 w 11745310"/>
                <a:gd name="connsiteY8" fmla="*/ 639457 h 937000"/>
                <a:gd name="connsiteX9" fmla="*/ 8348967 w 11745310"/>
                <a:gd name="connsiteY9" fmla="*/ 829 h 9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310" h="937000">
                  <a:moveTo>
                    <a:pt x="8348967" y="829"/>
                  </a:moveTo>
                  <a:cubicBezTo>
                    <a:pt x="9183538" y="-23361"/>
                    <a:pt x="9793139" y="489476"/>
                    <a:pt x="10671253" y="494314"/>
                  </a:cubicBezTo>
                  <a:cubicBezTo>
                    <a:pt x="10890781" y="495524"/>
                    <a:pt x="11150375" y="459994"/>
                    <a:pt x="11424862" y="407795"/>
                  </a:cubicBezTo>
                  <a:lnTo>
                    <a:pt x="11745310" y="340393"/>
                  </a:lnTo>
                  <a:lnTo>
                    <a:pt x="11745310" y="937000"/>
                  </a:lnTo>
                  <a:lnTo>
                    <a:pt x="0" y="937000"/>
                  </a:lnTo>
                  <a:lnTo>
                    <a:pt x="60800" y="894607"/>
                  </a:lnTo>
                  <a:cubicBezTo>
                    <a:pt x="416183" y="640024"/>
                    <a:pt x="956811" y="184525"/>
                    <a:pt x="1744967" y="131457"/>
                  </a:cubicBezTo>
                  <a:cubicBezTo>
                    <a:pt x="2715005" y="66143"/>
                    <a:pt x="4563157" y="661228"/>
                    <a:pt x="5663825" y="639457"/>
                  </a:cubicBezTo>
                  <a:cubicBezTo>
                    <a:pt x="6764491" y="617686"/>
                    <a:pt x="7514396" y="25019"/>
                    <a:pt x="8348967" y="829"/>
                  </a:cubicBezTo>
                  <a:close/>
                </a:path>
              </a:pathLst>
            </a:custGeom>
            <a:solidFill>
              <a:srgbClr val="E453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38" name="任意多边形: 形状 37"/>
            <p:cNvSpPr/>
            <p:nvPr/>
          </p:nvSpPr>
          <p:spPr>
            <a:xfrm>
              <a:off x="0" y="5847124"/>
              <a:ext cx="12192000" cy="1010877"/>
            </a:xfrm>
            <a:custGeom>
              <a:avLst/>
              <a:gdLst>
                <a:gd name="connsiteX0" fmla="*/ 10932862 w 12192000"/>
                <a:gd name="connsiteY0" fmla="*/ 660 h 1010877"/>
                <a:gd name="connsiteX1" fmla="*/ 12177720 w 12192000"/>
                <a:gd name="connsiteY1" fmla="*/ 295539 h 1010877"/>
                <a:gd name="connsiteX2" fmla="*/ 12192000 w 12192000"/>
                <a:gd name="connsiteY2" fmla="*/ 292869 h 1010877"/>
                <a:gd name="connsiteX3" fmla="*/ 12192000 w 12192000"/>
                <a:gd name="connsiteY3" fmla="*/ 1010877 h 1010877"/>
                <a:gd name="connsiteX4" fmla="*/ 0 w 12192000"/>
                <a:gd name="connsiteY4" fmla="*/ 1010877 h 1010877"/>
                <a:gd name="connsiteX5" fmla="*/ 0 w 12192000"/>
                <a:gd name="connsiteY5" fmla="*/ 126894 h 1010877"/>
                <a:gd name="connsiteX6" fmla="*/ 130427 w 12192000"/>
                <a:gd name="connsiteY6" fmla="*/ 118248 h 1010877"/>
                <a:gd name="connsiteX7" fmla="*/ 2601728 w 12192000"/>
                <a:gd name="connsiteY7" fmla="*/ 553677 h 1010877"/>
                <a:gd name="connsiteX8" fmla="*/ 5656317 w 12192000"/>
                <a:gd name="connsiteY8" fmla="*/ 74706 h 1010877"/>
                <a:gd name="connsiteX9" fmla="*/ 8327164 w 12192000"/>
                <a:gd name="connsiteY9" fmla="*/ 495620 h 1010877"/>
                <a:gd name="connsiteX10" fmla="*/ 10813814 w 12192000"/>
                <a:gd name="connsiteY10" fmla="*/ 2134 h 1010877"/>
                <a:gd name="connsiteX11" fmla="*/ 10932862 w 12192000"/>
                <a:gd name="connsiteY11" fmla="*/ 660 h 101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1010877">
                  <a:moveTo>
                    <a:pt x="10932862" y="660"/>
                  </a:moveTo>
                  <a:cubicBezTo>
                    <a:pt x="11469375" y="17461"/>
                    <a:pt x="11748933" y="349116"/>
                    <a:pt x="12177720" y="295539"/>
                  </a:cubicBezTo>
                  <a:lnTo>
                    <a:pt x="12192000" y="292869"/>
                  </a:lnTo>
                  <a:lnTo>
                    <a:pt x="12192000" y="1010877"/>
                  </a:lnTo>
                  <a:lnTo>
                    <a:pt x="0" y="1010877"/>
                  </a:lnTo>
                  <a:lnTo>
                    <a:pt x="0" y="126894"/>
                  </a:lnTo>
                  <a:lnTo>
                    <a:pt x="130427" y="118248"/>
                  </a:lnTo>
                  <a:cubicBezTo>
                    <a:pt x="808372" y="103734"/>
                    <a:pt x="1680746" y="560934"/>
                    <a:pt x="2601728" y="553677"/>
                  </a:cubicBezTo>
                  <a:cubicBezTo>
                    <a:pt x="3522709" y="546420"/>
                    <a:pt x="4702078" y="84382"/>
                    <a:pt x="5656317" y="74706"/>
                  </a:cubicBezTo>
                  <a:cubicBezTo>
                    <a:pt x="6610557" y="65030"/>
                    <a:pt x="7467581" y="507715"/>
                    <a:pt x="8327164" y="495620"/>
                  </a:cubicBezTo>
                  <a:cubicBezTo>
                    <a:pt x="9186747" y="483525"/>
                    <a:pt x="10156336" y="38420"/>
                    <a:pt x="10813814" y="2134"/>
                  </a:cubicBezTo>
                  <a:cubicBezTo>
                    <a:pt x="10854906" y="-134"/>
                    <a:pt x="10894540" y="-540"/>
                    <a:pt x="10932862" y="6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sp>
        <p:nvSpPr>
          <p:cNvPr id="39" name="椭圆 38"/>
          <p:cNvSpPr/>
          <p:nvPr/>
        </p:nvSpPr>
        <p:spPr>
          <a:xfrm>
            <a:off x="2872014" y="1678559"/>
            <a:ext cx="1075872" cy="1075872"/>
          </a:xfrm>
          <a:prstGeom prst="ellipse">
            <a:avLst/>
          </a:prstGeom>
          <a:solidFill>
            <a:schemeClr val="bg1"/>
          </a:solidFill>
          <a:ln w="28575">
            <a:solidFill>
              <a:srgbClr val="74B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2D6FC6"/>
                </a:solidFill>
                <a:latin typeface="汉仪元隆黑 90W" panose="00020600040101010101" pitchFamily="18" charset="-122"/>
                <a:ea typeface="汉仪元隆黑 90W" panose="00020600040101010101" pitchFamily="18" charset="-122"/>
              </a:rPr>
              <a:t>02.</a:t>
            </a:r>
            <a:endParaRPr lang="zh-CN" altLang="en-US" sz="3200" dirty="0">
              <a:solidFill>
                <a:srgbClr val="2D6FC6"/>
              </a:solidFill>
              <a:latin typeface="汉仪元隆黑 90W" panose="00020600040101010101" pitchFamily="18" charset="-122"/>
              <a:ea typeface="汉仪元隆黑 90W" panose="00020600040101010101" pitchFamily="18" charset="-122"/>
            </a:endParaRPr>
          </a:p>
        </p:txBody>
      </p:sp>
      <p:sp>
        <p:nvSpPr>
          <p:cNvPr id="46" name="文本框 45"/>
          <p:cNvSpPr txBox="1"/>
          <p:nvPr/>
        </p:nvSpPr>
        <p:spPr>
          <a:xfrm>
            <a:off x="438150" y="2836572"/>
            <a:ext cx="5943600" cy="1015663"/>
          </a:xfrm>
          <a:prstGeom prst="rect">
            <a:avLst/>
          </a:prstGeom>
          <a:noFill/>
        </p:spPr>
        <p:txBody>
          <a:bodyPr wrap="square" rtlCol="0">
            <a:spAutoFit/>
          </a:bodyPr>
          <a:lstStyle/>
          <a:p>
            <a:pPr algn="ctr"/>
            <a:r>
              <a:rPr lang="zh-CN" altLang="en-US" sz="6000" dirty="0">
                <a:ln w="38100">
                  <a:noFill/>
                </a:ln>
                <a:solidFill>
                  <a:schemeClr val="bg1"/>
                </a:solidFill>
                <a:latin typeface="汉仪元隆黑 90W" panose="00020600040101010101" pitchFamily="18" charset="-122"/>
                <a:ea typeface="汉仪元隆黑 90W" panose="00020600040101010101" pitchFamily="18" charset="-122"/>
              </a:rPr>
              <a:t>了解牙齿</a:t>
            </a:r>
            <a:endParaRPr lang="zh-CN" altLang="en-US" sz="6000" dirty="0">
              <a:ln w="38100">
                <a:noFill/>
              </a:ln>
              <a:solidFill>
                <a:schemeClr val="bg1"/>
              </a:solidFill>
              <a:latin typeface="汉仪元隆黑 90W" panose="00020600040101010101" pitchFamily="18" charset="-122"/>
              <a:ea typeface="汉仪元隆黑 90W" panose="00020600040101010101" pitchFamily="18" charset="-122"/>
            </a:endParaRPr>
          </a:p>
        </p:txBody>
      </p:sp>
      <p:sp>
        <p:nvSpPr>
          <p:cNvPr id="47" name="PA-文本框 89"/>
          <p:cNvSpPr txBox="1"/>
          <p:nvPr>
            <p:custDataLst>
              <p:tags r:id="rId3"/>
            </p:custDataLst>
          </p:nvPr>
        </p:nvSpPr>
        <p:spPr>
          <a:xfrm>
            <a:off x="1696357" y="4293516"/>
            <a:ext cx="3427186" cy="434478"/>
          </a:xfrm>
          <a:prstGeom prst="rect">
            <a:avLst/>
          </a:prstGeom>
          <a:noFill/>
        </p:spPr>
        <p:txBody>
          <a:bodyPr wrap="square" lIns="0" tIns="0" rIns="0" bIns="0" rtlCol="0">
            <a:spAutoFit/>
          </a:bodyPr>
          <a:lstStyle/>
          <a:p>
            <a:pPr algn="ctr" hangingPunct="0">
              <a:lnSpc>
                <a:spcPct val="150000"/>
              </a:lnSpc>
            </a:pP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1989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年，由卫生部、教委等部委联合签署，确定每年的</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9</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月</a:t>
            </a:r>
            <a:r>
              <a:rPr lang="en-US" altLang="zh-CN"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20</a:t>
            </a:r>
            <a:r>
              <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rPr>
              <a:t>日为全国爱牙日</a:t>
            </a:r>
            <a:endParaRPr lang="zh-CN" altLang="en-US" sz="1000" dirty="0">
              <a:solidFill>
                <a:schemeClr val="bg1"/>
              </a:solidFill>
              <a:latin typeface="思源黑体" panose="020B0500000000000000" pitchFamily="34" charset="-122"/>
              <a:ea typeface="思源黑体" panose="020B0500000000000000" pitchFamily="34" charset="-122"/>
              <a:cs typeface="+mn-ea"/>
              <a:sym typeface="思源黑体" panose="020B0500000000000000" pitchFamily="34" charset="-122"/>
            </a:endParaRPr>
          </a:p>
        </p:txBody>
      </p:sp>
      <p:grpSp>
        <p:nvGrpSpPr>
          <p:cNvPr id="48" name="组合 47"/>
          <p:cNvGrpSpPr/>
          <p:nvPr/>
        </p:nvGrpSpPr>
        <p:grpSpPr>
          <a:xfrm>
            <a:off x="6306455" y="809166"/>
            <a:ext cx="4967520" cy="4967520"/>
            <a:chOff x="6366802" y="1197810"/>
            <a:chExt cx="4905828" cy="4905828"/>
          </a:xfrm>
        </p:grpSpPr>
        <p:grpSp>
          <p:nvGrpSpPr>
            <p:cNvPr id="49" name="组合 48"/>
            <p:cNvGrpSpPr/>
            <p:nvPr/>
          </p:nvGrpSpPr>
          <p:grpSpPr>
            <a:xfrm>
              <a:off x="6394027" y="1436068"/>
              <a:ext cx="4556518" cy="4556518"/>
              <a:chOff x="7302491" y="2477891"/>
              <a:chExt cx="1993900" cy="1993900"/>
            </a:xfrm>
          </p:grpSpPr>
          <p:sp>
            <p:nvSpPr>
              <p:cNvPr id="52" name="椭圆 51"/>
              <p:cNvSpPr/>
              <p:nvPr/>
            </p:nvSpPr>
            <p:spPr>
              <a:xfrm>
                <a:off x="7302491" y="2477891"/>
                <a:ext cx="1993900" cy="19939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7633387" y="2808787"/>
                <a:ext cx="1332109" cy="1332109"/>
              </a:xfrm>
              <a:prstGeom prst="ellipse">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366802" y="1197810"/>
              <a:ext cx="4905828" cy="49058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Effect transition="in" filter="fade">
                                      <p:cBhvr>
                                        <p:cTn id="28" dur="500"/>
                                        <p:tgtEl>
                                          <p:spTgt spid="46"/>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了解牙齿</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sp>
        <p:nvSpPr>
          <p:cNvPr id="29" name="文本框 28"/>
          <p:cNvSpPr txBox="1"/>
          <p:nvPr/>
        </p:nvSpPr>
        <p:spPr>
          <a:xfrm>
            <a:off x="6642100" y="2341665"/>
            <a:ext cx="4152900" cy="588879"/>
          </a:xfrm>
          <a:prstGeom prst="rect">
            <a:avLst/>
          </a:prstGeom>
          <a:noFill/>
        </p:spPr>
        <p:txBody>
          <a:bodyPr wrap="square" rtlCol="0">
            <a:spAutoFit/>
          </a:bodyPr>
          <a:lstStyle/>
          <a:p>
            <a:pPr algn="l">
              <a:lnSpc>
                <a:spcPct val="150000"/>
              </a:lnSpc>
            </a:pP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每个牙齿都分为</a:t>
            </a:r>
            <a:r>
              <a:rPr lang="zh-CN" altLang="en-US" sz="2400" dirty="0">
                <a:solidFill>
                  <a:schemeClr val="bg1"/>
                </a:solidFill>
                <a:latin typeface="思源黑体 CN Medium" panose="020B0600000000000000" pitchFamily="34" charset="-122"/>
                <a:ea typeface="思源黑体 CN Medium" panose="020B0600000000000000" pitchFamily="34" charset="-122"/>
                <a:cs typeface="+mn-ea"/>
              </a:rPr>
              <a:t>牙冠、牙根</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两部分。　</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30" name="文本框 29"/>
          <p:cNvSpPr txBox="1"/>
          <p:nvPr/>
        </p:nvSpPr>
        <p:spPr>
          <a:xfrm>
            <a:off x="6642100" y="3399058"/>
            <a:ext cx="4152900" cy="588046"/>
          </a:xfrm>
          <a:prstGeom prst="rect">
            <a:avLst/>
          </a:prstGeom>
          <a:noFill/>
        </p:spPr>
        <p:txBody>
          <a:bodyPr wrap="square" rtlCol="0">
            <a:spAutoFit/>
          </a:bodyPr>
          <a:lstStyle/>
          <a:p>
            <a:pPr algn="l">
              <a:lnSpc>
                <a:spcPct val="150000"/>
              </a:lnSpc>
            </a:pPr>
            <a:r>
              <a:rPr lang="zh-CN" altLang="en-US" sz="2400" dirty="0">
                <a:solidFill>
                  <a:schemeClr val="bg1"/>
                </a:solidFill>
                <a:latin typeface="思源黑体 CN Medium" panose="020B0600000000000000" pitchFamily="34" charset="-122"/>
                <a:ea typeface="思源黑体 CN Medium" panose="020B0600000000000000" pitchFamily="34" charset="-122"/>
                <a:cs typeface="+mn-ea"/>
              </a:rPr>
              <a:t>牙冠：</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是牙齿显露在口腔</a:t>
            </a:r>
            <a:r>
              <a:rPr lang="zh-CN" altLang="en-US" sz="1400">
                <a:solidFill>
                  <a:schemeClr val="bg1"/>
                </a:solidFill>
                <a:latin typeface="思源黑体 CN Medium" panose="020B0600000000000000" pitchFamily="34" charset="-122"/>
                <a:ea typeface="思源黑体 CN Medium" panose="020B0600000000000000" pitchFamily="34" charset="-122"/>
                <a:cs typeface="+mn-ea"/>
              </a:rPr>
              <a:t>的部分</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sp>
        <p:nvSpPr>
          <p:cNvPr id="34" name="文本框 33"/>
          <p:cNvSpPr txBox="1"/>
          <p:nvPr/>
        </p:nvSpPr>
        <p:spPr>
          <a:xfrm>
            <a:off x="6642100" y="4455618"/>
            <a:ext cx="4152900" cy="588046"/>
          </a:xfrm>
          <a:prstGeom prst="rect">
            <a:avLst/>
          </a:prstGeom>
          <a:noFill/>
        </p:spPr>
        <p:txBody>
          <a:bodyPr wrap="square" rtlCol="0">
            <a:spAutoFit/>
          </a:bodyPr>
          <a:lstStyle/>
          <a:p>
            <a:pPr algn="l">
              <a:lnSpc>
                <a:spcPct val="150000"/>
              </a:lnSpc>
            </a:pPr>
            <a:r>
              <a:rPr lang="zh-CN" altLang="en-US" sz="2400">
                <a:solidFill>
                  <a:schemeClr val="bg1"/>
                </a:solidFill>
                <a:latin typeface="思源黑体 CN Medium" panose="020B0600000000000000" pitchFamily="34" charset="-122"/>
                <a:ea typeface="思源黑体 CN Medium" panose="020B0600000000000000" pitchFamily="34" charset="-122"/>
                <a:cs typeface="+mn-ea"/>
              </a:rPr>
              <a:t>牙根</a:t>
            </a:r>
            <a:r>
              <a:rPr lang="zh-CN" altLang="en-US" sz="2400" dirty="0">
                <a:solidFill>
                  <a:schemeClr val="bg1"/>
                </a:solidFill>
                <a:latin typeface="思源黑体 CN Medium" panose="020B0600000000000000" pitchFamily="34" charset="-122"/>
                <a:ea typeface="思源黑体 CN Medium" panose="020B0600000000000000" pitchFamily="34" charset="-122"/>
                <a:cs typeface="+mn-ea"/>
              </a:rPr>
              <a:t>：</a:t>
            </a:r>
            <a:r>
              <a:rPr lang="zh-CN" altLang="en-US" sz="1400" dirty="0">
                <a:solidFill>
                  <a:schemeClr val="bg1"/>
                </a:solidFill>
                <a:latin typeface="思源黑体 CN Medium" panose="020B0600000000000000" pitchFamily="34" charset="-122"/>
                <a:ea typeface="思源黑体 CN Medium" panose="020B0600000000000000" pitchFamily="34" charset="-122"/>
                <a:cs typeface="+mn-ea"/>
              </a:rPr>
              <a:t>牙根是牙齿固定在牙槽窝内的部分　　</a:t>
            </a:r>
            <a:endParaRPr lang="zh-CN" altLang="en-US" sz="1400" dirty="0">
              <a:solidFill>
                <a:schemeClr val="bg1"/>
              </a:solidFill>
              <a:latin typeface="思源黑体 CN Medium" panose="020B0600000000000000" pitchFamily="34" charset="-122"/>
              <a:ea typeface="思源黑体 CN Medium" panose="020B0600000000000000" pitchFamily="34" charset="-122"/>
              <a:cs typeface="+mn-ea"/>
            </a:endParaRPr>
          </a:p>
        </p:txBody>
      </p:sp>
      <p:cxnSp>
        <p:nvCxnSpPr>
          <p:cNvPr id="36" name="直接连接符 35"/>
          <p:cNvCxnSpPr/>
          <p:nvPr/>
        </p:nvCxnSpPr>
        <p:spPr>
          <a:xfrm>
            <a:off x="6642100" y="3164801"/>
            <a:ext cx="4152900"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642100" y="4221361"/>
            <a:ext cx="4152900"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642100" y="5277923"/>
            <a:ext cx="4152900"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pic>
        <p:nvPicPr>
          <p:cNvPr id="39" name="图片 38"/>
          <p:cNvPicPr>
            <a:picLocks noChangeAspect="1"/>
          </p:cNvPicPr>
          <p:nvPr/>
        </p:nvPicPr>
        <p:blipFill>
          <a:blip r:embed="rId3" cstate="screen"/>
          <a:stretch>
            <a:fillRect/>
          </a:stretch>
        </p:blipFill>
        <p:spPr>
          <a:xfrm>
            <a:off x="3802634" y="2369623"/>
            <a:ext cx="2365087" cy="3060700"/>
          </a:xfrm>
          <a:prstGeom prst="rect">
            <a:avLst/>
          </a:prstGeom>
        </p:spPr>
      </p:pic>
      <p:sp>
        <p:nvSpPr>
          <p:cNvPr id="42" name="文本框 41"/>
          <p:cNvSpPr txBox="1"/>
          <p:nvPr/>
        </p:nvSpPr>
        <p:spPr>
          <a:xfrm>
            <a:off x="1028700" y="2785590"/>
            <a:ext cx="2565400" cy="2308324"/>
          </a:xfrm>
          <a:prstGeom prst="rect">
            <a:avLst/>
          </a:prstGeom>
          <a:noFill/>
        </p:spPr>
        <p:txBody>
          <a:bodyPr wrap="square" rtlCol="0">
            <a:spAutoFit/>
          </a:bodyPr>
          <a:lstStyle/>
          <a:p>
            <a:pPr algn="ctr"/>
            <a:r>
              <a:rPr lang="zh-CN" altLang="en-US" sz="7200" dirty="0">
                <a:ln w="38100">
                  <a:noFill/>
                </a:ln>
                <a:solidFill>
                  <a:schemeClr val="bg1"/>
                </a:solidFill>
                <a:latin typeface="汉仪元隆黑 90W" panose="00020600040101010101" pitchFamily="18" charset="-122"/>
                <a:ea typeface="汉仪元隆黑 90W" panose="00020600040101010101" pitchFamily="18" charset="-122"/>
              </a:rPr>
              <a:t>了解</a:t>
            </a:r>
            <a:endParaRPr lang="en-US" altLang="zh-CN" sz="7200" dirty="0">
              <a:ln w="38100">
                <a:noFill/>
              </a:ln>
              <a:solidFill>
                <a:schemeClr val="bg1"/>
              </a:solidFill>
              <a:latin typeface="汉仪元隆黑 90W" panose="00020600040101010101" pitchFamily="18" charset="-122"/>
              <a:ea typeface="汉仪元隆黑 90W" panose="00020600040101010101" pitchFamily="18" charset="-122"/>
            </a:endParaRPr>
          </a:p>
          <a:p>
            <a:pPr algn="ctr"/>
            <a:r>
              <a:rPr lang="zh-CN" altLang="en-US" sz="7200" dirty="0">
                <a:ln w="38100">
                  <a:noFill/>
                </a:ln>
                <a:solidFill>
                  <a:schemeClr val="bg1"/>
                </a:solidFill>
                <a:latin typeface="汉仪元隆黑 90W" panose="00020600040101010101" pitchFamily="18" charset="-122"/>
                <a:ea typeface="汉仪元隆黑 90W" panose="00020600040101010101" pitchFamily="18" charset="-122"/>
              </a:rPr>
              <a:t>牙齿</a:t>
            </a:r>
            <a:endParaRPr lang="zh-CN" altLang="en-US" sz="7200" dirty="0">
              <a:ln w="38100">
                <a:noFill/>
              </a:ln>
              <a:solidFill>
                <a:schemeClr val="bg1"/>
              </a:solidFill>
              <a:latin typeface="汉仪元隆黑 90W" panose="00020600040101010101" pitchFamily="18" charset="-122"/>
              <a:ea typeface="汉仪元隆黑 90W" panose="00020600040101010101" pitchFamily="18" charset="-122"/>
            </a:endParaRPr>
          </a:p>
        </p:txBody>
      </p:sp>
      <p:sp>
        <p:nvSpPr>
          <p:cNvPr id="24" name="文本框 23"/>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anim calcmode="lin" valueType="num">
                                      <p:cBhvr>
                                        <p:cTn id="21" dur="1000" fill="hold"/>
                                        <p:tgtEl>
                                          <p:spTgt spid="39"/>
                                        </p:tgtEl>
                                        <p:attrNameLst>
                                          <p:attrName>ppt_x</p:attrName>
                                        </p:attrNameLst>
                                      </p:cBhvr>
                                      <p:tavLst>
                                        <p:tav tm="0">
                                          <p:val>
                                            <p:strVal val="#ppt_x"/>
                                          </p:val>
                                        </p:tav>
                                        <p:tav tm="100000">
                                          <p:val>
                                            <p:strVal val="#ppt_x"/>
                                          </p:val>
                                        </p:tav>
                                      </p:tavLst>
                                    </p:anim>
                                    <p:anim calcmode="lin" valueType="num">
                                      <p:cBhvr>
                                        <p:cTn id="22" dur="1000" fill="hold"/>
                                        <p:tgtEl>
                                          <p:spTgt spid="39"/>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childTnLst>
                          </p:cTn>
                        </p:par>
                        <p:par>
                          <p:cTn id="47" fill="hold">
                            <p:stCondLst>
                              <p:cond delay="6000"/>
                            </p:stCondLst>
                            <p:childTnLst>
                              <p:par>
                                <p:cTn id="48" presetID="42" presetClass="entr" presetSubtype="0"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par>
                          <p:cTn id="53" fill="hold">
                            <p:stCondLst>
                              <p:cond delay="7000"/>
                            </p:stCondLst>
                            <p:childTnLst>
                              <p:par>
                                <p:cTn id="54" presetID="42" presetClass="entr" presetSubtype="0"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1000"/>
                                        <p:tgtEl>
                                          <p:spTgt spid="38"/>
                                        </p:tgtEl>
                                      </p:cBhvr>
                                    </p:animEffect>
                                    <p:anim calcmode="lin" valueType="num">
                                      <p:cBhvr>
                                        <p:cTn id="57" dur="1000" fill="hold"/>
                                        <p:tgtEl>
                                          <p:spTgt spid="38"/>
                                        </p:tgtEl>
                                        <p:attrNameLst>
                                          <p:attrName>ppt_x</p:attrName>
                                        </p:attrNameLst>
                                      </p:cBhvr>
                                      <p:tavLst>
                                        <p:tav tm="0">
                                          <p:val>
                                            <p:strVal val="#ppt_x"/>
                                          </p:val>
                                        </p:tav>
                                        <p:tav tm="100000">
                                          <p:val>
                                            <p:strVal val="#ppt_x"/>
                                          </p:val>
                                        </p:tav>
                                      </p:tavLst>
                                    </p:anim>
                                    <p:anim calcmode="lin" valueType="num">
                                      <p:cBhvr>
                                        <p:cTn id="5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4"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49905" y="0"/>
            <a:ext cx="11892190" cy="6858000"/>
            <a:chOff x="149905" y="0"/>
            <a:chExt cx="11892190" cy="6858000"/>
          </a:xfrm>
        </p:grpSpPr>
        <p:sp>
          <p:nvSpPr>
            <p:cNvPr id="2" name="矩形 1"/>
            <p:cNvSpPr/>
            <p:nvPr/>
          </p:nvSpPr>
          <p:spPr>
            <a:xfrm>
              <a:off x="14990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430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7869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243096"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607493"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971890"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336287"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700684"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065081"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29478"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9387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15827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52266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887066"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251463"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615860"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980257"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344654"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709051"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7073448"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743784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80224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816663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8531036"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8895433"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9259830"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9624227"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9988624"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0353021"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10717418"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1108181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144621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1181060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149905" y="36513"/>
            <a:ext cx="11892190" cy="6858000"/>
            <a:chOff x="149905" y="0"/>
            <a:chExt cx="11892190" cy="6858000"/>
          </a:xfrm>
        </p:grpSpPr>
        <p:sp>
          <p:nvSpPr>
            <p:cNvPr id="40" name="矩形 39"/>
            <p:cNvSpPr/>
            <p:nvPr/>
          </p:nvSpPr>
          <p:spPr>
            <a:xfrm>
              <a:off x="14990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51430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87869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243096"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1607493"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1971890"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2336287"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2700684"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3065081"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3429478"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379387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415827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452266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4887066"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5251463"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5615860"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5980257"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6344654"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p:cNvSpPr/>
            <p:nvPr/>
          </p:nvSpPr>
          <p:spPr>
            <a:xfrm>
              <a:off x="6709051"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7073448"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743784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p:cNvSpPr/>
            <p:nvPr/>
          </p:nvSpPr>
          <p:spPr>
            <a:xfrm>
              <a:off x="780224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p:cNvSpPr/>
            <p:nvPr/>
          </p:nvSpPr>
          <p:spPr>
            <a:xfrm>
              <a:off x="816663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p:cNvSpPr/>
            <p:nvPr/>
          </p:nvSpPr>
          <p:spPr>
            <a:xfrm>
              <a:off x="8531036"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p:cNvSpPr/>
            <p:nvPr/>
          </p:nvSpPr>
          <p:spPr>
            <a:xfrm>
              <a:off x="8895433"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9259830"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9624227"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9988624"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10353021"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p:cNvSpPr/>
            <p:nvPr/>
          </p:nvSpPr>
          <p:spPr>
            <a:xfrm>
              <a:off x="10717418"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11081815"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11446212"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1810609" y="0"/>
              <a:ext cx="231486" cy="6858000"/>
            </a:xfrm>
            <a:prstGeom prst="rect">
              <a:avLst/>
            </a:prstGeom>
            <a:solidFill>
              <a:srgbClr val="3EC2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矩形: 圆角 82"/>
          <p:cNvSpPr/>
          <p:nvPr/>
        </p:nvSpPr>
        <p:spPr>
          <a:xfrm>
            <a:off x="624840" y="807720"/>
            <a:ext cx="10942322" cy="5242560"/>
          </a:xfrm>
          <a:prstGeom prst="roundRect">
            <a:avLst>
              <a:gd name="adj" fmla="val 103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圆角 84"/>
          <p:cNvSpPr/>
          <p:nvPr/>
        </p:nvSpPr>
        <p:spPr>
          <a:xfrm>
            <a:off x="883906" y="1015056"/>
            <a:ext cx="2412661" cy="548424"/>
          </a:xfrm>
          <a:prstGeom prst="roundRect">
            <a:avLst>
              <a:gd name="adj" fmla="val 50000"/>
            </a:avLst>
          </a:prstGeom>
          <a:solidFill>
            <a:srgbClr val="3EC0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spc="600" dirty="0">
                <a:latin typeface="锐字真言体免费商用" panose="02010600030101010101" pitchFamily="2" charset="-122"/>
                <a:ea typeface="锐字真言体免费商用" panose="02010600030101010101" pitchFamily="2" charset="-122"/>
              </a:rPr>
              <a:t>牙齿的外形</a:t>
            </a:r>
            <a:endParaRPr lang="zh-CN" altLang="en-US" sz="2400" spc="600" dirty="0">
              <a:latin typeface="锐字真言体免费商用" panose="02010600030101010101" pitchFamily="2" charset="-122"/>
              <a:ea typeface="锐字真言体免费商用" panose="02010600030101010101" pitchFamily="2" charset="-122"/>
            </a:endParaRPr>
          </a:p>
        </p:txBody>
      </p:sp>
      <p:pic>
        <p:nvPicPr>
          <p:cNvPr id="73" name="Picture 7" descr="未标题-7"/>
          <p:cNvPicPr>
            <a:picLocks noChangeAspect="1" noChangeArrowheads="1"/>
          </p:cNvPicPr>
          <p:nvPr/>
        </p:nvPicPr>
        <p:blipFill>
          <a:blip r:embed="rId1">
            <a:lum contrast="-24000"/>
            <a:extLst>
              <a:ext uri="{28A0092B-C50C-407E-A947-70E740481C1C}">
                <a14:useLocalDpi xmlns:a14="http://schemas.microsoft.com/office/drawing/2010/main" val="0"/>
              </a:ext>
            </a:extLst>
          </a:blip>
          <a:srcRect/>
          <a:stretch>
            <a:fillRect/>
          </a:stretch>
        </p:blipFill>
        <p:spPr bwMode="auto">
          <a:xfrm>
            <a:off x="975292" y="1828270"/>
            <a:ext cx="3810000" cy="3805238"/>
          </a:xfrm>
          <a:prstGeom prst="rect">
            <a:avLst/>
          </a:prstGeom>
          <a:noFill/>
          <a:ln w="38100">
            <a:solidFill>
              <a:srgbClr val="3EC09B"/>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10" descr="未标题-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3413" y="1828270"/>
            <a:ext cx="6138444" cy="3792538"/>
          </a:xfrm>
          <a:prstGeom prst="rect">
            <a:avLst/>
          </a:prstGeom>
          <a:noFill/>
          <a:ln w="38100">
            <a:solidFill>
              <a:srgbClr val="3EC09B"/>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down)">
                                      <p:cBhvr>
                                        <p:cTn id="11" dur="500"/>
                                        <p:tgtEl>
                                          <p:spTgt spid="7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wipe(down)">
                                      <p:cBhvr>
                                        <p:cTn id="1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了解牙齿</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cxnSp>
        <p:nvCxnSpPr>
          <p:cNvPr id="24" name="直接连接符 23"/>
          <p:cNvCxnSpPr/>
          <p:nvPr/>
        </p:nvCxnSpPr>
        <p:spPr>
          <a:xfrm>
            <a:off x="1532770" y="3846972"/>
            <a:ext cx="4796696" cy="0"/>
          </a:xfrm>
          <a:prstGeom prst="line">
            <a:avLst/>
          </a:prstGeom>
          <a:ln>
            <a:solidFill>
              <a:schemeClr val="bg1">
                <a:alpha val="86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435100" y="2528035"/>
            <a:ext cx="5295900" cy="1142044"/>
          </a:xfrm>
          <a:prstGeom prst="rect">
            <a:avLst/>
          </a:prstGeom>
          <a:noFill/>
        </p:spPr>
        <p:txBody>
          <a:bodyPr wrap="square" rtlCol="0">
            <a:spAutoFit/>
          </a:bodyPr>
          <a:lstStyle/>
          <a:p>
            <a:pPr algn="l">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人的一生，共有两副牙齿，即乳牙和恒牙。</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endParaRPr>
          </a:p>
        </p:txBody>
      </p:sp>
      <p:sp>
        <p:nvSpPr>
          <p:cNvPr id="26" name="文本框 25"/>
          <p:cNvSpPr txBox="1"/>
          <p:nvPr/>
        </p:nvSpPr>
        <p:spPr>
          <a:xfrm>
            <a:off x="1435100" y="4183522"/>
            <a:ext cx="5295900" cy="1161985"/>
          </a:xfrm>
          <a:prstGeom prst="rect">
            <a:avLst/>
          </a:prstGeom>
          <a:noFill/>
        </p:spPr>
        <p:txBody>
          <a:bodyPr wrap="square" rtlCol="0">
            <a:spAutoFit/>
          </a:bodyPr>
          <a:lstStyle/>
          <a:p>
            <a:pPr algn="l">
              <a:lnSpc>
                <a:spcPct val="150000"/>
              </a:lnSpc>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乳牙就是第一次长出的牙齿，恒牙大约在我们六岁时便开始长出。六岁时乳牙会渐渐松动和脱落，到十二、三岁便全部换上恒牙。这个阶段，称为换牙期。</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grpSp>
        <p:nvGrpSpPr>
          <p:cNvPr id="27" name="组合 26"/>
          <p:cNvGrpSpPr/>
          <p:nvPr/>
        </p:nvGrpSpPr>
        <p:grpSpPr>
          <a:xfrm>
            <a:off x="7287840" y="1220847"/>
            <a:ext cx="3367460" cy="4429006"/>
            <a:chOff x="7186240" y="1563747"/>
            <a:chExt cx="3367460" cy="4429006"/>
          </a:xfrm>
        </p:grpSpPr>
        <p:sp>
          <p:nvSpPr>
            <p:cNvPr id="28" name="椭圆 27"/>
            <p:cNvSpPr/>
            <p:nvPr/>
          </p:nvSpPr>
          <p:spPr>
            <a:xfrm>
              <a:off x="7339620" y="2844800"/>
              <a:ext cx="3060700" cy="3060700"/>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a:blip r:embed="rId3" cstate="screen"/>
            <a:stretch>
              <a:fillRect/>
            </a:stretch>
          </p:blipFill>
          <p:spPr>
            <a:xfrm>
              <a:off x="7186240" y="1563747"/>
              <a:ext cx="3367460" cy="4429006"/>
            </a:xfrm>
            <a:prstGeom prst="rect">
              <a:avLst/>
            </a:prstGeom>
          </p:spPr>
        </p:pic>
      </p:grpSp>
      <p:sp>
        <p:nvSpPr>
          <p:cNvPr id="22" name="文本框 21"/>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9" y="-297"/>
            <a:ext cx="12193057" cy="6858594"/>
            <a:chOff x="-529" y="-297"/>
            <a:chExt cx="12193057" cy="6858594"/>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bright="8000"/>
                      </a14:imgEffect>
                    </a14:imgLayer>
                  </a14:imgProps>
                </a:ext>
              </a:extLst>
            </a:blip>
            <a:stretch>
              <a:fillRect/>
            </a:stretch>
          </p:blipFill>
          <p:spPr>
            <a:xfrm>
              <a:off x="-529" y="-297"/>
              <a:ext cx="12193057" cy="6858594"/>
            </a:xfrm>
            <a:prstGeom prst="rect">
              <a:avLst/>
            </a:prstGeom>
          </p:spPr>
        </p:pic>
        <p:sp>
          <p:nvSpPr>
            <p:cNvPr id="16" name="矩形 15"/>
            <p:cNvSpPr/>
            <p:nvPr/>
          </p:nvSpPr>
          <p:spPr>
            <a:xfrm flipV="1">
              <a:off x="0" y="0"/>
              <a:ext cx="12192000" cy="6858000"/>
            </a:xfrm>
            <a:prstGeom prst="rect">
              <a:avLst/>
            </a:prstGeom>
            <a:gradFill flip="none" rotWithShape="1">
              <a:gsLst>
                <a:gs pos="0">
                  <a:srgbClr val="FFFFFF">
                    <a:alpha val="23000"/>
                  </a:srgbClr>
                </a:gs>
                <a:gs pos="67000">
                  <a:srgbClr val="FFFFFF">
                    <a:alpha val="0"/>
                  </a:srgbClr>
                </a:gs>
              </a:gsLst>
              <a:path path="circle">
                <a:fillToRect t="100000" r="100000"/>
              </a:path>
              <a:tileRect l="-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圆角 12"/>
          <p:cNvSpPr/>
          <p:nvPr/>
        </p:nvSpPr>
        <p:spPr>
          <a:xfrm>
            <a:off x="1190171" y="1886857"/>
            <a:ext cx="3831772" cy="3831772"/>
          </a:xfrm>
          <a:prstGeom prst="round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3124200" y="856839"/>
            <a:ext cx="5943600" cy="824109"/>
            <a:chOff x="438150" y="3358739"/>
            <a:chExt cx="5943600" cy="824109"/>
          </a:xfrm>
        </p:grpSpPr>
        <p:sp>
          <p:nvSpPr>
            <p:cNvPr id="32" name="文本框 31"/>
            <p:cNvSpPr txBox="1"/>
            <p:nvPr/>
          </p:nvSpPr>
          <p:spPr>
            <a:xfrm>
              <a:off x="2274570" y="3952016"/>
              <a:ext cx="2270760" cy="230832"/>
            </a:xfrm>
            <a:prstGeom prst="rect">
              <a:avLst/>
            </a:prstGeom>
            <a:noFill/>
          </p:spPr>
          <p:txBody>
            <a:bodyPr wrap="square" rtlCol="0">
              <a:spAutoFit/>
            </a:bodyPr>
            <a:lstStyle/>
            <a:p>
              <a:pPr algn="dist"/>
              <a:endParaRPr lang="en-US" altLang="zh-CN" sz="900" dirty="0">
                <a:ln w="38100">
                  <a:noFill/>
                </a:ln>
                <a:solidFill>
                  <a:schemeClr val="bg1">
                    <a:alpha val="62000"/>
                  </a:schemeClr>
                </a:solidFill>
                <a:latin typeface="思源黑体 CN Light" panose="020B0300000000000000" pitchFamily="34" charset="-122"/>
                <a:ea typeface="思源黑体 CN Light" panose="020B0300000000000000" pitchFamily="34" charset="-122"/>
              </a:endParaRPr>
            </a:p>
          </p:txBody>
        </p:sp>
        <p:sp>
          <p:nvSpPr>
            <p:cNvPr id="33" name="文本框 32"/>
            <p:cNvSpPr txBox="1"/>
            <p:nvPr/>
          </p:nvSpPr>
          <p:spPr>
            <a:xfrm>
              <a:off x="438150" y="3358739"/>
              <a:ext cx="5943600" cy="707886"/>
            </a:xfrm>
            <a:prstGeom prst="rect">
              <a:avLst/>
            </a:prstGeom>
            <a:noFill/>
          </p:spPr>
          <p:txBody>
            <a:bodyPr wrap="square" rtlCol="0">
              <a:spAutoFit/>
            </a:bodyPr>
            <a:lstStyle/>
            <a:p>
              <a:pPr algn="ctr"/>
              <a:r>
                <a:rPr lang="zh-CN" altLang="en-US" sz="4000" dirty="0">
                  <a:ln w="38100">
                    <a:noFill/>
                  </a:ln>
                  <a:solidFill>
                    <a:schemeClr val="bg1"/>
                  </a:solidFill>
                  <a:latin typeface="汉仪元隆黑 90W" panose="00020600040101010101" pitchFamily="18" charset="-122"/>
                  <a:ea typeface="汉仪元隆黑 90W" panose="00020600040101010101" pitchFamily="18" charset="-122"/>
                </a:rPr>
                <a:t>了解牙齿</a:t>
              </a:r>
              <a:endParaRPr lang="zh-CN" altLang="en-US" sz="4000" dirty="0">
                <a:ln w="38100">
                  <a:noFill/>
                </a:ln>
                <a:solidFill>
                  <a:schemeClr val="bg1"/>
                </a:solidFill>
                <a:latin typeface="汉仪元隆黑 90W" panose="00020600040101010101" pitchFamily="18" charset="-122"/>
                <a:ea typeface="汉仪元隆黑 90W" panose="00020600040101010101" pitchFamily="18" charset="-122"/>
              </a:endParaRPr>
            </a:p>
          </p:txBody>
        </p:sp>
      </p:grpSp>
      <p:sp>
        <p:nvSpPr>
          <p:cNvPr id="50" name="矩形: 圆角 49"/>
          <p:cNvSpPr/>
          <p:nvPr/>
        </p:nvSpPr>
        <p:spPr>
          <a:xfrm>
            <a:off x="431800" y="495300"/>
            <a:ext cx="11328400" cy="5867400"/>
          </a:xfrm>
          <a:prstGeom prst="roundRect">
            <a:avLst>
              <a:gd name="adj" fmla="val 7194"/>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000">
              <a:solidFill>
                <a:srgbClr val="74BFF0"/>
              </a:solidFill>
              <a:latin typeface="汉仪菱心体简" panose="02010400000101010101" pitchFamily="2" charset="-122"/>
              <a:ea typeface="汉仪菱心体简" panose="02010400000101010101" pitchFamily="2" charset="-122"/>
            </a:endParaRPr>
          </a:p>
        </p:txBody>
      </p:sp>
      <p:grpSp>
        <p:nvGrpSpPr>
          <p:cNvPr id="9" name="组合 8"/>
          <p:cNvGrpSpPr/>
          <p:nvPr/>
        </p:nvGrpSpPr>
        <p:grpSpPr>
          <a:xfrm>
            <a:off x="1393371" y="1087490"/>
            <a:ext cx="3570515" cy="4321314"/>
            <a:chOff x="1088571" y="1203605"/>
            <a:chExt cx="3570515" cy="4321314"/>
          </a:xfrm>
        </p:grpSpPr>
        <p:sp>
          <p:nvSpPr>
            <p:cNvPr id="21" name="文本框 20"/>
            <p:cNvSpPr txBox="1"/>
            <p:nvPr/>
          </p:nvSpPr>
          <p:spPr>
            <a:xfrm>
              <a:off x="1139371" y="4382234"/>
              <a:ext cx="3381829" cy="1142685"/>
            </a:xfrm>
            <a:prstGeom prst="rect">
              <a:avLst/>
            </a:prstGeom>
            <a:noFill/>
          </p:spPr>
          <p:txBody>
            <a:bodyPr wrap="square" rtlCol="0">
              <a:spAutoFit/>
            </a:bodyPr>
            <a:lstStyle/>
            <a:p>
              <a:pPr algn="ctr">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乳牙共有</a:t>
              </a:r>
              <a:r>
                <a:rPr lang="en-US" altLang="zh-CN" sz="2400" dirty="0">
                  <a:solidFill>
                    <a:schemeClr val="bg1"/>
                  </a:solidFill>
                  <a:latin typeface="思源黑体 CN Bold" panose="020B0800000000000000" pitchFamily="34" charset="-122"/>
                  <a:ea typeface="思源黑体 CN Bold" panose="020B0800000000000000" pitchFamily="34" charset="-122"/>
                  <a:cs typeface="+mn-ea"/>
                </a:rPr>
                <a:t>20</a:t>
              </a: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颗，两岁左右长齐</a:t>
              </a:r>
              <a:endParaRPr lang="zh-CN" altLang="en-US" sz="1400" dirty="0">
                <a:solidFill>
                  <a:schemeClr val="bg1"/>
                </a:solidFill>
                <a:latin typeface="思源黑体 CN Light" panose="020B0300000000000000" pitchFamily="34" charset="-122"/>
                <a:ea typeface="思源黑体 CN Light" panose="020B0300000000000000" pitchFamily="34" charset="-122"/>
                <a:cs typeface="+mn-ea"/>
              </a:endParaRPr>
            </a:p>
          </p:txBody>
        </p:sp>
        <p:sp>
          <p:nvSpPr>
            <p:cNvPr id="22" name="文本框 21"/>
            <p:cNvSpPr txBox="1"/>
            <p:nvPr/>
          </p:nvSpPr>
          <p:spPr>
            <a:xfrm>
              <a:off x="1088571" y="1203605"/>
              <a:ext cx="3570515" cy="3555717"/>
            </a:xfrm>
            <a:prstGeom prst="rect">
              <a:avLst/>
            </a:prstGeom>
            <a:noFill/>
          </p:spPr>
          <p:txBody>
            <a:bodyPr wrap="square" rtlCol="0">
              <a:spAutoFit/>
            </a:bodyPr>
            <a:lstStyle/>
            <a:p>
              <a:pPr algn="l">
                <a:lnSpc>
                  <a:spcPct val="150000"/>
                </a:lnSpc>
              </a:pPr>
              <a:r>
                <a:rPr lang="en-US" altLang="zh-CN" sz="16600" dirty="0">
                  <a:solidFill>
                    <a:schemeClr val="bg1"/>
                  </a:solidFill>
                  <a:latin typeface="汉仪元隆黑 90W" panose="00020600040101010101" pitchFamily="18" charset="-122"/>
                  <a:ea typeface="汉仪元隆黑 90W" panose="00020600040101010101" pitchFamily="18" charset="-122"/>
                  <a:cs typeface="+mn-ea"/>
                </a:rPr>
                <a:t>20</a:t>
              </a:r>
              <a:r>
                <a:rPr lang="en-US" altLang="zh-CN" sz="2400" dirty="0">
                  <a:solidFill>
                    <a:schemeClr val="bg1"/>
                  </a:solidFill>
                  <a:latin typeface="汉仪元隆黑 90W" panose="00020600040101010101" pitchFamily="18" charset="-122"/>
                  <a:ea typeface="汉仪元隆黑 90W" panose="00020600040101010101" pitchFamily="18" charset="-122"/>
                  <a:cs typeface="+mn-ea"/>
                </a:rPr>
                <a:t>/</a:t>
              </a:r>
              <a:r>
                <a:rPr lang="zh-CN" altLang="en-US" sz="2400" dirty="0">
                  <a:solidFill>
                    <a:schemeClr val="bg1"/>
                  </a:solidFill>
                  <a:latin typeface="汉仪元隆黑 90W" panose="00020600040101010101" pitchFamily="18" charset="-122"/>
                  <a:ea typeface="汉仪元隆黑 90W" panose="00020600040101010101" pitchFamily="18" charset="-122"/>
                  <a:cs typeface="+mn-ea"/>
                </a:rPr>
                <a:t>颗</a:t>
              </a:r>
              <a:endParaRPr lang="zh-CN" altLang="en-US" sz="1400" dirty="0">
                <a:solidFill>
                  <a:schemeClr val="bg1"/>
                </a:solidFill>
                <a:latin typeface="汉仪元隆黑 90W" panose="00020600040101010101" pitchFamily="18" charset="-122"/>
                <a:ea typeface="汉仪元隆黑 90W" panose="00020600040101010101" pitchFamily="18" charset="-122"/>
                <a:cs typeface="+mn-ea"/>
              </a:endParaRPr>
            </a:p>
          </p:txBody>
        </p:sp>
      </p:grpSp>
      <p:grpSp>
        <p:nvGrpSpPr>
          <p:cNvPr id="12" name="组合 11"/>
          <p:cNvGrpSpPr/>
          <p:nvPr/>
        </p:nvGrpSpPr>
        <p:grpSpPr>
          <a:xfrm>
            <a:off x="5509533" y="2318901"/>
            <a:ext cx="5573485" cy="3034148"/>
            <a:chOff x="5306332" y="2437320"/>
            <a:chExt cx="5573485" cy="3034148"/>
          </a:xfrm>
        </p:grpSpPr>
        <p:sp>
          <p:nvSpPr>
            <p:cNvPr id="19" name="文本框 18"/>
            <p:cNvSpPr txBox="1"/>
            <p:nvPr/>
          </p:nvSpPr>
          <p:spPr>
            <a:xfrm>
              <a:off x="5306332" y="2437320"/>
              <a:ext cx="5573485" cy="1142685"/>
            </a:xfrm>
            <a:prstGeom prst="rect">
              <a:avLst/>
            </a:prstGeom>
            <a:noFill/>
          </p:spPr>
          <p:txBody>
            <a:bodyPr wrap="square" rtlCol="0">
              <a:spAutoFit/>
            </a:bodyPr>
            <a:lstStyle/>
            <a:p>
              <a:pPr algn="l">
                <a:lnSpc>
                  <a:spcPct val="150000"/>
                </a:lnSpc>
              </a:pP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在人的一生中，从婴儿出生</a:t>
              </a:r>
              <a:r>
                <a:rPr lang="en-US" altLang="zh-CN" sz="2400" dirty="0">
                  <a:solidFill>
                    <a:schemeClr val="bg1"/>
                  </a:solidFill>
                  <a:latin typeface="思源黑体 CN Bold" panose="020B0800000000000000" pitchFamily="34" charset="-122"/>
                  <a:ea typeface="思源黑体 CN Bold" panose="020B0800000000000000" pitchFamily="34" charset="-122"/>
                  <a:cs typeface="+mn-ea"/>
                </a:rPr>
                <a:t>6</a:t>
              </a:r>
              <a:r>
                <a:rPr lang="zh-CN" altLang="en-US" sz="2400" dirty="0">
                  <a:solidFill>
                    <a:schemeClr val="bg1"/>
                  </a:solidFill>
                  <a:latin typeface="思源黑体 CN Bold" panose="020B0800000000000000" pitchFamily="34" charset="-122"/>
                  <a:ea typeface="思源黑体 CN Bold" panose="020B0800000000000000" pitchFamily="34" charset="-122"/>
                  <a:cs typeface="+mn-ea"/>
                </a:rPr>
                <a:t>个月开始生长乳牙</a:t>
              </a:r>
              <a:endParaRPr lang="zh-CN" altLang="en-US" sz="1400" dirty="0">
                <a:solidFill>
                  <a:schemeClr val="bg1"/>
                </a:solidFill>
                <a:latin typeface="思源黑体 CN Light" panose="020B0300000000000000" pitchFamily="34" charset="-122"/>
                <a:ea typeface="思源黑体 CN Light" panose="020B0300000000000000" pitchFamily="34" charset="-122"/>
                <a:cs typeface="+mn-ea"/>
              </a:endParaRPr>
            </a:p>
          </p:txBody>
        </p:sp>
        <p:sp>
          <p:nvSpPr>
            <p:cNvPr id="20" name="文本框 19"/>
            <p:cNvSpPr txBox="1"/>
            <p:nvPr/>
          </p:nvSpPr>
          <p:spPr>
            <a:xfrm>
              <a:off x="5306332" y="3940408"/>
              <a:ext cx="5573485" cy="1531060"/>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大概</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岁左右，乳牙开始顺序脱落，长出恒牙，这个过程叫做“换牙”。</a:t>
              </a:r>
              <a:endParaRPr lang="en-US" altLang="zh-CN" sz="1600" dirty="0">
                <a:solidFill>
                  <a:schemeClr val="bg1"/>
                </a:solidFill>
                <a:latin typeface="思源黑体 CN Medium" panose="020B0600000000000000" pitchFamily="34" charset="-122"/>
                <a:ea typeface="思源黑体 CN Medium" panose="020B0600000000000000" pitchFamily="34" charset="-122"/>
                <a:cs typeface="+mn-ea"/>
              </a:endParaRPr>
            </a:p>
            <a:p>
              <a:pPr marL="342900" indent="-342900" algn="l">
                <a:lnSpc>
                  <a:spcPct val="150000"/>
                </a:lnSpc>
                <a:buFont typeface="Arial" panose="020B0604020202020204" pitchFamily="34" charset="0"/>
                <a:buChar char="•"/>
              </a:pP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恒牙要比乳牙多出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8—12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颗，新长出的恒牙上、下各为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14—16</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颗，恒牙总数为</a:t>
              </a:r>
              <a:r>
                <a:rPr lang="en-US" altLang="zh-CN" sz="1600" dirty="0">
                  <a:solidFill>
                    <a:schemeClr val="bg1"/>
                  </a:solidFill>
                  <a:latin typeface="思源黑体 CN Medium" panose="020B0600000000000000" pitchFamily="34" charset="-122"/>
                  <a:ea typeface="思源黑体 CN Medium" panose="020B0600000000000000" pitchFamily="34" charset="-122"/>
                  <a:cs typeface="+mn-ea"/>
                </a:rPr>
                <a:t>28—32</a:t>
              </a:r>
              <a:r>
                <a:rPr lang="zh-CN" altLang="en-US" sz="1600" dirty="0">
                  <a:solidFill>
                    <a:schemeClr val="bg1"/>
                  </a:solidFill>
                  <a:latin typeface="思源黑体 CN Medium" panose="020B0600000000000000" pitchFamily="34" charset="-122"/>
                  <a:ea typeface="思源黑体 CN Medium" panose="020B0600000000000000" pitchFamily="34" charset="-122"/>
                  <a:cs typeface="+mn-ea"/>
                </a:rPr>
                <a:t>颗（有的人终身不长智齿）</a:t>
              </a:r>
              <a:endParaRPr lang="zh-CN" altLang="en-US" sz="1600" dirty="0">
                <a:solidFill>
                  <a:schemeClr val="bg1"/>
                </a:solidFill>
                <a:latin typeface="思源黑体 CN Medium" panose="020B0600000000000000" pitchFamily="34" charset="-122"/>
                <a:ea typeface="思源黑体 CN Medium" panose="020B0600000000000000" pitchFamily="34" charset="-122"/>
                <a:cs typeface="+mn-ea"/>
              </a:endParaRPr>
            </a:p>
          </p:txBody>
        </p:sp>
        <p:cxnSp>
          <p:nvCxnSpPr>
            <p:cNvPr id="11" name="直接连接符 10"/>
            <p:cNvCxnSpPr/>
            <p:nvPr/>
          </p:nvCxnSpPr>
          <p:spPr>
            <a:xfrm>
              <a:off x="5306332" y="3760207"/>
              <a:ext cx="5573485" cy="0"/>
            </a:xfrm>
            <a:prstGeom prst="line">
              <a:avLst/>
            </a:prstGeom>
            <a:ln>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grpSp>
      <p:sp>
        <p:nvSpPr>
          <p:cNvPr id="24" name="文本框 23"/>
          <p:cNvSpPr txBox="1"/>
          <p:nvPr/>
        </p:nvSpPr>
        <p:spPr>
          <a:xfrm>
            <a:off x="585695" y="903005"/>
            <a:ext cx="1933388" cy="307777"/>
          </a:xfrm>
          <a:prstGeom prst="rect">
            <a:avLst/>
          </a:prstGeom>
          <a:noFill/>
        </p:spPr>
        <p:txBody>
          <a:bodyPr wrap="square">
            <a:spAutoFit/>
          </a:bodyPr>
          <a:lstStyle/>
          <a:p>
            <a:r>
              <a:rPr lang="zh-CN" altLang="en-US" sz="1400" dirty="0">
                <a:solidFill>
                  <a:srgbClr val="6194D8"/>
                </a:solidFill>
              </a:rPr>
              <a:t>Learning ppt together</a:t>
            </a:r>
            <a:endParaRPr lang="zh-CN" altLang="en-US" sz="1400" dirty="0">
              <a:solidFill>
                <a:srgbClr val="6194D8"/>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5000">
        <p14:gallery dir="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p="http://schemas.openxmlformats.org/presentationml/2006/main">
  <p:tag name="PA" val="v5.2.11"/>
</p:tagLst>
</file>

<file path=ppt/tags/tag2.xml><?xml version="1.0" encoding="utf-8"?>
<p:tagLst xmlns:p="http://schemas.openxmlformats.org/presentationml/2006/main">
  <p:tag name="PA" val="v5.2.11"/>
</p:tagLst>
</file>

<file path=ppt/tags/tag3.xml><?xml version="1.0" encoding="utf-8"?>
<p:tagLst xmlns:p="http://schemas.openxmlformats.org/presentationml/2006/main">
  <p:tag name="PA" val="v5.2.11"/>
</p:tagLst>
</file>

<file path=ppt/tags/tag4.xml><?xml version="1.0" encoding="utf-8"?>
<p:tagLst xmlns:p="http://schemas.openxmlformats.org/presentationml/2006/main">
  <p:tag name="PA" val="v5.2.11"/>
</p:tagLst>
</file>

<file path=ppt/tags/tag5.xml><?xml version="1.0" encoding="utf-8"?>
<p:tagLst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3040</Words>
  <Application>WPS 演示</Application>
  <PresentationFormat>宽屏</PresentationFormat>
  <Paragraphs>279</Paragraphs>
  <Slides>32</Slides>
  <Notes>0</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32</vt:i4>
      </vt:variant>
    </vt:vector>
  </HeadingPairs>
  <TitlesOfParts>
    <vt:vector size="56" baseType="lpstr">
      <vt:lpstr>Arial</vt:lpstr>
      <vt:lpstr>宋体</vt:lpstr>
      <vt:lpstr>Wingdings</vt:lpstr>
      <vt:lpstr>思源黑体 CN Light</vt:lpstr>
      <vt:lpstr>汉仪菱心体简</vt:lpstr>
      <vt:lpstr>汉仪元隆黑 90W</vt:lpstr>
      <vt:lpstr>思源黑体</vt:lpstr>
      <vt:lpstr>黑体</vt:lpstr>
      <vt:lpstr>思源黑体 CN Medium</vt:lpstr>
      <vt:lpstr>锐字真言体免费商用</vt:lpstr>
      <vt:lpstr>思源黑体 CN Bold</vt:lpstr>
      <vt:lpstr>汉真广标</vt:lpstr>
      <vt:lpstr>微软雅黑</vt:lpstr>
      <vt:lpstr>汉仪蝶语体简</vt:lpstr>
      <vt:lpstr>等线</vt:lpstr>
      <vt:lpstr>等线 Light</vt:lpstr>
      <vt:lpstr>Calibri</vt:lpstr>
      <vt:lpstr>Arial Unicode MS</vt:lpstr>
      <vt:lpstr>华文琥珀</vt:lpstr>
      <vt:lpstr>Wingdings 2</vt:lpstr>
      <vt:lpstr>Wingdings</vt:lpstr>
      <vt:lpstr>Franklin Gothic Book</vt:lpstr>
      <vt:lpstr>华文楷体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牙齿的外形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注  意</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bing</dc:creator>
  <cp:lastModifiedBy>Administrator</cp:lastModifiedBy>
  <cp:revision>28</cp:revision>
  <dcterms:created xsi:type="dcterms:W3CDTF">2018-04-18T06:17:00Z</dcterms:created>
  <dcterms:modified xsi:type="dcterms:W3CDTF">2022-05-26T08:17:51Z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1AEA9D96F70B479CA9A1947F9F9A7DEB</vt:lpwstr>
  </property>
  <property fmtid="{D5CDD505-2E9C-101B-9397-08002B2CF9AE}" pid="3" name="KSOProductBuildVer">
    <vt:lpwstr>2052-11.1.0.11339</vt:lpwstr>
  </property>
</Properties>
</file>