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365" r:id="rId3"/>
    <p:sldId id="521" r:id="rId4"/>
    <p:sldId id="262" r:id="rId5"/>
    <p:sldId id="267" r:id="rId6"/>
    <p:sldId id="545" r:id="rId8"/>
    <p:sldId id="386" r:id="rId9"/>
    <p:sldId id="387" r:id="rId10"/>
    <p:sldId id="388" r:id="rId11"/>
    <p:sldId id="391" r:id="rId12"/>
    <p:sldId id="282" r:id="rId13"/>
    <p:sldId id="588" r:id="rId14"/>
    <p:sldId id="337" r:id="rId15"/>
    <p:sldId id="338" r:id="rId16"/>
    <p:sldId id="582" r:id="rId17"/>
  </p:sldIdLst>
  <p:sldSz cx="9144000" cy="6858000" type="screen4x3"/>
  <p:notesSz cx="6858000" cy="9144000"/>
  <p:embeddedFontLst>
    <p:embeddedFont>
      <p:font typeface="汉仪雅酷黑 65W" panose="020B0604020202020204" charset="-122"/>
      <p:regular r:id="rId21"/>
    </p:embeddedFont>
    <p:embeddedFont>
      <p:font typeface="Comic Sans MS" panose="030F0702030302020204" pitchFamily="66" charset="0"/>
      <p:regular r:id="rId22"/>
      <p:bold r:id="rId23"/>
      <p:italic r:id="rId24"/>
      <p:boldItalic r:id="rId25"/>
    </p:embeddedFont>
    <p:embeddedFont>
      <p:font typeface="黑体" panose="02010609060101010101" pitchFamily="2" charset="-122"/>
      <p:regular r:id="rId26"/>
    </p:embeddedFont>
    <p:embeddedFont>
      <p:font typeface="Calibri" panose="020F0502020204030204" charset="0"/>
      <p:regular r:id="rId27"/>
      <p:bold r:id="rId28"/>
      <p:italic r:id="rId29"/>
      <p:boldItalic r:id="rId30"/>
    </p:embeddedFont>
    <p:embeddedFont>
      <p:font typeface="Arial Black" panose="020B0A04020102020204" pitchFamily="34" charset="0"/>
      <p:bold r:id="rId31"/>
    </p:embeddedFont>
    <p:embeddedFont>
      <p:font typeface="楷体" panose="02010609060101010101" pitchFamily="49"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506" y="66"/>
      </p:cViewPr>
      <p:guideLst>
        <p:guide orient="horz" pos="2188"/>
        <p:guide pos="283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1.xml"/><Relationship Id="rId32" Type="http://schemas.openxmlformats.org/officeDocument/2006/relationships/font" Target="fonts/font12.fntdata"/><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 Target="slides/slide1.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8AFF1C-53ED-4C03-A86F-99883438993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0E2A01-BC29-4CA1-A1E7-71328760A42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6200" y="8686800"/>
            <a:ext cx="2971800" cy="457200"/>
          </a:xfrm>
          <a:prstGeom prst="rect">
            <a:avLst/>
          </a:prstGeom>
          <a:noFill/>
          <a:ln w="9525">
            <a:noFill/>
            <a:miter lim="800000"/>
          </a:ln>
        </p:spPr>
        <p:txBody>
          <a:bodyPr anchor="b"/>
          <a:lstStyle/>
          <a:p>
            <a:pPr algn="r"/>
            <a:fld id="{DADD85FF-8915-43EB-9BE2-004688B596E3}" type="slidenum">
              <a:rPr lang="zh-CN" altLang="en-US" sz="1200">
                <a:latin typeface="Times New Roman" panose="02020603050405020304" pitchFamily="18" charset="0"/>
              </a:rPr>
            </a:fld>
            <a:endParaRPr lang="zh-CN" altLang="en-US" sz="1200">
              <a:latin typeface="Times New Roman" panose="02020603050405020304" pitchFamily="18" charset="0"/>
            </a:endParaRPr>
          </a:p>
        </p:txBody>
      </p:sp>
      <p:sp>
        <p:nvSpPr>
          <p:cNvPr id="118787" name="Rectangle 7"/>
          <p:cNvSpPr txBox="1">
            <a:spLocks noGrp="1" noChangeArrowheads="1"/>
          </p:cNvSpPr>
          <p:nvPr/>
        </p:nvSpPr>
        <p:spPr bwMode="auto">
          <a:xfrm>
            <a:off x="3884613" y="8685213"/>
            <a:ext cx="2971800" cy="457200"/>
          </a:xfrm>
          <a:prstGeom prst="rect">
            <a:avLst/>
          </a:prstGeom>
          <a:noFill/>
          <a:ln w="9525">
            <a:noFill/>
            <a:miter lim="800000"/>
          </a:ln>
        </p:spPr>
        <p:txBody>
          <a:bodyPr anchor="b"/>
          <a:lstStyle/>
          <a:p>
            <a:pPr algn="r"/>
            <a:fld id="{AC0D969C-A1E1-471B-B7B8-353F1FA187CD}" type="slidenum">
              <a:rPr lang="zh-CN" altLang="en-US" sz="1200"/>
            </a:fld>
            <a:endParaRPr lang="zh-CN" altLang="en-US" sz="1200"/>
          </a:p>
        </p:txBody>
      </p:sp>
      <p:sp>
        <p:nvSpPr>
          <p:cNvPr id="118788" name="Rectangle 2"/>
          <p:cNvSpPr>
            <a:spLocks noGrp="1" noRot="1" noChangeAspect="1" noChangeArrowheads="1" noTextEdit="1"/>
          </p:cNvSpPr>
          <p:nvPr>
            <p:ph type="sldImg" idx="4294967295"/>
          </p:nvPr>
        </p:nvSpPr>
        <p:spPr>
          <a:xfrm>
            <a:off x="1354138" y="874713"/>
            <a:ext cx="4159250" cy="3119437"/>
          </a:xfrm>
        </p:spPr>
      </p:sp>
      <p:sp>
        <p:nvSpPr>
          <p:cNvPr id="118789" name="Rectangle 3"/>
          <p:cNvSpPr>
            <a:spLocks noGrp="1" noChangeArrowheads="1"/>
          </p:cNvSpPr>
          <p:nvPr>
            <p:ph type="body" idx="4294967295"/>
          </p:nvPr>
        </p:nvSpPr>
        <p:spPr>
          <a:xfrm>
            <a:off x="909638" y="4352925"/>
            <a:ext cx="5037137" cy="3595688"/>
          </a:xfrm>
          <a:noFill/>
        </p:spPr>
        <p:txBody>
          <a:bodyPr/>
          <a:lstStyle/>
          <a:p>
            <a:pPr eaLnBrk="1" hangingPunct="1"/>
            <a:r>
              <a:rPr lang="zh-CN" altLang="en-US">
                <a:latin typeface="Arial" panose="020B0604020202020204" pitchFamily="34" charset="0"/>
              </a:rPr>
              <a:t>是一种十分脆弱的病毒，对热和干燥十分敏感，在干燥的环境中，病毒十分钟死亡；在摄氏</a:t>
            </a:r>
            <a:r>
              <a:rPr lang="en-US" altLang="zh-CN">
                <a:latin typeface="Arial" panose="020B0604020202020204" pitchFamily="34" charset="0"/>
              </a:rPr>
              <a:t>60</a:t>
            </a:r>
            <a:r>
              <a:rPr lang="zh-CN" altLang="en-US">
                <a:latin typeface="Arial" panose="020B0604020202020204" pitchFamily="34" charset="0"/>
              </a:rPr>
              <a:t>度的环境中</a:t>
            </a:r>
            <a:r>
              <a:rPr lang="en-US" altLang="zh-CN">
                <a:latin typeface="Arial" panose="020B0604020202020204" pitchFamily="34" charset="0"/>
              </a:rPr>
              <a:t>30</a:t>
            </a:r>
            <a:r>
              <a:rPr lang="zh-CN" altLang="en-US">
                <a:latin typeface="Arial" panose="020B0604020202020204" pitchFamily="34" charset="0"/>
              </a:rPr>
              <a:t>分钟死亡；艾滋病病毒离开人体一分半钟后即会因血液凝固而很快死亡。</a:t>
            </a:r>
            <a:endParaRPr lang="zh-CN" altLang="zh-CN">
              <a:latin typeface="Arial" panose="020B0604020202020204" pitchFamily="34" charset="0"/>
            </a:endParaRPr>
          </a:p>
        </p:txBody>
      </p:sp>
      <p:sp>
        <p:nvSpPr>
          <p:cNvPr id="118790" name="灯片编号占位符 1"/>
          <p:cNvSpPr>
            <a:spLocks noGrp="1" noChangeArrowheads="1"/>
          </p:cNvSpPr>
          <p:nvPr>
            <p:ph type="sldNum" sz="quarter" idx="5"/>
          </p:nvPr>
        </p:nvSpPr>
        <p:spPr bwMode="auto">
          <a:noFill/>
          <a:ln>
            <a:miter lim="800000"/>
          </a:ln>
        </p:spPr>
        <p:txBody>
          <a:bodyPr/>
          <a:lstStyle/>
          <a:p>
            <a:pPr>
              <a:buFont typeface="Arial" panose="020B0604020202020204" pitchFamily="34" charset="0"/>
              <a:buNone/>
            </a:pPr>
            <a:fld id="{C81A4521-D069-4319-B76D-1120281836B9}"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p:sp>
      <p:sp>
        <p:nvSpPr>
          <p:cNvPr id="136195" name="Rectangle 3"/>
          <p:cNvSpPr>
            <a:spLocks noGrp="1" noChangeArrowheads="1"/>
          </p:cNvSpPr>
          <p:nvPr>
            <p:ph type="body" idx="1"/>
          </p:nvPr>
        </p:nvSpPr>
        <p:spPr>
          <a:noFill/>
        </p:spPr>
        <p:txBody>
          <a:bodyPr/>
          <a:lstStyle/>
          <a:p>
            <a:r>
              <a:rPr lang="zh-CN" altLang="en-US"/>
              <a:t>　　　艾滋病病毒的传播是需要一定条件的，病毒必须通过排出、存活而且足量和有直接进入机体的传播途径才能传播，否则不会传播。艾滋病的四个传播条件见下图。</a:t>
            </a:r>
            <a:endParaRPr lang="zh-CN" altLang="en-US"/>
          </a:p>
          <a:p>
            <a:r>
              <a:rPr lang="zh-CN" altLang="en-US"/>
              <a:t>条件一：排出。病毒从艾滋病病毒感染者或者艾滋病病人体内排出是艾滋病传播的前提。艾滋病病毒需要一些载体才能够从感染者体内排出，例如血液、精液、阴道分泌物、乳汁等体液中含有比较多的病毒。</a:t>
            </a:r>
            <a:endParaRPr lang="zh-CN" altLang="en-US"/>
          </a:p>
          <a:p>
            <a:r>
              <a:rPr lang="zh-CN" altLang="en-US"/>
              <a:t>条件二：存活。艾滋病病毒是一种非常脆弱的病毒，对外界环境的抵抗力较弱，离开人体后，常温下存活时间很短。</a:t>
            </a:r>
            <a:endParaRPr lang="zh-CN" altLang="en-US"/>
          </a:p>
          <a:p>
            <a:r>
              <a:rPr lang="zh-CN" altLang="en-US"/>
              <a:t>条件三：足量。艾滋病病毒的数量也是个重要的因素，各种体液中含有的</a:t>
            </a:r>
            <a:r>
              <a:rPr lang="en-US" altLang="zh-CN"/>
              <a:t>HIV</a:t>
            </a:r>
            <a:r>
              <a:rPr lang="zh-CN" altLang="en-US"/>
              <a:t>数量不同，如果数量太少，例如礼节性接吻，唾液中</a:t>
            </a:r>
            <a:r>
              <a:rPr lang="en-US" altLang="zh-CN"/>
              <a:t>HIV</a:t>
            </a:r>
            <a:r>
              <a:rPr lang="zh-CN" altLang="en-US"/>
              <a:t>的数量，一般不足以使人感染。</a:t>
            </a:r>
            <a:endParaRPr lang="zh-CN" altLang="en-US"/>
          </a:p>
          <a:p>
            <a:r>
              <a:rPr lang="zh-CN" altLang="en-US"/>
              <a:t>条件四：进入。存活的艾滋病病毒要想感染另外一个人，必须要通过一定的途径，例如体液交换的行为（输血、性行为等），或者通过皮肤破损、口腔溃疡等伤口进入另一个人的体内。</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idx="4294967295"/>
          </p:nvPr>
        </p:nvSpPr>
        <p:spPr/>
      </p:sp>
      <p:sp>
        <p:nvSpPr>
          <p:cNvPr id="120835" name="备注占位符 2"/>
          <p:cNvSpPr>
            <a:spLocks noGrp="1" noChangeArrowheads="1"/>
          </p:cNvSpPr>
          <p:nvPr>
            <p:ph type="body" idx="4294967295"/>
          </p:nvPr>
        </p:nvSpPr>
        <p:spPr>
          <a:xfrm>
            <a:off x="914400" y="4343400"/>
            <a:ext cx="5029200" cy="4114800"/>
          </a:xfrm>
          <a:noFill/>
        </p:spPr>
        <p:txBody>
          <a:bodyPr/>
          <a:lstStyle/>
          <a:p>
            <a:pPr eaLnBrk="1" hangingPunct="1"/>
            <a:r>
              <a:rPr lang="zh-CN" altLang="en-US">
                <a:latin typeface="Arial" panose="020B0604020202020204" pitchFamily="34" charset="0"/>
              </a:rPr>
              <a:t>可以加几张艾滋病症状和机会性感染的片子，从而引出艾滋病的危害！起到警示的作用</a:t>
            </a:r>
            <a:endParaRPr lang="zh-CN" altLang="en-US">
              <a:latin typeface="Arial" panose="020B0604020202020204" pitchFamily="34" charset="0"/>
            </a:endParaRPr>
          </a:p>
        </p:txBody>
      </p:sp>
      <p:sp>
        <p:nvSpPr>
          <p:cNvPr id="120836" name="灯片编号占位符 3"/>
          <p:cNvSpPr txBox="1">
            <a:spLocks noGrp="1" noChangeArrowheads="1"/>
          </p:cNvSpPr>
          <p:nvPr/>
        </p:nvSpPr>
        <p:spPr bwMode="auto">
          <a:xfrm>
            <a:off x="3886200" y="8686800"/>
            <a:ext cx="2971800" cy="457200"/>
          </a:xfrm>
          <a:prstGeom prst="rect">
            <a:avLst/>
          </a:prstGeom>
          <a:noFill/>
          <a:ln w="9525">
            <a:noFill/>
            <a:miter lim="800000"/>
          </a:ln>
        </p:spPr>
        <p:txBody>
          <a:bodyPr anchor="b"/>
          <a:lstStyle/>
          <a:p>
            <a:pPr algn="r" eaLnBrk="0" hangingPunct="0"/>
            <a:fld id="{0B84910E-8552-44B9-A488-CA7DFAB96507}" type="slidenum">
              <a:rPr lang="zh-CN" altLang="en-US" sz="1200">
                <a:latin typeface="Times New Roman" panose="02020603050405020304" pitchFamily="18" charset="0"/>
                <a:ea typeface="黑体" panose="02010609060101010101" pitchFamily="2" charset="-122"/>
              </a:rPr>
            </a:fld>
            <a:endParaRPr lang="zh-CN" altLang="en-US" sz="1200">
              <a:latin typeface="Times New Roman" panose="02020603050405020304" pitchFamily="18" charset="0"/>
              <a:ea typeface="黑体" panose="02010609060101010101" pitchFamily="2" charset="-122"/>
            </a:endParaRPr>
          </a:p>
        </p:txBody>
      </p:sp>
      <p:sp>
        <p:nvSpPr>
          <p:cNvPr id="120837" name="灯片编号占位符 1"/>
          <p:cNvSpPr>
            <a:spLocks noGrp="1" noChangeArrowheads="1"/>
          </p:cNvSpPr>
          <p:nvPr>
            <p:ph type="sldNum" sz="quarter" idx="5"/>
          </p:nvPr>
        </p:nvSpPr>
        <p:spPr bwMode="auto">
          <a:noFill/>
          <a:ln>
            <a:miter lim="800000"/>
          </a:ln>
        </p:spPr>
        <p:txBody>
          <a:bodyPr/>
          <a:lstStyle/>
          <a:p>
            <a:pPr>
              <a:buFont typeface="Arial" panose="020B0604020202020204" pitchFamily="34" charset="0"/>
              <a:buNone/>
            </a:pPr>
            <a:fld id="{7AB8196C-9E43-467B-B47F-D99988B780A6}"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buFont typeface="Arial" panose="020B0604020202020204" pitchFamily="34" charset="0"/>
              <a:buNone/>
              <a:defRPr>
                <a:latin typeface="Arial" panose="020B0604020202020204" pitchFamily="34" charset="0"/>
              </a:defRPr>
            </a:lvl1pPr>
          </a:lstStyle>
          <a:p>
            <a:pPr>
              <a:defRPr/>
            </a:pPr>
            <a:endParaRPr lang="zh-CN"/>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buFont typeface="Arial" panose="020B0604020202020204" pitchFamily="34" charset="0"/>
              <a:buNone/>
              <a:defRPr>
                <a:latin typeface="Arial" panose="020B0604020202020204" pitchFamily="34" charset="0"/>
              </a:defRPr>
            </a:lvl1pPr>
          </a:lstStyle>
          <a:p>
            <a:pPr>
              <a:defRPr/>
            </a:pPr>
            <a:fld id="{E265F8D9-545B-4549-9E90-3CE270194838}"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zh-CN" altLang="en-US"/>
              <a:t>单击此处编辑母版标题样式</a:t>
            </a:r>
            <a:endParaRPr lang="zh-CN"/>
          </a:p>
        </p:txBody>
      </p:sp>
      <p:sp>
        <p:nvSpPr>
          <p:cNvPr id="3" name="Shape 2"/>
          <p:cNvSpPr>
            <a:spLocks noGrp="1"/>
          </p:cNvSpPr>
          <p:nvPr>
            <p:ph type="body" idx="1"/>
          </p:nvPr>
        </p:nvSpPr>
        <p:spPr/>
        <p:txBody>
          <a:bodyPr rtlCol="0"/>
          <a:lstStyle/>
          <a:p>
            <a:pPr lvl="0"/>
            <a:r>
              <a:rPr lang="zh-CN" altLang="en-US"/>
              <a:t>单击此处编辑母版文本样式</a:t>
            </a:r>
            <a:endParaRPr lang="zh-CN"/>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5206FCD-9BCD-4BC4-B04D-84A478EF70E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53C384-BC70-4C39-960D-2AEEA9D1902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06FCD-9BCD-4BC4-B04D-84A478EF70E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3C384-BC70-4C39-960D-2AEEA9D1902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media" Target="file:///C:\Documents%20and%20Settings\TEMP\&#26700;&#38754;\&#20840;&#29699;&#22522;&#37329;&#20013;&#23398;&#29983;&#39044;&#38450;&#33406;&#28363;&#30149;&#30693;&#35782;&#35762;&#24231;\0-AD&#19977;&#31181;&#36884;&#24452;.MPG" TargetMode="External"/><Relationship Id="rId1" Type="http://schemas.openxmlformats.org/officeDocument/2006/relationships/video" Target="file:///C:\Documents%20and%20Settings\TEMP\&#26700;&#38754;\&#20840;&#29699;&#22522;&#37329;&#20013;&#23398;&#29983;&#39044;&#38450;&#33406;&#28363;&#30149;&#30693;&#35782;&#35762;&#24231;\0-AD&#19977;&#31181;&#36884;&#24452;.MPG"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5122" name="标题 2049" descr="7b0a2020202022776f7264617274223a20227b5c2269645c223a32303034373334342c5c227469645c223a31333438307d220a7d0a"/>
          <p:cNvSpPr>
            <a:spLocks noGrp="1"/>
          </p:cNvSpPr>
          <p:nvPr>
            <p:ph type="ctrTitle"/>
          </p:nvPr>
        </p:nvSpPr>
        <p:spPr>
          <a:xfrm>
            <a:off x="539750" y="1701165"/>
            <a:ext cx="7772400" cy="1470025"/>
          </a:xfrm>
        </p:spPr>
        <p:txBody>
          <a:bodyPr>
            <a:noAutofit/>
            <a:scene3d>
              <a:camera prst="obliqueBottomRight"/>
              <a:lightRig rig="threePt" dir="t">
                <a:rot lat="0" lon="0" rev="10800000"/>
              </a:lightRig>
            </a:scene3d>
          </a:bodyPr>
          <a:lstStyle/>
          <a:p>
            <a:pPr eaLnBrk="1" hangingPunct="1"/>
            <a:r>
              <a:rPr lang="zh-CN" altLang="zh-CN" sz="9600" noProof="1">
                <a:ln w="25400" cmpd="sng">
                  <a:prstDash val="solid"/>
                  <a:round/>
                </a:ln>
                <a:gradFill>
                  <a:gsLst>
                    <a:gs pos="52000">
                      <a:srgbClr val="2F64AD"/>
                    </a:gs>
                    <a:gs pos="0">
                      <a:srgbClr val="2D8BD1"/>
                    </a:gs>
                    <a:gs pos="100000">
                      <a:srgbClr val="183190"/>
                    </a:gs>
                  </a:gsLst>
                  <a:lin ang="2700000"/>
                </a:gradFill>
                <a:effectLst>
                  <a:outerShdw blurRad="177800" dist="63500" dir="2700000" algn="tl" rotWithShape="0">
                    <a:prstClr val="black">
                      <a:alpha val="49000"/>
                    </a:prstClr>
                  </a:outerShdw>
                </a:effectLst>
                <a:latin typeface="汉仪锐智W" charset="0"/>
                <a:ea typeface="汉仪雅酷黑 65W" panose="020B0604020202020204" charset="-122"/>
                <a:cs typeface="汉仪锐智W" charset="0"/>
              </a:rPr>
              <a:t>大学生艾滋病</a:t>
            </a:r>
            <a:br>
              <a:rPr lang="zh-CN" altLang="zh-CN" sz="9600" noProof="1">
                <a:ln w="25400" cmpd="sng">
                  <a:prstDash val="solid"/>
                  <a:round/>
                </a:ln>
                <a:gradFill>
                  <a:gsLst>
                    <a:gs pos="52000">
                      <a:srgbClr val="2F64AD"/>
                    </a:gs>
                    <a:gs pos="0">
                      <a:srgbClr val="2D8BD1"/>
                    </a:gs>
                    <a:gs pos="100000">
                      <a:srgbClr val="183190"/>
                    </a:gs>
                  </a:gsLst>
                  <a:lin ang="2700000"/>
                </a:gradFill>
                <a:effectLst>
                  <a:outerShdw blurRad="177800" dist="63500" dir="2700000" algn="tl" rotWithShape="0">
                    <a:prstClr val="black">
                      <a:alpha val="49000"/>
                    </a:prstClr>
                  </a:outerShdw>
                </a:effectLst>
                <a:latin typeface="汉仪锐智W" charset="0"/>
                <a:ea typeface="汉仪雅酷黑 65W" panose="020B0604020202020204" charset="-122"/>
                <a:cs typeface="汉仪锐智W" charset="0"/>
              </a:rPr>
            </a:br>
            <a:r>
              <a:rPr lang="zh-CN" altLang="zh-CN" sz="9600" noProof="1">
                <a:ln w="25400" cmpd="sng">
                  <a:prstDash val="solid"/>
                  <a:round/>
                </a:ln>
                <a:gradFill>
                  <a:gsLst>
                    <a:gs pos="52000">
                      <a:srgbClr val="2F64AD"/>
                    </a:gs>
                    <a:gs pos="0">
                      <a:srgbClr val="2D8BD1"/>
                    </a:gs>
                    <a:gs pos="100000">
                      <a:srgbClr val="183190"/>
                    </a:gs>
                  </a:gsLst>
                  <a:lin ang="2700000"/>
                </a:gradFill>
                <a:effectLst>
                  <a:outerShdw blurRad="177800" dist="63500" dir="2700000" algn="tl" rotWithShape="0">
                    <a:prstClr val="black">
                      <a:alpha val="49000"/>
                    </a:prstClr>
                  </a:outerShdw>
                </a:effectLst>
                <a:latin typeface="汉仪锐智W" charset="0"/>
                <a:ea typeface="汉仪雅酷黑 65W" panose="020B0604020202020204" charset="-122"/>
                <a:cs typeface="汉仪锐智W" charset="0"/>
              </a:rPr>
              <a:t>预防与控制</a:t>
            </a:r>
            <a:endParaRPr lang="zh-CN" altLang="zh-CN" sz="9600" noProof="1">
              <a:ln w="25400" cmpd="sng">
                <a:prstDash val="solid"/>
                <a:round/>
              </a:ln>
              <a:gradFill>
                <a:gsLst>
                  <a:gs pos="52000">
                    <a:srgbClr val="2F64AD"/>
                  </a:gs>
                  <a:gs pos="0">
                    <a:srgbClr val="2D8BD1"/>
                  </a:gs>
                  <a:gs pos="100000">
                    <a:srgbClr val="183190"/>
                  </a:gs>
                </a:gsLst>
                <a:lin ang="2700000"/>
              </a:gradFill>
              <a:effectLst>
                <a:outerShdw blurRad="177800" dist="63500" dir="2700000" algn="tl" rotWithShape="0">
                  <a:prstClr val="black">
                    <a:alpha val="49000"/>
                  </a:prstClr>
                </a:outerShdw>
              </a:effectLst>
              <a:latin typeface="汉仪锐智W" charset="0"/>
              <a:ea typeface="汉仪雅酷黑 65W" panose="020B0604020202020204" charset="-122"/>
              <a:cs typeface="汉仪锐智W" charset="0"/>
            </a:endParaRPr>
          </a:p>
        </p:txBody>
      </p:sp>
      <p:sp>
        <p:nvSpPr>
          <p:cNvPr id="5123" name="副标题 1"/>
          <p:cNvSpPr>
            <a:spLocks noGrp="1"/>
          </p:cNvSpPr>
          <p:nvPr>
            <p:ph type="subTitle" idx="1"/>
          </p:nvPr>
        </p:nvSpPr>
        <p:spPr>
          <a:xfrm>
            <a:off x="2267585" y="4869180"/>
            <a:ext cx="6400800" cy="1752600"/>
          </a:xfrm>
        </p:spPr>
        <p:txBody>
          <a:bodyPr>
            <a:scene3d>
              <a:camera prst="orthographicFront"/>
              <a:lightRig rig="threePt" dir="t"/>
            </a:scene3d>
          </a:bodyPr>
          <a:lstStyle/>
          <a:p>
            <a:pPr algn="r"/>
            <a:r>
              <a:rPr lang="zh-CN" altLang="en-US" sz="4800" b="1" dirty="0">
                <a:solidFill>
                  <a:schemeClr val="accent1"/>
                </a:solidFill>
                <a:effectLst>
                  <a:outerShdw blurRad="38100" dist="25400" dir="5400000" algn="ctr" rotWithShape="0">
                    <a:srgbClr val="6E747A">
                      <a:alpha val="43000"/>
                    </a:srgbClr>
                  </a:outerShdw>
                </a:effectLst>
              </a:rPr>
              <a:t>晋城职业技术学院</a:t>
            </a:r>
            <a:endParaRPr lang="zh-CN" altLang="en-US" sz="4800" b="1" dirty="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1907858" y="476568"/>
            <a:ext cx="5422900" cy="1116012"/>
          </a:xfrm>
        </p:spPr>
        <p:txBody>
          <a:bodyPr>
            <a:scene3d>
              <a:camera prst="orthographicFront"/>
              <a:lightRig rig="threePt" dir="t"/>
            </a:scene3d>
          </a:bodyPr>
          <a:lstStyle/>
          <a:p>
            <a:pPr eaLnBrk="1" hangingPunct="1"/>
            <a:r>
              <a:rPr lang="en-US" altLang="zh-CN" b="1">
                <a:latin typeface="幼圆" pitchFamily="49" charset="-122"/>
                <a:ea typeface="幼圆" pitchFamily="49" charset="-122"/>
              </a:rPr>
              <a:t> </a:t>
            </a:r>
            <a:r>
              <a:rPr lang="zh-CN" altLang="en-US" b="1">
                <a:ln/>
                <a:solidFill>
                  <a:schemeClr val="accent1"/>
                </a:solidFill>
                <a:effectLst>
                  <a:outerShdw blurRad="38100" dist="25400" dir="5400000" algn="ctr" rotWithShape="0">
                    <a:srgbClr val="6E747A">
                      <a:alpha val="43000"/>
                    </a:srgbClr>
                  </a:outerShdw>
                </a:effectLst>
                <a:latin typeface="幼圆" pitchFamily="49" charset="-122"/>
                <a:ea typeface="幼圆" pitchFamily="49" charset="-122"/>
              </a:rPr>
              <a:t>艾滋病的易感人群</a:t>
            </a:r>
            <a:endParaRPr lang="zh-CN" altLang="en-US" b="1">
              <a:ln/>
              <a:solidFill>
                <a:schemeClr val="accent1"/>
              </a:solidFill>
              <a:effectLst>
                <a:outerShdw blurRad="38100" dist="25400" dir="5400000" algn="ctr" rotWithShape="0">
                  <a:srgbClr val="6E747A">
                    <a:alpha val="43000"/>
                  </a:srgbClr>
                </a:outerShdw>
              </a:effectLst>
              <a:latin typeface="幼圆" pitchFamily="49" charset="-122"/>
              <a:ea typeface="幼圆" pitchFamily="49" charset="-122"/>
            </a:endParaRPr>
          </a:p>
        </p:txBody>
      </p:sp>
      <p:sp>
        <p:nvSpPr>
          <p:cNvPr id="39939" name="Rectangle 3"/>
          <p:cNvSpPr>
            <a:spLocks noGrp="1" noChangeArrowheads="1"/>
          </p:cNvSpPr>
          <p:nvPr>
            <p:ph type="body" idx="4294967295"/>
          </p:nvPr>
        </p:nvSpPr>
        <p:spPr>
          <a:xfrm>
            <a:off x="611188" y="1844675"/>
            <a:ext cx="7383462" cy="3657600"/>
          </a:xfrm>
        </p:spPr>
        <p:txBody>
          <a:bodyPr>
            <a:normAutofit fontScale="85000" lnSpcReduction="20000"/>
          </a:bodyPr>
          <a:lstStyle/>
          <a:p>
            <a:pPr eaLnBrk="1" hangingPunct="1">
              <a:lnSpc>
                <a:spcPct val="120000"/>
              </a:lnSpc>
              <a:buFont typeface="Wingdings" panose="05000000000000000000" pitchFamily="2" charset="2"/>
              <a:buNone/>
              <a:defRPr/>
            </a:pPr>
            <a:r>
              <a:rPr lang="en-US" altLang="zh-CN" sz="2800" b="1" dirty="0">
                <a:solidFill>
                  <a:srgbClr val="FF0000"/>
                </a:solidFill>
                <a:latin typeface="宋体" panose="02010600030101010101" pitchFamily="2" charset="-122"/>
              </a:rPr>
              <a:t> </a:t>
            </a:r>
            <a:r>
              <a:rPr lang="en-US" altLang="zh-CN" sz="2800" b="1" dirty="0">
                <a:ln/>
                <a:solidFill>
                  <a:schemeClr val="tx2"/>
                </a:solidFill>
                <a:effectLst>
                  <a:outerShdw blurRad="38100" dist="25400" dir="5400000" algn="ctr" rotWithShape="0">
                    <a:srgbClr val="6E747A">
                      <a:alpha val="43000"/>
                    </a:srgbClr>
                  </a:outerShdw>
                </a:effectLst>
                <a:latin typeface="宋体" panose="02010600030101010101" pitchFamily="2" charset="-122"/>
              </a:rPr>
              <a:t> </a:t>
            </a:r>
            <a:r>
              <a:rPr lang="zh-CN" altLang="en-US" sz="2800" b="1" dirty="0">
                <a:ln/>
                <a:solidFill>
                  <a:schemeClr val="tx2"/>
                </a:solidFill>
                <a:effectLst>
                  <a:outerShdw blurRad="38100" dist="25400" dir="5400000" algn="ctr" rotWithShape="0">
                    <a:srgbClr val="6E747A">
                      <a:alpha val="43000"/>
                    </a:srgbClr>
                  </a:outerShdw>
                </a:effectLst>
                <a:latin typeface="宋体" panose="02010600030101010101" pitchFamily="2" charset="-122"/>
              </a:rPr>
              <a:t>人类对</a:t>
            </a:r>
            <a:r>
              <a:rPr lang="en-US" altLang="zh-CN" sz="2800" b="1" dirty="0">
                <a:ln/>
                <a:solidFill>
                  <a:schemeClr val="tx2"/>
                </a:solidFill>
                <a:effectLst>
                  <a:outerShdw blurRad="38100" dist="25400" dir="5400000" algn="ctr" rotWithShape="0">
                    <a:srgbClr val="6E747A">
                      <a:alpha val="43000"/>
                    </a:srgbClr>
                  </a:outerShdw>
                </a:effectLst>
                <a:latin typeface="宋体" panose="02010600030101010101" pitchFamily="2" charset="-122"/>
              </a:rPr>
              <a:t>HIV</a:t>
            </a:r>
            <a:r>
              <a:rPr lang="zh-CN" altLang="en-US" sz="2800" b="1" dirty="0">
                <a:ln/>
                <a:solidFill>
                  <a:schemeClr val="tx2"/>
                </a:solidFill>
                <a:effectLst>
                  <a:outerShdw blurRad="38100" dist="25400" dir="5400000" algn="ctr" rotWithShape="0">
                    <a:srgbClr val="6E747A">
                      <a:alpha val="43000"/>
                    </a:srgbClr>
                  </a:outerShdw>
                </a:effectLst>
                <a:latin typeface="宋体" panose="02010600030101010101" pitchFamily="2" charset="-122"/>
              </a:rPr>
              <a:t>普遍易感。</a:t>
            </a:r>
            <a:endParaRPr lang="zh-CN" altLang="en-US" sz="2800" b="1" dirty="0">
              <a:solidFill>
                <a:srgbClr val="FF0000"/>
              </a:solidFill>
              <a:latin typeface="宋体" panose="02010600030101010101" pitchFamily="2" charset="-122"/>
            </a:endParaRPr>
          </a:p>
          <a:p>
            <a:pPr eaLnBrk="1" hangingPunct="1">
              <a:lnSpc>
                <a:spcPct val="110000"/>
              </a:lnSpc>
              <a:buFont typeface="Wingdings" panose="05000000000000000000" pitchFamily="2" charset="2"/>
              <a:buChar char="p"/>
              <a:defRPr/>
            </a:pPr>
            <a:r>
              <a:rPr lang="zh-CN" altLang="en-US" sz="2800" b="1" dirty="0">
                <a:ln/>
                <a:solidFill>
                  <a:schemeClr val="accent1"/>
                </a:solidFill>
                <a:effectLst>
                  <a:outerShdw blurRad="38100" dist="25400" dir="5400000" algn="ctr" rotWithShape="0">
                    <a:srgbClr val="6E747A">
                      <a:alpha val="43000"/>
                    </a:srgbClr>
                  </a:outerShdw>
                </a:effectLst>
                <a:latin typeface="宋体" panose="02010600030101010101" pitchFamily="2" charset="-122"/>
              </a:rPr>
              <a:t> 由于其感染与人们的行为密切相关，具有高危行为的人群感染的机会较大。根据暴露机会大小，可分为一般人群和高危人群（易感染艾滋病病毒危险行为的人群）。</a:t>
            </a:r>
            <a:endParaRPr lang="zh-CN" altLang="en-US" sz="2800" b="1" dirty="0">
              <a:ln/>
              <a:solidFill>
                <a:schemeClr val="accent1"/>
              </a:solidFill>
              <a:effectLst>
                <a:outerShdw blurRad="38100" dist="25400" dir="5400000" algn="ctr" rotWithShape="0">
                  <a:srgbClr val="6E747A">
                    <a:alpha val="43000"/>
                  </a:srgbClr>
                </a:outerShdw>
              </a:effectLst>
              <a:latin typeface="宋体" panose="02010600030101010101" pitchFamily="2" charset="-122"/>
            </a:endParaRPr>
          </a:p>
          <a:p>
            <a:pPr marL="0" indent="0" eaLnBrk="1" hangingPunct="1">
              <a:lnSpc>
                <a:spcPct val="110000"/>
              </a:lnSpc>
              <a:buFontTx/>
              <a:buNone/>
              <a:defRPr/>
            </a:pPr>
            <a:r>
              <a:rPr lang="zh-CN" altLang="en-US" sz="2800" b="1" dirty="0">
                <a:solidFill>
                  <a:srgbClr val="FF0000"/>
                </a:solidFill>
                <a:latin typeface="宋体" panose="02010600030101010101" pitchFamily="2" charset="-122"/>
              </a:rPr>
              <a:t> </a:t>
            </a:r>
            <a:endParaRPr lang="en-US" altLang="zh-CN" sz="2800" b="1" dirty="0">
              <a:solidFill>
                <a:srgbClr val="FF0000"/>
              </a:solidFill>
              <a:latin typeface="宋体" panose="02010600030101010101" pitchFamily="2" charset="-122"/>
            </a:endParaRPr>
          </a:p>
          <a:p>
            <a:pPr eaLnBrk="1" hangingPunct="1">
              <a:lnSpc>
                <a:spcPct val="110000"/>
              </a:lnSpc>
              <a:buFont typeface="Wingdings" panose="05000000000000000000" pitchFamily="2" charset="2"/>
              <a:buChar char="p"/>
              <a:defRPr/>
            </a:pPr>
            <a:r>
              <a:rPr lang="zh-CN" altLang="en-US" sz="2800" b="1" dirty="0">
                <a:solidFill>
                  <a:schemeClr val="tx2"/>
                </a:solidFill>
                <a:latin typeface="宋体" panose="02010600030101010101" pitchFamily="2" charset="-122"/>
              </a:rPr>
              <a:t>易感染艾滋病病毒危险行为</a:t>
            </a:r>
            <a:r>
              <a:rPr lang="zh-CN" altLang="en-US" sz="2800" b="1" dirty="0">
                <a:ln/>
                <a:solidFill>
                  <a:schemeClr val="accent1"/>
                </a:solidFill>
                <a:effectLst>
                  <a:outerShdw blurRad="38100" dist="25400" dir="5400000" algn="ctr" rotWithShape="0">
                    <a:srgbClr val="6E747A">
                      <a:alpha val="43000"/>
                    </a:srgbClr>
                  </a:outerShdw>
                </a:effectLst>
                <a:latin typeface="宋体" panose="02010600030101010101" pitchFamily="2" charset="-122"/>
              </a:rPr>
              <a:t>的人群：有卖淫、嫖娼、多性伴、男性同性性行为、注射吸毒、接受</a:t>
            </a:r>
            <a:r>
              <a:rPr lang="en-US" altLang="zh-CN" sz="2800" b="1" dirty="0">
                <a:ln/>
                <a:solidFill>
                  <a:schemeClr val="accent1"/>
                </a:solidFill>
                <a:effectLst>
                  <a:outerShdw blurRad="38100" dist="25400" dir="5400000" algn="ctr" rotWithShape="0">
                    <a:srgbClr val="6E747A">
                      <a:alpha val="43000"/>
                    </a:srgbClr>
                  </a:outerShdw>
                </a:effectLst>
                <a:latin typeface="宋体" panose="02010600030101010101" pitchFamily="2" charset="-122"/>
              </a:rPr>
              <a:t>HIV</a:t>
            </a:r>
            <a:r>
              <a:rPr lang="zh-CN" altLang="en-US" sz="2800" b="1" dirty="0">
                <a:ln/>
                <a:solidFill>
                  <a:schemeClr val="accent1"/>
                </a:solidFill>
                <a:effectLst>
                  <a:outerShdw blurRad="38100" dist="25400" dir="5400000" algn="ctr" rotWithShape="0">
                    <a:srgbClr val="6E747A">
                      <a:alpha val="43000"/>
                    </a:srgbClr>
                  </a:outerShdw>
                </a:effectLst>
                <a:latin typeface="宋体" panose="02010600030101010101" pitchFamily="2" charset="-122"/>
              </a:rPr>
              <a:t>污染的血液及血制品等危险行为的人；感染</a:t>
            </a:r>
            <a:r>
              <a:rPr lang="en-US" altLang="zh-CN" sz="2800" b="1" dirty="0">
                <a:ln/>
                <a:solidFill>
                  <a:schemeClr val="accent1"/>
                </a:solidFill>
                <a:effectLst>
                  <a:outerShdw blurRad="38100" dist="25400" dir="5400000" algn="ctr" rotWithShape="0">
                    <a:srgbClr val="6E747A">
                      <a:alpha val="43000"/>
                    </a:srgbClr>
                  </a:outerShdw>
                </a:effectLst>
                <a:latin typeface="宋体" panose="02010600030101010101" pitchFamily="2" charset="-122"/>
              </a:rPr>
              <a:t>HIV</a:t>
            </a:r>
            <a:r>
              <a:rPr lang="zh-CN" altLang="en-US" sz="2800" b="1" dirty="0">
                <a:ln/>
                <a:solidFill>
                  <a:schemeClr val="accent1"/>
                </a:solidFill>
                <a:effectLst>
                  <a:outerShdw blurRad="38100" dist="25400" dir="5400000" algn="ctr" rotWithShape="0">
                    <a:srgbClr val="6E747A">
                      <a:alpha val="43000"/>
                    </a:srgbClr>
                  </a:outerShdw>
                </a:effectLst>
                <a:latin typeface="宋体" panose="02010600030101010101" pitchFamily="2" charset="-122"/>
              </a:rPr>
              <a:t>的母亲所生婴儿；感染者的配偶或性伴。</a:t>
            </a:r>
            <a:endParaRPr lang="zh-CN" altLang="en-US" sz="2800" b="1" dirty="0">
              <a:latin typeface="宋体" panose="02010600030101010101" pitchFamily="2" charset="-122"/>
            </a:endParaRPr>
          </a:p>
          <a:p>
            <a:pPr eaLnBrk="1" hangingPunct="1">
              <a:lnSpc>
                <a:spcPct val="80000"/>
              </a:lnSpc>
              <a:defRPr/>
            </a:pPr>
            <a:endParaRPr lang="zh-CN" altLang="en-US" sz="28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3" name="标题 2"/>
          <p:cNvSpPr>
            <a:spLocks noGrp="1"/>
          </p:cNvSpPr>
          <p:nvPr>
            <p:ph type="title"/>
          </p:nvPr>
        </p:nvSpPr>
        <p:spPr>
          <a:xfrm>
            <a:off x="611560" y="0"/>
            <a:ext cx="8229600" cy="857374"/>
          </a:xfrm>
        </p:spPr>
        <p:txBody>
          <a:bodyPr/>
          <a:lstStyle/>
          <a:p>
            <a:r>
              <a:rPr lang="zh-CN" altLang="en-US" dirty="0">
                <a:ln/>
                <a:solidFill>
                  <a:schemeClr val="accent1"/>
                </a:solidFill>
                <a:effectLst>
                  <a:outerShdw blurRad="38100" dist="25400" dir="5400000" algn="ctr" rotWithShape="0">
                    <a:srgbClr val="6E747A">
                      <a:alpha val="43000"/>
                    </a:srgbClr>
                  </a:outerShdw>
                </a:effectLst>
              </a:rPr>
              <a:t>疫情概况</a:t>
            </a:r>
            <a:endParaRPr lang="zh-CN" altLang="en-US" dirty="0">
              <a:ln/>
              <a:solidFill>
                <a:schemeClr val="accent1"/>
              </a:solidFill>
              <a:effectLst>
                <a:outerShdw blurRad="38100" dist="25400" dir="5400000" algn="ctr" rotWithShape="0">
                  <a:srgbClr val="6E747A">
                    <a:alpha val="43000"/>
                  </a:srgbClr>
                </a:outerShdw>
              </a:effectLst>
            </a:endParaRPr>
          </a:p>
        </p:txBody>
      </p:sp>
      <p:sp>
        <p:nvSpPr>
          <p:cNvPr id="5" name="内容占位符 4"/>
          <p:cNvSpPr>
            <a:spLocks noGrp="1"/>
          </p:cNvSpPr>
          <p:nvPr>
            <p:ph idx="1"/>
          </p:nvPr>
        </p:nvSpPr>
        <p:spPr>
          <a:xfrm>
            <a:off x="107504" y="836712"/>
            <a:ext cx="8856984" cy="5644622"/>
          </a:xfrm>
          <a:prstGeom prst="rect">
            <a:avLst/>
          </a:prstGeom>
        </p:spPr>
        <p:txBody>
          <a:bodyPr wrap="square">
            <a:spAutoFit/>
            <a:scene3d>
              <a:camera prst="orthographicFront"/>
              <a:lightRig rig="threePt" dir="t"/>
            </a:scene3d>
          </a:bodyPr>
          <a:lstStyle/>
          <a:p>
            <a:pPr>
              <a:buFont typeface="Wingdings" panose="05000000000000000000" pitchFamily="2" charset="2"/>
              <a:buChar char="Ø"/>
            </a:pPr>
            <a:r>
              <a:rPr lang="zh-CN" altLang="zh-CN" b="1" dirty="0">
                <a:ln/>
                <a:solidFill>
                  <a:schemeClr val="accent1"/>
                </a:solidFill>
                <a:effectLst>
                  <a:outerShdw blurRad="38100" dist="25400" dir="5400000" algn="ctr" rotWithShape="0">
                    <a:srgbClr val="6E747A">
                      <a:alpha val="43000"/>
                    </a:srgbClr>
                  </a:outerShdw>
                </a:effectLst>
              </a:rPr>
              <a:t>全国：</a:t>
            </a:r>
            <a:endParaRPr lang="en-US" altLang="zh-CN" b="1" dirty="0">
              <a:ln/>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r>
              <a:rPr lang="en-US" altLang="zh-CN" dirty="0">
                <a:ln/>
                <a:solidFill>
                  <a:schemeClr val="accent1"/>
                </a:solidFill>
                <a:effectLst>
                  <a:outerShdw blurRad="38100" dist="25400" dir="5400000" algn="ctr" rotWithShape="0">
                    <a:srgbClr val="6E747A">
                      <a:alpha val="43000"/>
                    </a:srgbClr>
                  </a:outerShdw>
                </a:effectLst>
              </a:rPr>
              <a:t>2020</a:t>
            </a:r>
            <a:r>
              <a:rPr lang="zh-CN" altLang="zh-CN" dirty="0">
                <a:ln/>
                <a:solidFill>
                  <a:schemeClr val="accent1"/>
                </a:solidFill>
                <a:effectLst>
                  <a:outerShdw blurRad="38100" dist="25400" dir="5400000" algn="ctr" rotWithShape="0">
                    <a:srgbClr val="6E747A">
                      <a:alpha val="43000"/>
                    </a:srgbClr>
                  </a:outerShdw>
                </a:effectLst>
              </a:rPr>
              <a:t>年全国新增艾滋病病毒感染者和病人</a:t>
            </a:r>
            <a:r>
              <a:rPr lang="en-US" altLang="zh-CN" dirty="0">
                <a:ln/>
                <a:solidFill>
                  <a:schemeClr val="accent1"/>
                </a:solidFill>
                <a:effectLst>
                  <a:outerShdw blurRad="38100" dist="25400" dir="5400000" algn="ctr" rotWithShape="0">
                    <a:srgbClr val="6E747A">
                      <a:alpha val="43000"/>
                    </a:srgbClr>
                  </a:outerShdw>
                </a:effectLst>
              </a:rPr>
              <a:t>13.1</a:t>
            </a:r>
            <a:r>
              <a:rPr lang="zh-CN" altLang="en-US" dirty="0">
                <a:ln/>
                <a:solidFill>
                  <a:schemeClr val="accent1"/>
                </a:solidFill>
                <a:effectLst>
                  <a:outerShdw blurRad="38100" dist="25400" dir="5400000" algn="ctr" rotWithShape="0">
                    <a:srgbClr val="6E747A">
                      <a:alpha val="43000"/>
                    </a:srgbClr>
                  </a:outerShdw>
                </a:effectLst>
              </a:rPr>
              <a:t>万</a:t>
            </a:r>
            <a:r>
              <a:rPr lang="zh-CN" altLang="zh-CN" dirty="0">
                <a:ln/>
                <a:solidFill>
                  <a:schemeClr val="accent1"/>
                </a:solidFill>
                <a:effectLst>
                  <a:outerShdw blurRad="38100" dist="25400" dir="5400000" algn="ctr" rotWithShape="0">
                    <a:srgbClr val="6E747A">
                      <a:alpha val="43000"/>
                    </a:srgbClr>
                  </a:outerShdw>
                </a:effectLst>
              </a:rPr>
              <a:t>。截至</a:t>
            </a:r>
            <a:r>
              <a:rPr lang="en-US" altLang="zh-CN" dirty="0">
                <a:ln/>
                <a:solidFill>
                  <a:schemeClr val="accent1"/>
                </a:solidFill>
                <a:effectLst>
                  <a:outerShdw blurRad="38100" dist="25400" dir="5400000" algn="ctr" rotWithShape="0">
                    <a:srgbClr val="6E747A">
                      <a:alpha val="43000"/>
                    </a:srgbClr>
                  </a:outerShdw>
                </a:effectLst>
              </a:rPr>
              <a:t>2020</a:t>
            </a:r>
            <a:r>
              <a:rPr lang="zh-CN" altLang="zh-CN" dirty="0">
                <a:ln/>
                <a:solidFill>
                  <a:schemeClr val="accent1"/>
                </a:solidFill>
                <a:effectLst>
                  <a:outerShdw blurRad="38100" dist="25400" dir="5400000" algn="ctr" rotWithShape="0">
                    <a:srgbClr val="6E747A">
                      <a:alpha val="43000"/>
                    </a:srgbClr>
                  </a:outerShdw>
                </a:effectLst>
              </a:rPr>
              <a:t>年底，全国现存活感染者和病人</a:t>
            </a:r>
            <a:r>
              <a:rPr lang="en-US" altLang="zh-CN" b="1" dirty="0">
                <a:ln/>
                <a:solidFill>
                  <a:schemeClr val="accent1"/>
                </a:solidFill>
                <a:effectLst>
                  <a:outerShdw blurRad="38100" dist="25400" dir="5400000" algn="ctr" rotWithShape="0">
                    <a:srgbClr val="6E747A">
                      <a:alpha val="43000"/>
                    </a:srgbClr>
                  </a:outerShdw>
                </a:effectLst>
              </a:rPr>
              <a:t>105</a:t>
            </a:r>
            <a:r>
              <a:rPr lang="zh-CN" altLang="en-US" b="1" dirty="0">
                <a:ln/>
                <a:solidFill>
                  <a:schemeClr val="accent1"/>
                </a:solidFill>
                <a:effectLst>
                  <a:outerShdw blurRad="38100" dist="25400" dir="5400000" algn="ctr" rotWithShape="0">
                    <a:srgbClr val="6E747A">
                      <a:alpha val="43000"/>
                    </a:srgbClr>
                  </a:outerShdw>
                </a:effectLst>
              </a:rPr>
              <a:t>万</a:t>
            </a:r>
            <a:r>
              <a:rPr lang="zh-CN" altLang="zh-CN" dirty="0">
                <a:ln/>
                <a:solidFill>
                  <a:schemeClr val="accent1"/>
                </a:solidFill>
                <a:effectLst>
                  <a:outerShdw blurRad="38100" dist="25400" dir="5400000" algn="ctr" rotWithShape="0">
                    <a:srgbClr val="6E747A">
                      <a:alpha val="43000"/>
                    </a:srgbClr>
                  </a:outerShdw>
                </a:effectLst>
              </a:rPr>
              <a:t>。</a:t>
            </a:r>
            <a:endParaRPr lang="zh-CN" altLang="zh-CN" dirty="0">
              <a:ln/>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b="1" dirty="0">
                <a:ln/>
                <a:solidFill>
                  <a:schemeClr val="accent1"/>
                </a:solidFill>
                <a:effectLst>
                  <a:outerShdw blurRad="38100" dist="25400" dir="5400000" algn="ctr" rotWithShape="0">
                    <a:srgbClr val="6E747A">
                      <a:alpha val="43000"/>
                    </a:srgbClr>
                  </a:outerShdw>
                </a:effectLst>
              </a:rPr>
              <a:t>山西省：</a:t>
            </a:r>
            <a:endParaRPr lang="en-US" altLang="zh-CN" b="1" dirty="0">
              <a:ln/>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r>
              <a:rPr lang="en-US" altLang="zh-CN" dirty="0">
                <a:ln/>
                <a:solidFill>
                  <a:schemeClr val="accent1"/>
                </a:solidFill>
                <a:effectLst>
                  <a:outerShdw blurRad="38100" dist="25400" dir="5400000" algn="ctr" rotWithShape="0">
                    <a:srgbClr val="6E747A">
                      <a:alpha val="43000"/>
                    </a:srgbClr>
                  </a:outerShdw>
                </a:effectLst>
              </a:rPr>
              <a:t>2020</a:t>
            </a:r>
            <a:r>
              <a:rPr lang="zh-CN" altLang="zh-CN" dirty="0">
                <a:ln/>
                <a:solidFill>
                  <a:schemeClr val="accent1"/>
                </a:solidFill>
                <a:effectLst>
                  <a:outerShdw blurRad="38100" dist="25400" dir="5400000" algn="ctr" rotWithShape="0">
                    <a:srgbClr val="6E747A">
                      <a:alpha val="43000"/>
                    </a:srgbClr>
                  </a:outerShdw>
                </a:effectLst>
              </a:rPr>
              <a:t>年新报告</a:t>
            </a:r>
            <a:r>
              <a:rPr lang="en-US" altLang="zh-CN" dirty="0">
                <a:ln/>
                <a:solidFill>
                  <a:schemeClr val="accent1"/>
                </a:solidFill>
                <a:effectLst>
                  <a:outerShdw blurRad="38100" dist="25400" dir="5400000" algn="ctr" rotWithShape="0">
                    <a:srgbClr val="6E747A">
                      <a:alpha val="43000"/>
                    </a:srgbClr>
                  </a:outerShdw>
                </a:effectLst>
              </a:rPr>
              <a:t>HIV/AIDS</a:t>
            </a:r>
            <a:r>
              <a:rPr lang="zh-CN" altLang="en-US" dirty="0">
                <a:ln/>
                <a:solidFill>
                  <a:schemeClr val="accent1"/>
                </a:solidFill>
                <a:effectLst>
                  <a:outerShdw blurRad="38100" dist="25400" dir="5400000" algn="ctr" rotWithShape="0">
                    <a:srgbClr val="6E747A">
                      <a:alpha val="43000"/>
                    </a:srgbClr>
                  </a:outerShdw>
                </a:effectLst>
              </a:rPr>
              <a:t>约</a:t>
            </a:r>
            <a:r>
              <a:rPr lang="en-US" altLang="zh-CN" dirty="0">
                <a:ln/>
                <a:solidFill>
                  <a:schemeClr val="accent1"/>
                </a:solidFill>
                <a:effectLst>
                  <a:outerShdw blurRad="38100" dist="25400" dir="5400000" algn="ctr" rotWithShape="0">
                    <a:srgbClr val="6E747A">
                      <a:alpha val="43000"/>
                    </a:srgbClr>
                  </a:outerShdw>
                </a:effectLst>
              </a:rPr>
              <a:t>  </a:t>
            </a:r>
            <a:r>
              <a:rPr lang="en-US" altLang="zh-CN" b="1" dirty="0">
                <a:ln/>
                <a:solidFill>
                  <a:schemeClr val="accent1"/>
                </a:solidFill>
                <a:effectLst>
                  <a:outerShdw blurRad="38100" dist="25400" dir="5400000" algn="ctr" rotWithShape="0">
                    <a:srgbClr val="6E747A">
                      <a:alpha val="43000"/>
                    </a:srgbClr>
                  </a:outerShdw>
                </a:effectLst>
              </a:rPr>
              <a:t>1</a:t>
            </a:r>
            <a:r>
              <a:rPr lang="zh-CN" altLang="en-US" b="1" dirty="0">
                <a:ln/>
                <a:solidFill>
                  <a:schemeClr val="accent1"/>
                </a:solidFill>
                <a:effectLst>
                  <a:outerShdw blurRad="38100" dist="25400" dir="5400000" algn="ctr" rotWithShape="0">
                    <a:srgbClr val="6E747A">
                      <a:alpha val="43000"/>
                    </a:srgbClr>
                  </a:outerShdw>
                </a:effectLst>
              </a:rPr>
              <a:t>千</a:t>
            </a:r>
            <a:r>
              <a:rPr lang="zh-CN" altLang="zh-CN" dirty="0">
                <a:ln/>
                <a:solidFill>
                  <a:schemeClr val="accent1"/>
                </a:solidFill>
                <a:effectLst>
                  <a:outerShdw blurRad="38100" dist="25400" dir="5400000" algn="ctr" rotWithShape="0">
                    <a:srgbClr val="6E747A">
                      <a:alpha val="43000"/>
                    </a:srgbClr>
                  </a:outerShdw>
                </a:effectLst>
              </a:rPr>
              <a:t>例，截至</a:t>
            </a:r>
            <a:r>
              <a:rPr lang="en-US" altLang="zh-CN" dirty="0">
                <a:ln/>
                <a:solidFill>
                  <a:schemeClr val="accent1"/>
                </a:solidFill>
                <a:effectLst>
                  <a:outerShdw blurRad="38100" dist="25400" dir="5400000" algn="ctr" rotWithShape="0">
                    <a:srgbClr val="6E747A">
                      <a:alpha val="43000"/>
                    </a:srgbClr>
                  </a:outerShdw>
                </a:effectLst>
              </a:rPr>
              <a:t>2020</a:t>
            </a:r>
            <a:r>
              <a:rPr lang="zh-CN" altLang="zh-CN" dirty="0">
                <a:ln/>
                <a:solidFill>
                  <a:schemeClr val="accent1"/>
                </a:solidFill>
                <a:effectLst>
                  <a:outerShdw blurRad="38100" dist="25400" dir="5400000" algn="ctr" rotWithShape="0">
                    <a:srgbClr val="6E747A">
                      <a:alpha val="43000"/>
                    </a:srgbClr>
                  </a:outerShdw>
                </a:effectLst>
              </a:rPr>
              <a:t>年</a:t>
            </a:r>
            <a:r>
              <a:rPr lang="en-US" altLang="zh-CN" dirty="0">
                <a:ln/>
                <a:solidFill>
                  <a:schemeClr val="accent1"/>
                </a:solidFill>
                <a:effectLst>
                  <a:outerShdw blurRad="38100" dist="25400" dir="5400000" algn="ctr" rotWithShape="0">
                    <a:srgbClr val="6E747A">
                      <a:alpha val="43000"/>
                    </a:srgbClr>
                  </a:outerShdw>
                </a:effectLst>
              </a:rPr>
              <a:t>12</a:t>
            </a:r>
            <a:r>
              <a:rPr lang="zh-CN" altLang="zh-CN" dirty="0">
                <a:ln/>
                <a:solidFill>
                  <a:schemeClr val="accent1"/>
                </a:solidFill>
                <a:effectLst>
                  <a:outerShdw blurRad="38100" dist="25400" dir="5400000" algn="ctr" rotWithShape="0">
                    <a:srgbClr val="6E747A">
                      <a:alpha val="43000"/>
                    </a:srgbClr>
                  </a:outerShdw>
                </a:effectLst>
              </a:rPr>
              <a:t>月底，现存活</a:t>
            </a:r>
            <a:r>
              <a:rPr lang="en-US" altLang="zh-CN" dirty="0">
                <a:ln/>
                <a:solidFill>
                  <a:schemeClr val="accent1"/>
                </a:solidFill>
                <a:effectLst>
                  <a:outerShdw blurRad="38100" dist="25400" dir="5400000" algn="ctr" rotWithShape="0">
                    <a:srgbClr val="6E747A">
                      <a:alpha val="43000"/>
                    </a:srgbClr>
                  </a:outerShdw>
                </a:effectLst>
              </a:rPr>
              <a:t>HIV/AIDS </a:t>
            </a:r>
            <a:r>
              <a:rPr lang="zh-CN" altLang="en-US" dirty="0">
                <a:ln/>
                <a:solidFill>
                  <a:schemeClr val="accent1"/>
                </a:solidFill>
                <a:effectLst>
                  <a:outerShdw blurRad="38100" dist="25400" dir="5400000" algn="ctr" rotWithShape="0">
                    <a:srgbClr val="6E747A">
                      <a:alpha val="43000"/>
                    </a:srgbClr>
                  </a:outerShdw>
                </a:effectLst>
              </a:rPr>
              <a:t>约 </a:t>
            </a:r>
            <a:r>
              <a:rPr lang="en-US" altLang="zh-CN" b="1" dirty="0">
                <a:ln/>
                <a:solidFill>
                  <a:schemeClr val="accent1"/>
                </a:solidFill>
                <a:effectLst>
                  <a:outerShdw blurRad="38100" dist="25400" dir="5400000" algn="ctr" rotWithShape="0">
                    <a:srgbClr val="6E747A">
                      <a:alpha val="43000"/>
                    </a:srgbClr>
                  </a:outerShdw>
                </a:effectLst>
              </a:rPr>
              <a:t>1</a:t>
            </a:r>
            <a:r>
              <a:rPr lang="zh-CN" altLang="en-US" b="1" dirty="0">
                <a:ln/>
                <a:solidFill>
                  <a:schemeClr val="accent1"/>
                </a:solidFill>
                <a:effectLst>
                  <a:outerShdw blurRad="38100" dist="25400" dir="5400000" algn="ctr" rotWithShape="0">
                    <a:srgbClr val="6E747A">
                      <a:alpha val="43000"/>
                    </a:srgbClr>
                  </a:outerShdw>
                </a:effectLst>
              </a:rPr>
              <a:t>万</a:t>
            </a:r>
            <a:r>
              <a:rPr lang="zh-CN" altLang="zh-CN" dirty="0">
                <a:ln/>
                <a:solidFill>
                  <a:schemeClr val="accent1"/>
                </a:solidFill>
                <a:effectLst>
                  <a:outerShdw blurRad="38100" dist="25400" dir="5400000" algn="ctr" rotWithShape="0">
                    <a:srgbClr val="6E747A">
                      <a:alpha val="43000"/>
                    </a:srgbClr>
                  </a:outerShdw>
                </a:effectLst>
              </a:rPr>
              <a:t>例。</a:t>
            </a:r>
            <a:endParaRPr lang="zh-CN" altLang="zh-CN" dirty="0">
              <a:ln/>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b="1" dirty="0">
                <a:ln/>
                <a:solidFill>
                  <a:schemeClr val="accent1"/>
                </a:solidFill>
                <a:effectLst>
                  <a:outerShdw blurRad="38100" dist="25400" dir="5400000" algn="ctr" rotWithShape="0">
                    <a:srgbClr val="6E747A">
                      <a:alpha val="43000"/>
                    </a:srgbClr>
                  </a:outerShdw>
                </a:effectLst>
              </a:rPr>
              <a:t>晋城市：</a:t>
            </a:r>
            <a:endParaRPr lang="en-US" altLang="zh-CN" b="1" dirty="0">
              <a:ln/>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r>
              <a:rPr lang="en-US" altLang="zh-CN" dirty="0">
                <a:ln/>
                <a:solidFill>
                  <a:schemeClr val="accent1"/>
                </a:solidFill>
                <a:effectLst>
                  <a:outerShdw blurRad="38100" dist="25400" dir="5400000" algn="ctr" rotWithShape="0">
                    <a:srgbClr val="6E747A">
                      <a:alpha val="43000"/>
                    </a:srgbClr>
                  </a:outerShdw>
                </a:effectLst>
              </a:rPr>
              <a:t>1995</a:t>
            </a:r>
            <a:r>
              <a:rPr lang="zh-CN" altLang="zh-CN" dirty="0">
                <a:ln/>
                <a:solidFill>
                  <a:schemeClr val="accent1"/>
                </a:solidFill>
                <a:effectLst>
                  <a:outerShdw blurRad="38100" dist="25400" dir="5400000" algn="ctr" rotWithShape="0">
                    <a:srgbClr val="6E747A">
                      <a:alpha val="43000"/>
                    </a:srgbClr>
                  </a:outerShdw>
                </a:effectLst>
              </a:rPr>
              <a:t>年报告首例艾滋病病毒感染者和病人，</a:t>
            </a:r>
            <a:endParaRPr lang="en-US" altLang="zh-CN" dirty="0">
              <a:ln/>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r>
              <a:rPr lang="en-US" altLang="zh-CN" dirty="0">
                <a:ln/>
                <a:solidFill>
                  <a:schemeClr val="accent1"/>
                </a:solidFill>
                <a:effectLst>
                  <a:outerShdw blurRad="38100" dist="25400" dir="5400000" algn="ctr" rotWithShape="0">
                    <a:srgbClr val="6E747A">
                      <a:alpha val="43000"/>
                    </a:srgbClr>
                  </a:outerShdw>
                </a:effectLst>
              </a:rPr>
              <a:t>2020</a:t>
            </a:r>
            <a:r>
              <a:rPr lang="zh-CN" altLang="zh-CN" dirty="0">
                <a:ln/>
                <a:solidFill>
                  <a:schemeClr val="accent1"/>
                </a:solidFill>
                <a:effectLst>
                  <a:outerShdw blurRad="38100" dist="25400" dir="5400000" algn="ctr" rotWithShape="0">
                    <a:srgbClr val="6E747A">
                      <a:alpha val="43000"/>
                    </a:srgbClr>
                  </a:outerShdw>
                </a:effectLst>
              </a:rPr>
              <a:t>年新报告</a:t>
            </a:r>
            <a:r>
              <a:rPr lang="en-US" altLang="zh-CN" dirty="0">
                <a:ln/>
                <a:solidFill>
                  <a:schemeClr val="accent1"/>
                </a:solidFill>
                <a:effectLst>
                  <a:outerShdw blurRad="38100" dist="25400" dir="5400000" algn="ctr" rotWithShape="0">
                    <a:srgbClr val="6E747A">
                      <a:alpha val="43000"/>
                    </a:srgbClr>
                  </a:outerShdw>
                </a:effectLst>
              </a:rPr>
              <a:t>HIV/AIDS </a:t>
            </a:r>
            <a:r>
              <a:rPr lang="en-US" altLang="zh-CN" b="1" dirty="0">
                <a:ln/>
                <a:solidFill>
                  <a:schemeClr val="accent1"/>
                </a:solidFill>
                <a:effectLst>
                  <a:outerShdw blurRad="38100" dist="25400" dir="5400000" algn="ctr" rotWithShape="0">
                    <a:srgbClr val="6E747A">
                      <a:alpha val="43000"/>
                    </a:srgbClr>
                  </a:outerShdw>
                </a:effectLst>
              </a:rPr>
              <a:t>63</a:t>
            </a:r>
            <a:r>
              <a:rPr lang="zh-CN" altLang="zh-CN" dirty="0">
                <a:ln/>
                <a:solidFill>
                  <a:schemeClr val="accent1"/>
                </a:solidFill>
                <a:effectLst>
                  <a:outerShdw blurRad="38100" dist="25400" dir="5400000" algn="ctr" rotWithShape="0">
                    <a:srgbClr val="6E747A">
                      <a:alpha val="43000"/>
                    </a:srgbClr>
                  </a:outerShdw>
                </a:effectLst>
              </a:rPr>
              <a:t>例，截至</a:t>
            </a:r>
            <a:r>
              <a:rPr lang="en-US" altLang="zh-CN" dirty="0">
                <a:ln/>
                <a:solidFill>
                  <a:schemeClr val="accent1"/>
                </a:solidFill>
                <a:effectLst>
                  <a:outerShdw blurRad="38100" dist="25400" dir="5400000" algn="ctr" rotWithShape="0">
                    <a:srgbClr val="6E747A">
                      <a:alpha val="43000"/>
                    </a:srgbClr>
                  </a:outerShdw>
                </a:effectLst>
              </a:rPr>
              <a:t>2020</a:t>
            </a:r>
            <a:r>
              <a:rPr lang="zh-CN" altLang="zh-CN" dirty="0">
                <a:ln/>
                <a:solidFill>
                  <a:schemeClr val="accent1"/>
                </a:solidFill>
                <a:effectLst>
                  <a:outerShdw blurRad="38100" dist="25400" dir="5400000" algn="ctr" rotWithShape="0">
                    <a:srgbClr val="6E747A">
                      <a:alpha val="43000"/>
                    </a:srgbClr>
                  </a:outerShdw>
                </a:effectLst>
              </a:rPr>
              <a:t>年底，现存活</a:t>
            </a:r>
            <a:r>
              <a:rPr lang="en-US" altLang="zh-CN" dirty="0">
                <a:ln/>
                <a:solidFill>
                  <a:schemeClr val="accent1"/>
                </a:solidFill>
                <a:effectLst>
                  <a:outerShdw blurRad="38100" dist="25400" dir="5400000" algn="ctr" rotWithShape="0">
                    <a:srgbClr val="6E747A">
                      <a:alpha val="43000"/>
                    </a:srgbClr>
                  </a:outerShdw>
                </a:effectLst>
              </a:rPr>
              <a:t>HIV/AIDS </a:t>
            </a:r>
            <a:r>
              <a:rPr lang="en-US" altLang="zh-CN" b="1" dirty="0">
                <a:ln/>
                <a:solidFill>
                  <a:schemeClr val="accent1"/>
                </a:solidFill>
                <a:effectLst>
                  <a:outerShdw blurRad="38100" dist="25400" dir="5400000" algn="ctr" rotWithShape="0">
                    <a:srgbClr val="6E747A">
                      <a:alpha val="43000"/>
                    </a:srgbClr>
                  </a:outerShdw>
                </a:effectLst>
              </a:rPr>
              <a:t>511</a:t>
            </a:r>
            <a:r>
              <a:rPr lang="zh-CN" altLang="zh-CN" dirty="0">
                <a:ln/>
                <a:solidFill>
                  <a:schemeClr val="accent1"/>
                </a:solidFill>
                <a:effectLst>
                  <a:outerShdw blurRad="38100" dist="25400" dir="5400000" algn="ctr" rotWithShape="0">
                    <a:srgbClr val="6E747A">
                      <a:alpha val="43000"/>
                    </a:srgbClr>
                  </a:outerShdw>
                </a:effectLst>
              </a:rPr>
              <a:t>例。</a:t>
            </a:r>
            <a:endParaRPr lang="en-US" altLang="zh-CN" dirty="0">
              <a:ln/>
              <a:solidFill>
                <a:schemeClr val="accent1"/>
              </a:solidFill>
              <a:effectLst>
                <a:outerShdw blurRad="38100" dist="25400" dir="5400000" algn="ctr" rotWithShape="0">
                  <a:srgbClr val="6E747A">
                    <a:alpha val="43000"/>
                  </a:srgbClr>
                </a:outerShdw>
              </a:effectLst>
            </a:endParaRPr>
          </a:p>
          <a:p>
            <a:pPr lvl="1">
              <a:buFont typeface="Wingdings" panose="05000000000000000000" pitchFamily="2" charset="2"/>
              <a:buChar char="Ø"/>
            </a:pPr>
            <a:endParaRPr lang="en-US" altLang="zh-CN" dirty="0">
              <a:ln/>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77825" y="549275"/>
            <a:ext cx="8388350" cy="647700"/>
          </a:xfrm>
        </p:spPr>
        <p:txBody>
          <a:bodyPr>
            <a:normAutofit fontScale="90000"/>
          </a:bodyPr>
          <a:lstStyle/>
          <a:p>
            <a:pPr eaLnBrk="1" hangingPunct="1"/>
            <a:r>
              <a:rPr lang="zh-CN" altLang="en-US" b="1">
                <a:ln/>
                <a:solidFill>
                  <a:schemeClr val="accent1"/>
                </a:solidFill>
                <a:effectLst>
                  <a:outerShdw blurRad="38100" dist="25400" dir="5400000" algn="ctr" rotWithShape="0">
                    <a:srgbClr val="6E747A">
                      <a:alpha val="43000"/>
                    </a:srgbClr>
                  </a:outerShdw>
                </a:effectLst>
              </a:rPr>
              <a:t>大学生具体生活中主要预防措施</a:t>
            </a:r>
            <a:endParaRPr lang="zh-CN" altLang="en-US" b="1">
              <a:ln/>
              <a:solidFill>
                <a:schemeClr val="accent1"/>
              </a:solidFill>
              <a:effectLst>
                <a:outerShdw blurRad="38100" dist="25400" dir="5400000" algn="ctr" rotWithShape="0">
                  <a:srgbClr val="6E747A">
                    <a:alpha val="43000"/>
                  </a:srgbClr>
                </a:outerShdw>
              </a:effectLst>
            </a:endParaRPr>
          </a:p>
        </p:txBody>
      </p:sp>
      <p:sp>
        <p:nvSpPr>
          <p:cNvPr id="87043" name="Rectangle 3"/>
          <p:cNvSpPr>
            <a:spLocks noChangeArrowheads="1"/>
          </p:cNvSpPr>
          <p:nvPr/>
        </p:nvSpPr>
        <p:spPr bwMode="auto">
          <a:xfrm>
            <a:off x="611188" y="1643050"/>
            <a:ext cx="7921625" cy="4522800"/>
          </a:xfrm>
          <a:prstGeom prst="rect">
            <a:avLst/>
          </a:prstGeom>
          <a:noFill/>
          <a:ln w="9525">
            <a:noFill/>
            <a:miter lim="800000"/>
          </a:ln>
        </p:spPr>
        <p:txBody>
          <a:bodyPr/>
          <a:lstStyle/>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网络交友要慎重；</a:t>
            </a:r>
            <a:endParaRPr lang="en-US" altLang="zh-CN"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学会拒绝的技能；如果发生，请使用安全套；</a:t>
            </a:r>
            <a:endPar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不以任何方式</a:t>
            </a:r>
            <a:r>
              <a:rPr lang="zh-CN" altLang="en-US" sz="3200" b="1" u="sng"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吸毒</a:t>
            </a:r>
            <a:r>
              <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；（毒品和醉酒可能让你遭到性侵害</a:t>
            </a:r>
            <a:r>
              <a:rPr lang="en-US" altLang="zh-CN"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a:t>
            </a:r>
            <a:r>
              <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男、女均有风险</a:t>
            </a:r>
            <a:r>
              <a:rPr lang="en-US" altLang="zh-CN"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a:t>
            </a:r>
            <a:endParaRPr lang="en-US" altLang="zh-CN"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远离男男，男男和毒品一样，一旦沾染，也很难戒掉。</a:t>
            </a:r>
            <a:endPar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不轻易接受输血和血制品。（如必须使用，要求医院提供经艾滋病病毒检测合格的血液和血制品）；</a:t>
            </a:r>
            <a:endParaRPr lang="zh-CN" altLang="en-US" sz="3200"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88066" name="文本框 1"/>
          <p:cNvSpPr txBox="1">
            <a:spLocks noChangeArrowheads="1"/>
          </p:cNvSpPr>
          <p:nvPr/>
        </p:nvSpPr>
        <p:spPr bwMode="auto">
          <a:xfrm>
            <a:off x="539552" y="1628774"/>
            <a:ext cx="7920236" cy="4375150"/>
          </a:xfrm>
          <a:prstGeom prst="rect">
            <a:avLst/>
          </a:prstGeom>
          <a:noFill/>
          <a:ln w="9525">
            <a:noFill/>
            <a:miter lim="800000"/>
          </a:ln>
        </p:spPr>
        <p:txBody>
          <a:bodyPr wrap="square">
            <a:spAutoFit/>
            <a:scene3d>
              <a:camera prst="orthographicFront"/>
              <a:lightRig rig="threePt" dir="t"/>
            </a:scene3d>
          </a:bodyPr>
          <a:lstStyle/>
          <a:p>
            <a:pPr marL="457200" indent="-457200" eaLnBrk="0" hangingPunct="0">
              <a:lnSpc>
                <a:spcPct val="90000"/>
              </a:lnSpc>
              <a:spcBef>
                <a:spcPct val="20000"/>
              </a:spcBef>
              <a:buClr>
                <a:schemeClr val="tx2"/>
              </a:buClr>
              <a:buFont typeface="Wingdings" panose="05000000000000000000" pitchFamily="2" charset="2"/>
              <a:buChar char="ü"/>
            </a:pPr>
            <a:r>
              <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不去消毒不严格的医疗机构或其他场所打针、拔牙、穿耳朵眼、纹身、纹眉、针灸或手术；</a:t>
            </a:r>
            <a:r>
              <a:rPr lang="zh-CN" altLang="en-US" dirty="0">
                <a:ln/>
                <a:solidFill>
                  <a:schemeClr val="accent1"/>
                </a:solidFill>
                <a:effectLst>
                  <a:outerShdw blurRad="38100" dist="25400" dir="5400000" algn="ctr" rotWithShape="0">
                    <a:srgbClr val="6E747A">
                      <a:alpha val="43000"/>
                    </a:srgbClr>
                  </a:outerShdw>
                </a:effectLst>
                <a:latin typeface="Comic Sans MS" panose="030F0702030302020204" pitchFamily="66" charset="0"/>
              </a:rPr>
              <a:t> </a:t>
            </a:r>
            <a:endPar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buClr>
                <a:schemeClr val="tx2"/>
              </a:buClr>
              <a:buFont typeface="Wingdings" panose="05000000000000000000" pitchFamily="2" charset="2"/>
              <a:buChar char="ü"/>
            </a:pPr>
            <a:r>
              <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不与他人共用针头、针管、纱布、药棉等用具。</a:t>
            </a:r>
            <a:endPar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buClr>
                <a:schemeClr val="tx2"/>
              </a:buClr>
              <a:buFont typeface="Wingdings" panose="05000000000000000000" pitchFamily="2" charset="2"/>
              <a:buChar char="ü"/>
            </a:pPr>
            <a:r>
              <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避免在日常救护时沾上受伤者的血液。</a:t>
            </a:r>
            <a:endPar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a:p>
            <a:pPr marL="457200" indent="-457200" eaLnBrk="0" hangingPunct="0">
              <a:buClr>
                <a:schemeClr val="tx2"/>
              </a:buClr>
              <a:buFont typeface="Wingdings" panose="05000000000000000000" pitchFamily="2" charset="2"/>
              <a:buChar char="ü"/>
            </a:pPr>
            <a:r>
              <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t>不与他人共用有可能刺破皮肤的用具，如牙刷、刮脸刀和电动剃须刀；</a:t>
            </a:r>
            <a:br>
              <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rPr>
            </a:br>
            <a:endParaRPr lang="zh-CN" altLang="en-US" sz="3200"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sp>
        <p:nvSpPr>
          <p:cNvPr id="88067" name="Rectangle 2"/>
          <p:cNvSpPr txBox="1">
            <a:spLocks noChangeArrowheads="1"/>
          </p:cNvSpPr>
          <p:nvPr/>
        </p:nvSpPr>
        <p:spPr bwMode="auto">
          <a:xfrm>
            <a:off x="755650" y="358775"/>
            <a:ext cx="7416800" cy="863600"/>
          </a:xfrm>
          <a:prstGeom prst="rect">
            <a:avLst/>
          </a:prstGeom>
          <a:noFill/>
          <a:ln w="9525">
            <a:noFill/>
            <a:miter lim="800000"/>
          </a:ln>
        </p:spPr>
        <p:txBody>
          <a:bodyPr>
            <a:scene3d>
              <a:camera prst="orthographicFront"/>
              <a:lightRig rig="threePt" dir="t"/>
            </a:scene3d>
          </a:bodyPr>
          <a:lstStyle/>
          <a:p>
            <a:pPr algn="ctr" eaLnBrk="0" hangingPunct="0">
              <a:buFontTx/>
              <a:buNone/>
            </a:pPr>
            <a:r>
              <a:rPr lang="zh-CN" altLang="en-US" sz="4000" b="1">
                <a:ln/>
                <a:solidFill>
                  <a:schemeClr val="accent1"/>
                </a:solidFill>
                <a:effectLst>
                  <a:outerShdw blurRad="38100" dist="25400" dir="5400000" algn="ctr" rotWithShape="0">
                    <a:srgbClr val="6E747A">
                      <a:alpha val="43000"/>
                    </a:srgbClr>
                  </a:outerShdw>
                </a:effectLst>
                <a:latin typeface="Arial Black" panose="020B0A04020102020204" pitchFamily="34" charset="0"/>
              </a:rPr>
              <a:t>大学生具体生活中主要预防措施</a:t>
            </a:r>
            <a:endParaRPr lang="zh-CN" altLang="en-US" sz="4000" b="1">
              <a:ln/>
              <a:solidFill>
                <a:schemeClr val="accent1"/>
              </a:solidFill>
              <a:effectLst>
                <a:outerShdw blurRad="38100" dist="25400" dir="5400000" algn="ctr" rotWithShape="0">
                  <a:srgbClr val="6E747A">
                    <a:alpha val="43000"/>
                  </a:srgbClr>
                </a:outerShdw>
              </a:effectLst>
              <a:latin typeface="Arial Black" panose="020B0A040201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3426" name="Rectangle 2"/>
          <p:cNvSpPr>
            <a:spLocks noGrp="1" noRot="1" noChangeArrowheads="1"/>
          </p:cNvSpPr>
          <p:nvPr>
            <p:ph type="title" idx="4294967295"/>
          </p:nvPr>
        </p:nvSpPr>
        <p:spPr>
          <a:xfrm>
            <a:off x="755650" y="188913"/>
            <a:ext cx="6870700" cy="1347787"/>
          </a:xfrm>
        </p:spPr>
        <p:txBody>
          <a:bodyPr anchor="ctr"/>
          <a:lstStyle/>
          <a:p>
            <a:pPr eaLnBrk="1" hangingPunct="1"/>
            <a:r>
              <a:rPr lang="zh-CN" altLang="en-US" sz="4000">
                <a:ln/>
                <a:solidFill>
                  <a:schemeClr val="accent1"/>
                </a:solidFill>
                <a:effectLst>
                  <a:outerShdw blurRad="38100" dist="25400" dir="5400000" algn="ctr" rotWithShape="0">
                    <a:srgbClr val="6E747A">
                      <a:alpha val="43000"/>
                    </a:srgbClr>
                  </a:outerShdw>
                </a:effectLst>
              </a:rPr>
              <a:t>晋城市各级疾控中心咨询电话</a:t>
            </a:r>
            <a:endParaRPr lang="zh-CN" altLang="en-US" sz="4000">
              <a:ln/>
              <a:solidFill>
                <a:schemeClr val="accent1"/>
              </a:solidFill>
              <a:effectLst>
                <a:outerShdw blurRad="38100" dist="25400" dir="5400000" algn="ctr" rotWithShape="0">
                  <a:srgbClr val="6E747A">
                    <a:alpha val="43000"/>
                  </a:srgbClr>
                </a:outerShdw>
              </a:effectLst>
            </a:endParaRPr>
          </a:p>
        </p:txBody>
      </p:sp>
      <p:sp>
        <p:nvSpPr>
          <p:cNvPr id="103427" name="Rectangle 3"/>
          <p:cNvSpPr>
            <a:spLocks noGrp="1" noRot="1" noChangeArrowheads="1"/>
          </p:cNvSpPr>
          <p:nvPr>
            <p:ph type="body" idx="4294967295"/>
          </p:nvPr>
        </p:nvSpPr>
        <p:spPr>
          <a:xfrm>
            <a:off x="323850" y="1484313"/>
            <a:ext cx="8280400" cy="4105275"/>
          </a:xfrm>
        </p:spPr>
        <p:txBody>
          <a:bodyPr/>
          <a:lstStyle/>
          <a:p>
            <a:pPr eaLnBrk="1" hangingPunct="1"/>
            <a:r>
              <a:rPr lang="zh-CN" altLang="en-US">
                <a:ln/>
                <a:solidFill>
                  <a:schemeClr val="accent1"/>
                </a:solidFill>
                <a:effectLst>
                  <a:outerShdw blurRad="38100" dist="25400" dir="5400000" algn="ctr" rotWithShape="0">
                    <a:srgbClr val="6E747A">
                      <a:alpha val="43000"/>
                    </a:srgbClr>
                  </a:outerShdw>
                </a:effectLst>
              </a:rPr>
              <a:t>晋城市疾病预防控制中心：</a:t>
            </a:r>
            <a:r>
              <a:rPr lang="en-US" altLang="zh-CN">
                <a:ln/>
                <a:solidFill>
                  <a:schemeClr val="accent1"/>
                </a:solidFill>
                <a:effectLst>
                  <a:outerShdw blurRad="38100" dist="25400" dir="5400000" algn="ctr" rotWithShape="0">
                    <a:srgbClr val="6E747A">
                      <a:alpha val="43000"/>
                    </a:srgbClr>
                  </a:outerShdw>
                </a:effectLst>
              </a:rPr>
              <a:t>2066316</a:t>
            </a:r>
            <a:endParaRPr lang="en-US" altLang="zh-CN">
              <a:ln/>
              <a:solidFill>
                <a:schemeClr val="accent1"/>
              </a:solidFill>
              <a:effectLst>
                <a:outerShdw blurRad="38100" dist="25400" dir="5400000" algn="ctr" rotWithShape="0">
                  <a:srgbClr val="6E747A">
                    <a:alpha val="43000"/>
                  </a:srgbClr>
                </a:outerShdw>
              </a:effectLst>
            </a:endParaRPr>
          </a:p>
          <a:p>
            <a:pPr eaLnBrk="1" hangingPunct="1"/>
            <a:r>
              <a:rPr lang="zh-CN" altLang="en-US">
                <a:ln/>
                <a:solidFill>
                  <a:schemeClr val="accent1"/>
                </a:solidFill>
                <a:effectLst>
                  <a:outerShdw blurRad="38100" dist="25400" dir="5400000" algn="ctr" rotWithShape="0">
                    <a:srgbClr val="6E747A">
                      <a:alpha val="43000"/>
                    </a:srgbClr>
                  </a:outerShdw>
                </a:effectLst>
              </a:rPr>
              <a:t>晋城市城区疾病预防控制中心：</a:t>
            </a:r>
            <a:r>
              <a:rPr lang="en-US" altLang="zh-CN">
                <a:ln/>
                <a:solidFill>
                  <a:schemeClr val="accent1"/>
                </a:solidFill>
                <a:effectLst>
                  <a:outerShdw blurRad="38100" dist="25400" dir="5400000" algn="ctr" rotWithShape="0">
                    <a:srgbClr val="6E747A">
                      <a:alpha val="43000"/>
                    </a:srgbClr>
                  </a:outerShdw>
                </a:effectLst>
              </a:rPr>
              <a:t>3035226</a:t>
            </a:r>
            <a:endParaRPr lang="en-US" altLang="zh-CN">
              <a:ln/>
              <a:solidFill>
                <a:schemeClr val="accent1"/>
              </a:solidFill>
              <a:effectLst>
                <a:outerShdw blurRad="38100" dist="25400" dir="5400000" algn="ctr" rotWithShape="0">
                  <a:srgbClr val="6E747A">
                    <a:alpha val="43000"/>
                  </a:srgbClr>
                </a:outerShdw>
              </a:effectLst>
            </a:endParaRPr>
          </a:p>
          <a:p>
            <a:pPr eaLnBrk="1" hangingPunct="1"/>
            <a:r>
              <a:rPr lang="zh-CN" altLang="en-US">
                <a:ln/>
                <a:solidFill>
                  <a:schemeClr val="accent1"/>
                </a:solidFill>
                <a:effectLst>
                  <a:outerShdw blurRad="38100" dist="25400" dir="5400000" algn="ctr" rotWithShape="0">
                    <a:srgbClr val="6E747A">
                      <a:alpha val="43000"/>
                    </a:srgbClr>
                  </a:outerShdw>
                </a:effectLst>
              </a:rPr>
              <a:t>晋城市泽州疾病预防控制中心：</a:t>
            </a:r>
            <a:r>
              <a:rPr lang="en-US" altLang="zh-CN">
                <a:ln/>
                <a:solidFill>
                  <a:schemeClr val="accent1"/>
                </a:solidFill>
                <a:effectLst>
                  <a:outerShdw blurRad="38100" dist="25400" dir="5400000" algn="ctr" rotWithShape="0">
                    <a:srgbClr val="6E747A">
                      <a:alpha val="43000"/>
                    </a:srgbClr>
                  </a:outerShdw>
                </a:effectLst>
              </a:rPr>
              <a:t>3099223</a:t>
            </a:r>
            <a:endParaRPr lang="en-US" altLang="zh-CN">
              <a:ln/>
              <a:solidFill>
                <a:schemeClr val="accent1"/>
              </a:solidFill>
              <a:effectLst>
                <a:outerShdw blurRad="38100" dist="25400" dir="5400000" algn="ctr" rotWithShape="0">
                  <a:srgbClr val="6E747A">
                    <a:alpha val="43000"/>
                  </a:srgbClr>
                </a:outerShdw>
              </a:effectLst>
            </a:endParaRPr>
          </a:p>
          <a:p>
            <a:pPr eaLnBrk="1" hangingPunct="1"/>
            <a:r>
              <a:rPr lang="zh-CN" altLang="en-US">
                <a:ln/>
                <a:solidFill>
                  <a:schemeClr val="accent1"/>
                </a:solidFill>
                <a:effectLst>
                  <a:outerShdw blurRad="38100" dist="25400" dir="5400000" algn="ctr" rotWithShape="0">
                    <a:srgbClr val="6E747A">
                      <a:alpha val="43000"/>
                    </a:srgbClr>
                  </a:outerShdw>
                </a:effectLst>
              </a:rPr>
              <a:t>高平市疾病预防控制中心 ： </a:t>
            </a:r>
            <a:r>
              <a:rPr lang="en-US" altLang="zh-CN">
                <a:ln/>
                <a:solidFill>
                  <a:schemeClr val="accent1"/>
                </a:solidFill>
                <a:effectLst>
                  <a:outerShdw blurRad="38100" dist="25400" dir="5400000" algn="ctr" rotWithShape="0">
                    <a:srgbClr val="6E747A">
                      <a:alpha val="43000"/>
                    </a:srgbClr>
                  </a:outerShdw>
                </a:effectLst>
              </a:rPr>
              <a:t>5244949</a:t>
            </a:r>
            <a:endParaRPr lang="en-US" altLang="zh-CN">
              <a:ln/>
              <a:solidFill>
                <a:schemeClr val="accent1"/>
              </a:solidFill>
              <a:effectLst>
                <a:outerShdw blurRad="38100" dist="25400" dir="5400000" algn="ctr" rotWithShape="0">
                  <a:srgbClr val="6E747A">
                    <a:alpha val="43000"/>
                  </a:srgbClr>
                </a:outerShdw>
              </a:effectLst>
            </a:endParaRPr>
          </a:p>
          <a:p>
            <a:pPr eaLnBrk="1" hangingPunct="1"/>
            <a:r>
              <a:rPr lang="zh-CN" altLang="en-US">
                <a:ln/>
                <a:solidFill>
                  <a:schemeClr val="accent1"/>
                </a:solidFill>
                <a:effectLst>
                  <a:outerShdw blurRad="38100" dist="25400" dir="5400000" algn="ctr" rotWithShape="0">
                    <a:srgbClr val="6E747A">
                      <a:alpha val="43000"/>
                    </a:srgbClr>
                  </a:outerShdw>
                </a:effectLst>
              </a:rPr>
              <a:t>阳城县疾病预防控制中心 ：</a:t>
            </a:r>
            <a:r>
              <a:rPr lang="en-US" altLang="zh-CN">
                <a:ln/>
                <a:solidFill>
                  <a:schemeClr val="accent1"/>
                </a:solidFill>
                <a:effectLst>
                  <a:outerShdw blurRad="38100" dist="25400" dir="5400000" algn="ctr" rotWithShape="0">
                    <a:srgbClr val="6E747A">
                      <a:alpha val="43000"/>
                    </a:srgbClr>
                  </a:outerShdw>
                </a:effectLst>
              </a:rPr>
              <a:t>4237192</a:t>
            </a:r>
            <a:endParaRPr lang="en-US" altLang="zh-CN">
              <a:ln/>
              <a:solidFill>
                <a:schemeClr val="accent1"/>
              </a:solidFill>
              <a:effectLst>
                <a:outerShdw blurRad="38100" dist="25400" dir="5400000" algn="ctr" rotWithShape="0">
                  <a:srgbClr val="6E747A">
                    <a:alpha val="43000"/>
                  </a:srgbClr>
                </a:outerShdw>
              </a:effectLst>
            </a:endParaRPr>
          </a:p>
          <a:p>
            <a:pPr eaLnBrk="1" hangingPunct="1"/>
            <a:r>
              <a:rPr lang="zh-CN" altLang="en-US">
                <a:ln/>
                <a:solidFill>
                  <a:schemeClr val="accent1"/>
                </a:solidFill>
                <a:effectLst>
                  <a:outerShdw blurRad="38100" dist="25400" dir="5400000" algn="ctr" rotWithShape="0">
                    <a:srgbClr val="6E747A">
                      <a:alpha val="43000"/>
                    </a:srgbClr>
                  </a:outerShdw>
                </a:effectLst>
              </a:rPr>
              <a:t>陵川县疾病预防控制中心： </a:t>
            </a:r>
            <a:r>
              <a:rPr lang="en-US" altLang="zh-CN">
                <a:ln/>
                <a:solidFill>
                  <a:schemeClr val="accent1"/>
                </a:solidFill>
                <a:effectLst>
                  <a:outerShdw blurRad="38100" dist="25400" dir="5400000" algn="ctr" rotWithShape="0">
                    <a:srgbClr val="6E747A">
                      <a:alpha val="43000"/>
                    </a:srgbClr>
                  </a:outerShdw>
                </a:effectLst>
              </a:rPr>
              <a:t>6203561</a:t>
            </a:r>
            <a:r>
              <a:rPr lang="zh-CN" altLang="en-US">
                <a:ln/>
                <a:solidFill>
                  <a:schemeClr val="accent1"/>
                </a:solidFill>
                <a:effectLst>
                  <a:outerShdw blurRad="38100" dist="25400" dir="5400000" algn="ctr" rotWithShape="0">
                    <a:srgbClr val="6E747A">
                      <a:alpha val="43000"/>
                    </a:srgbClr>
                  </a:outerShdw>
                </a:effectLst>
              </a:rPr>
              <a:t>转</a:t>
            </a:r>
            <a:endParaRPr lang="en-US" altLang="zh-CN">
              <a:ln/>
              <a:solidFill>
                <a:schemeClr val="accent1"/>
              </a:solidFill>
              <a:effectLst>
                <a:outerShdw blurRad="38100" dist="25400" dir="5400000" algn="ctr" rotWithShape="0">
                  <a:srgbClr val="6E747A">
                    <a:alpha val="43000"/>
                  </a:srgbClr>
                </a:outerShdw>
              </a:effectLst>
            </a:endParaRPr>
          </a:p>
          <a:p>
            <a:pPr eaLnBrk="1" hangingPunct="1"/>
            <a:r>
              <a:rPr lang="zh-CN" altLang="en-US">
                <a:ln/>
                <a:solidFill>
                  <a:schemeClr val="accent1"/>
                </a:solidFill>
                <a:effectLst>
                  <a:outerShdw blurRad="38100" dist="25400" dir="5400000" algn="ctr" rotWithShape="0">
                    <a:srgbClr val="6E747A">
                      <a:alpha val="43000"/>
                    </a:srgbClr>
                  </a:outerShdw>
                </a:effectLst>
              </a:rPr>
              <a:t>沁水县疾病预防控制中心：</a:t>
            </a:r>
            <a:r>
              <a:rPr lang="en-US" altLang="zh-CN">
                <a:ln/>
                <a:solidFill>
                  <a:schemeClr val="accent1"/>
                </a:solidFill>
                <a:effectLst>
                  <a:outerShdw blurRad="38100" dist="25400" dir="5400000" algn="ctr" rotWithShape="0">
                    <a:srgbClr val="6E747A">
                      <a:alpha val="43000"/>
                    </a:srgbClr>
                  </a:outerShdw>
                </a:effectLst>
              </a:rPr>
              <a:t>7028065</a:t>
            </a:r>
            <a:endParaRPr lang="en-US" altLang="zh-CN">
              <a:ln/>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39000"/>
          </a:blip>
          <a:stretch>
            <a:fillRect/>
          </a:stretch>
        </a:blipFill>
        <a:effectLst/>
      </p:bgPr>
    </p:bg>
    <p:spTree>
      <p:nvGrpSpPr>
        <p:cNvPr id="1" name=""/>
        <p:cNvGrpSpPr/>
        <p:nvPr/>
      </p:nvGrpSpPr>
      <p:grpSpPr>
        <a:xfrm>
          <a:off x="0" y="0"/>
          <a:ext cx="0" cy="0"/>
          <a:chOff x="0" y="0"/>
          <a:chExt cx="0" cy="0"/>
        </a:xfrm>
      </p:grpSpPr>
      <p:sp>
        <p:nvSpPr>
          <p:cNvPr id="8" name="标题 7"/>
          <p:cNvSpPr>
            <a:spLocks noGrp="1"/>
          </p:cNvSpPr>
          <p:nvPr>
            <p:ph type="title"/>
          </p:nvPr>
        </p:nvSpPr>
        <p:spPr/>
        <p:txBody>
          <a:bodyPr>
            <a:normAutofit/>
          </a:bodyPr>
          <a:lstStyle/>
          <a:p>
            <a:r>
              <a:rPr lang="zh-CN" altLang="en-US" b="1" dirty="0">
                <a:ln/>
                <a:solidFill>
                  <a:schemeClr val="accent1"/>
                </a:solidFill>
                <a:effectLst>
                  <a:outerShdw blurRad="38100" dist="25400" dir="5400000" algn="ctr" rotWithShape="0">
                    <a:srgbClr val="6E747A">
                      <a:alpha val="43000"/>
                    </a:srgbClr>
                  </a:outerShdw>
                </a:effectLst>
              </a:rPr>
              <a:t>什么是艾滋病？</a:t>
            </a:r>
            <a:endParaRPr lang="zh-CN" altLang="en-US" b="1" dirty="0">
              <a:ln/>
              <a:solidFill>
                <a:schemeClr val="accent1"/>
              </a:solidFill>
              <a:effectLst>
                <a:outerShdw blurRad="38100" dist="25400" dir="5400000" algn="ctr" rotWithShape="0">
                  <a:srgbClr val="6E747A">
                    <a:alpha val="43000"/>
                  </a:srgbClr>
                </a:outerShdw>
              </a:effectLst>
            </a:endParaRPr>
          </a:p>
        </p:txBody>
      </p:sp>
      <p:sp>
        <p:nvSpPr>
          <p:cNvPr id="7" name="文本占位符 6"/>
          <p:cNvSpPr>
            <a:spLocks noGrp="1"/>
          </p:cNvSpPr>
          <p:nvPr>
            <p:ph idx="1"/>
          </p:nvPr>
        </p:nvSpPr>
        <p:spPr/>
        <p:txBody>
          <a:bodyPr>
            <a:normAutofit/>
            <a:scene3d>
              <a:camera prst="orthographicFront"/>
              <a:lightRig rig="threePt" dir="t"/>
            </a:scene3d>
          </a:bodyPr>
          <a:lstStyle/>
          <a:p>
            <a:r>
              <a:rPr lang="en-US" altLang="zh-CN" sz="4000" b="1" dirty="0">
                <a:ln/>
                <a:solidFill>
                  <a:schemeClr val="accent1"/>
                </a:solidFill>
                <a:effectLst>
                  <a:outerShdw blurRad="38100" dist="25400" dir="5400000" algn="ctr" rotWithShape="0">
                    <a:srgbClr val="6E747A">
                      <a:alpha val="43000"/>
                    </a:srgbClr>
                  </a:outerShdw>
                </a:effectLst>
              </a:rPr>
              <a:t>1</a:t>
            </a:r>
            <a:r>
              <a:rPr lang="zh-CN" altLang="en-US" sz="4000" b="1" dirty="0">
                <a:ln/>
                <a:solidFill>
                  <a:schemeClr val="accent1"/>
                </a:solidFill>
                <a:effectLst>
                  <a:outerShdw blurRad="38100" dist="25400" dir="5400000" algn="ctr" rotWithShape="0">
                    <a:srgbClr val="6E747A">
                      <a:alpha val="43000"/>
                    </a:srgbClr>
                  </a:outerShdw>
                </a:effectLst>
              </a:rPr>
              <a:t>、传染源？</a:t>
            </a:r>
            <a:endParaRPr lang="en-US" altLang="zh-CN" sz="4000" b="1" dirty="0">
              <a:ln/>
              <a:solidFill>
                <a:schemeClr val="accent1"/>
              </a:solidFill>
              <a:effectLst>
                <a:outerShdw blurRad="38100" dist="25400" dir="5400000" algn="ctr" rotWithShape="0">
                  <a:srgbClr val="6E747A">
                    <a:alpha val="43000"/>
                  </a:srgbClr>
                </a:outerShdw>
              </a:effectLst>
            </a:endParaRPr>
          </a:p>
          <a:p>
            <a:r>
              <a:rPr lang="en-US" altLang="zh-CN" sz="4000" b="1" dirty="0">
                <a:ln/>
                <a:solidFill>
                  <a:schemeClr val="accent1"/>
                </a:solidFill>
                <a:effectLst>
                  <a:outerShdw blurRad="38100" dist="25400" dir="5400000" algn="ctr" rotWithShape="0">
                    <a:srgbClr val="6E747A">
                      <a:alpha val="43000"/>
                    </a:srgbClr>
                  </a:outerShdw>
                </a:effectLst>
              </a:rPr>
              <a:t>2</a:t>
            </a:r>
            <a:r>
              <a:rPr lang="zh-CN" altLang="en-US" sz="4000" b="1" dirty="0">
                <a:ln/>
                <a:solidFill>
                  <a:schemeClr val="accent1"/>
                </a:solidFill>
                <a:effectLst>
                  <a:outerShdw blurRad="38100" dist="25400" dir="5400000" algn="ctr" rotWithShape="0">
                    <a:srgbClr val="6E747A">
                      <a:alpha val="43000"/>
                    </a:srgbClr>
                  </a:outerShdw>
                </a:effectLst>
              </a:rPr>
              <a:t>、病原体？</a:t>
            </a:r>
            <a:endParaRPr lang="en-US" altLang="zh-CN" sz="4000" b="1" dirty="0">
              <a:ln/>
              <a:solidFill>
                <a:schemeClr val="accent1"/>
              </a:solidFill>
              <a:effectLst>
                <a:outerShdw blurRad="38100" dist="25400" dir="5400000" algn="ctr" rotWithShape="0">
                  <a:srgbClr val="6E747A">
                    <a:alpha val="43000"/>
                  </a:srgbClr>
                </a:outerShdw>
              </a:effectLst>
            </a:endParaRPr>
          </a:p>
          <a:p>
            <a:r>
              <a:rPr lang="en-US" altLang="zh-CN" sz="4000" b="1" dirty="0">
                <a:ln/>
                <a:solidFill>
                  <a:schemeClr val="accent1"/>
                </a:solidFill>
                <a:effectLst>
                  <a:outerShdw blurRad="38100" dist="25400" dir="5400000" algn="ctr" rotWithShape="0">
                    <a:srgbClr val="6E747A">
                      <a:alpha val="43000"/>
                    </a:srgbClr>
                  </a:outerShdw>
                </a:effectLst>
              </a:rPr>
              <a:t>3</a:t>
            </a:r>
            <a:r>
              <a:rPr lang="zh-CN" altLang="en-US" sz="4000" b="1" dirty="0">
                <a:ln/>
                <a:solidFill>
                  <a:schemeClr val="accent1"/>
                </a:solidFill>
                <a:effectLst>
                  <a:outerShdw blurRad="38100" dist="25400" dir="5400000" algn="ctr" rotWithShape="0">
                    <a:srgbClr val="6E747A">
                      <a:alpha val="43000"/>
                    </a:srgbClr>
                  </a:outerShdw>
                </a:effectLst>
              </a:rPr>
              <a:t>、传播途径？</a:t>
            </a:r>
            <a:endParaRPr lang="en-US" altLang="zh-CN" sz="4000" b="1" dirty="0">
              <a:ln/>
              <a:solidFill>
                <a:schemeClr val="accent1"/>
              </a:solidFill>
              <a:effectLst>
                <a:outerShdw blurRad="38100" dist="25400" dir="5400000" algn="ctr" rotWithShape="0">
                  <a:srgbClr val="6E747A">
                    <a:alpha val="43000"/>
                  </a:srgbClr>
                </a:outerShdw>
              </a:effectLst>
            </a:endParaRPr>
          </a:p>
          <a:p>
            <a:r>
              <a:rPr lang="en-US" altLang="zh-CN" sz="4000" b="1" dirty="0">
                <a:ln/>
                <a:solidFill>
                  <a:schemeClr val="accent1"/>
                </a:solidFill>
                <a:effectLst>
                  <a:outerShdw blurRad="38100" dist="25400" dir="5400000" algn="ctr" rotWithShape="0">
                    <a:srgbClr val="6E747A">
                      <a:alpha val="43000"/>
                    </a:srgbClr>
                  </a:outerShdw>
                </a:effectLst>
              </a:rPr>
              <a:t>4</a:t>
            </a:r>
            <a:r>
              <a:rPr lang="zh-CN" altLang="en-US" sz="4000" b="1" dirty="0">
                <a:ln/>
                <a:solidFill>
                  <a:schemeClr val="accent1"/>
                </a:solidFill>
                <a:effectLst>
                  <a:outerShdw blurRad="38100" dist="25400" dir="5400000" algn="ctr" rotWithShape="0">
                    <a:srgbClr val="6E747A">
                      <a:alpha val="43000"/>
                    </a:srgbClr>
                  </a:outerShdw>
                </a:effectLst>
              </a:rPr>
              <a:t>、易感人群？</a:t>
            </a:r>
            <a:endParaRPr lang="en-US" altLang="zh-CN" sz="4000" b="1" dirty="0">
              <a:ln/>
              <a:solidFill>
                <a:schemeClr val="accent1"/>
              </a:solidFill>
              <a:effectLst>
                <a:outerShdw blurRad="38100" dist="25400" dir="5400000" algn="ctr" rotWithShape="0">
                  <a:srgbClr val="6E747A">
                    <a:alpha val="43000"/>
                  </a:srgbClr>
                </a:outerShdw>
              </a:effectLst>
            </a:endParaRPr>
          </a:p>
          <a:p>
            <a:endParaRPr lang="en-US" altLang="zh-CN" sz="4000" b="1" dirty="0">
              <a:ln/>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a:xfrm>
            <a:off x="1371600" y="476250"/>
            <a:ext cx="7772400" cy="1143000"/>
          </a:xfrm>
        </p:spPr>
        <p:txBody>
          <a:bodyPr>
            <a:normAutofit fontScale="90000"/>
          </a:bodyPr>
          <a:lstStyle/>
          <a:p>
            <a:pPr eaLnBrk="1" hangingPunct="1">
              <a:defRPr/>
            </a:pPr>
            <a:r>
              <a:rPr lang="zh-CN" altLang="en-US" b="1">
                <a:ln/>
                <a:solidFill>
                  <a:schemeClr val="accent1"/>
                </a:solidFill>
                <a:effectLst>
                  <a:outerShdw blurRad="38100" dist="25400" dir="5400000" algn="ctr" rotWithShape="0">
                    <a:srgbClr val="6E747A">
                      <a:alpha val="43000"/>
                    </a:srgbClr>
                  </a:outerShdw>
                </a:effectLst>
              </a:rPr>
              <a:t>什么是艾滋病（</a:t>
            </a:r>
            <a:r>
              <a:rPr lang="en-US" altLang="zh-CN" b="1">
                <a:ln/>
                <a:solidFill>
                  <a:schemeClr val="accent1"/>
                </a:solidFill>
                <a:effectLst>
                  <a:outerShdw blurRad="38100" dist="25400" dir="5400000" algn="ctr" rotWithShape="0">
                    <a:srgbClr val="6E747A">
                      <a:alpha val="43000"/>
                    </a:srgbClr>
                  </a:outerShdw>
                </a:effectLst>
              </a:rPr>
              <a:t>AIDS</a:t>
            </a:r>
            <a:r>
              <a:rPr lang="zh-CN" altLang="en-US" b="1">
                <a:ln/>
                <a:solidFill>
                  <a:schemeClr val="accent1"/>
                </a:solidFill>
                <a:effectLst>
                  <a:outerShdw blurRad="38100" dist="25400" dir="5400000" algn="ctr" rotWithShape="0">
                    <a:srgbClr val="6E747A">
                      <a:alpha val="43000"/>
                    </a:srgbClr>
                  </a:outerShdw>
                </a:effectLst>
              </a:rPr>
              <a:t>）？</a:t>
            </a:r>
            <a:br>
              <a:rPr lang="zh-CN" altLang="en-US" b="1">
                <a:ln/>
                <a:solidFill>
                  <a:schemeClr val="accent1"/>
                </a:solidFill>
                <a:effectLst>
                  <a:outerShdw blurRad="38100" dist="25400" dir="5400000" algn="ctr" rotWithShape="0">
                    <a:srgbClr val="6E747A">
                      <a:alpha val="43000"/>
                    </a:srgbClr>
                  </a:outerShdw>
                </a:effectLst>
              </a:rPr>
            </a:br>
            <a:endParaRPr lang="zh-CN" altLang="en-US" b="1">
              <a:ln/>
              <a:solidFill>
                <a:schemeClr val="accent1"/>
              </a:solidFill>
              <a:effectLst>
                <a:outerShdw blurRad="38100" dist="25400" dir="5400000" algn="ctr" rotWithShape="0">
                  <a:srgbClr val="6E747A">
                    <a:alpha val="43000"/>
                  </a:srgbClr>
                </a:outerShdw>
              </a:effectLst>
            </a:endParaRPr>
          </a:p>
        </p:txBody>
      </p:sp>
      <p:sp>
        <p:nvSpPr>
          <p:cNvPr id="195587" name="Rectangle 3"/>
          <p:cNvSpPr>
            <a:spLocks noGrp="1" noChangeArrowheads="1"/>
          </p:cNvSpPr>
          <p:nvPr>
            <p:ph type="body" idx="4294967295"/>
          </p:nvPr>
        </p:nvSpPr>
        <p:spPr>
          <a:xfrm>
            <a:off x="226060" y="1340485"/>
            <a:ext cx="8322310" cy="4681220"/>
          </a:xfrm>
        </p:spPr>
        <p:txBody>
          <a:bodyPr>
            <a:normAutofit/>
          </a:bodyPr>
          <a:lstStyle/>
          <a:p>
            <a:pPr lvl="1" eaLnBrk="1" hangingPunct="1">
              <a:buFont typeface="Wingdings" panose="05000000000000000000" pitchFamily="2" charset="2"/>
              <a:buChar char="l"/>
            </a:pPr>
            <a:r>
              <a:rPr lang="zh-CN" altLang="en-US" sz="2400" dirty="0">
                <a:ln/>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艾滋病（获得性免疫缺陷综合征</a:t>
            </a:r>
            <a:r>
              <a:rPr lang="en-US" altLang="zh-CN" sz="2400" dirty="0">
                <a:ln/>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AIDS</a:t>
            </a:r>
            <a:r>
              <a:rPr lang="zh-CN" altLang="en-US" sz="2400" dirty="0">
                <a:ln/>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）是由人类免疫缺陷病毒（</a:t>
            </a:r>
            <a:r>
              <a:rPr lang="en-US" altLang="zh-CN" sz="2400" dirty="0">
                <a:ln/>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HIV,</a:t>
            </a:r>
            <a:r>
              <a:rPr lang="zh-CN" altLang="en-US" sz="2400" dirty="0">
                <a:ln/>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即艾滋病病毒）引起的，以人体</a:t>
            </a:r>
            <a:r>
              <a:rPr lang="en-US" altLang="zh-CN" sz="2400" dirty="0">
                <a:ln/>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CD4+T</a:t>
            </a:r>
            <a:r>
              <a:rPr lang="zh-CN" altLang="en-US" sz="2400" dirty="0">
                <a:ln/>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rPr>
              <a:t>淋巴细胞减少为特征的进行性免疫功能缺陷，继发各种机会性感染、恶性肿瘤和中枢神经病变的综合性疾患。</a:t>
            </a:r>
            <a:endParaRPr lang="en-US" altLang="zh-CN" sz="2400" dirty="0">
              <a:ln/>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cs typeface="楷体" panose="02010609060101010101" pitchFamily="49" charset="-122"/>
            </a:endParaRPr>
          </a:p>
          <a:p>
            <a:pPr lvl="1" eaLnBrk="1" hangingPunct="1">
              <a:buFont typeface="Wingdings" panose="05000000000000000000" pitchFamily="2" charset="2"/>
              <a:buChar char="l"/>
            </a:pPr>
            <a:endParaRPr lang="zh-CN" altLang="en-US" sz="4000" dirty="0">
              <a:latin typeface="宋体" panose="02010600030101010101" pitchFamily="2" charset="-122"/>
              <a:ea typeface="宋体" panose="02010600030101010101" pitchFamily="2" charset="-122"/>
              <a:cs typeface="宋体" panose="02010600030101010101" pitchFamily="2" charset="-122"/>
            </a:endParaRPr>
          </a:p>
          <a:p>
            <a:pPr>
              <a:lnSpc>
                <a:spcPct val="105000"/>
              </a:lnSpc>
              <a:spcBef>
                <a:spcPct val="0"/>
              </a:spcBef>
              <a:buNone/>
            </a:pPr>
            <a:endParaRPr lang="zh-CN" altLang="en-US" sz="4000" dirty="0">
              <a:ln/>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9218" name="Rectangle 2"/>
          <p:cNvSpPr>
            <a:spLocks noGrp="1" noRot="1" noChangeArrowheads="1"/>
          </p:cNvSpPr>
          <p:nvPr/>
        </p:nvSpPr>
        <p:spPr>
          <a:xfrm>
            <a:off x="2051685" y="2852420"/>
            <a:ext cx="5835015" cy="12420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1" hangingPunct="1"/>
            <a:r>
              <a:rPr lang="zh-CN" altLang="en-US">
                <a:solidFill>
                  <a:schemeClr val="accent1"/>
                </a:solidFill>
                <a:effectLst>
                  <a:outerShdw blurRad="38100" dist="25400" dir="5400000" algn="ctr" rotWithShape="0">
                    <a:srgbClr val="6E747A">
                      <a:alpha val="43000"/>
                    </a:srgbClr>
                  </a:outerShdw>
                </a:effectLst>
              </a:rPr>
              <a:t>艾滋病病毒（</a:t>
            </a:r>
            <a:r>
              <a:rPr lang="en-US" altLang="zh-CN">
                <a:solidFill>
                  <a:schemeClr val="accent1"/>
                </a:solidFill>
                <a:effectLst>
                  <a:outerShdw blurRad="38100" dist="25400" dir="5400000" algn="ctr" rotWithShape="0">
                    <a:srgbClr val="6E747A">
                      <a:alpha val="43000"/>
                    </a:srgbClr>
                  </a:outerShdw>
                </a:effectLst>
              </a:rPr>
              <a:t>HIV</a:t>
            </a:r>
            <a:r>
              <a:rPr lang="zh-CN" altLang="en-US">
                <a:solidFill>
                  <a:schemeClr val="accent1"/>
                </a:solidFill>
                <a:effectLst>
                  <a:outerShdw blurRad="38100" dist="25400" dir="5400000" algn="ctr" rotWithShape="0">
                    <a:srgbClr val="6E747A">
                      <a:alpha val="43000"/>
                    </a:srgbClr>
                  </a:outerShdw>
                </a:effectLst>
              </a:rPr>
              <a:t>）</a:t>
            </a:r>
            <a:endParaRPr lang="zh-CN" altLang="en-US">
              <a:solidFill>
                <a:schemeClr val="accent1"/>
              </a:solidFill>
              <a:effectLst>
                <a:outerShdw blurRad="38100" dist="25400" dir="5400000" algn="ctr" rotWithShape="0">
                  <a:srgbClr val="6E747A">
                    <a:alpha val="43000"/>
                  </a:srgbClr>
                </a:outerShdw>
              </a:effectLst>
            </a:endParaRPr>
          </a:p>
        </p:txBody>
      </p:sp>
      <p:pic>
        <p:nvPicPr>
          <p:cNvPr id="9220" name="Picture 3" descr="v1big"/>
          <p:cNvPicPr>
            <a:picLocks noChangeAspect="1" noChangeArrowheads="1"/>
          </p:cNvPicPr>
          <p:nvPr/>
        </p:nvPicPr>
        <p:blipFill>
          <a:blip r:embed="rId1" cstate="print">
            <a:clrChange>
              <a:clrFrom>
                <a:srgbClr val="000000"/>
              </a:clrFrom>
              <a:clrTo>
                <a:srgbClr val="000000">
                  <a:alpha val="0"/>
                </a:srgbClr>
              </a:clrTo>
            </a:clrChange>
          </a:blip>
          <a:srcRect/>
          <a:stretch>
            <a:fillRect/>
          </a:stretch>
        </p:blipFill>
        <p:spPr bwMode="auto">
          <a:xfrm>
            <a:off x="179705" y="3789045"/>
            <a:ext cx="2419985" cy="2633980"/>
          </a:xfrm>
          <a:prstGeom prst="rect">
            <a:avLst/>
          </a:prstGeom>
          <a:noFill/>
          <a:ln w="9525">
            <a:noFill/>
            <a:miter lim="800000"/>
            <a:headEnd/>
            <a:tailEnd/>
          </a:ln>
        </p:spPr>
      </p:pic>
      <p:sp>
        <p:nvSpPr>
          <p:cNvPr id="9219" name="内容占位符 3"/>
          <p:cNvSpPr>
            <a:spLocks noGrp="1"/>
          </p:cNvSpPr>
          <p:nvPr/>
        </p:nvSpPr>
        <p:spPr>
          <a:xfrm>
            <a:off x="2729865" y="3936365"/>
            <a:ext cx="5928360" cy="2661285"/>
          </a:xfrm>
          <a:prstGeom prst="rect">
            <a:avLst/>
          </a:prstGeom>
        </p:spPr>
        <p:txBody>
          <a:bodyPr vert="horz" lIns="91440" tIns="45720" rIns="91440" bIns="45720" rtlCol="0">
            <a:normAutofit fontScale="9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CN" altLang="zh-CN" sz="2800">
                <a:solidFill>
                  <a:schemeClr val="accent1"/>
                </a:solidFill>
                <a:effectLst>
                  <a:outerShdw blurRad="38100" dist="25400" dir="5400000" algn="ctr" rotWithShape="0">
                    <a:srgbClr val="6E747A">
                      <a:alpha val="43000"/>
                    </a:srgbClr>
                  </a:outerShdw>
                </a:effectLst>
              </a:rPr>
              <a:t>主要攻击机体的</a:t>
            </a:r>
            <a:r>
              <a:rPr lang="en-US" altLang="zh-CN" sz="2800">
                <a:solidFill>
                  <a:schemeClr val="accent1"/>
                </a:solidFill>
                <a:effectLst>
                  <a:outerShdw blurRad="38100" dist="25400" dir="5400000" algn="ctr" rotWithShape="0">
                    <a:srgbClr val="6E747A">
                      <a:alpha val="43000"/>
                    </a:srgbClr>
                  </a:outerShdw>
                </a:effectLst>
              </a:rPr>
              <a:t>T</a:t>
            </a:r>
            <a:r>
              <a:rPr lang="zh-CN" altLang="zh-CN" sz="2800">
                <a:solidFill>
                  <a:schemeClr val="accent1"/>
                </a:solidFill>
                <a:effectLst>
                  <a:outerShdw blurRad="38100" dist="25400" dir="5400000" algn="ctr" rotWithShape="0">
                    <a:srgbClr val="6E747A">
                      <a:alpha val="43000"/>
                    </a:srgbClr>
                  </a:outerShdw>
                </a:effectLst>
              </a:rPr>
              <a:t>淋巴细胞系统；</a:t>
            </a:r>
            <a:endParaRPr lang="zh-CN" altLang="zh-CN" sz="2800">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sz="2800">
                <a:solidFill>
                  <a:schemeClr val="accent1"/>
                </a:solidFill>
                <a:effectLst>
                  <a:outerShdw blurRad="38100" dist="25400" dir="5400000" algn="ctr" rotWithShape="0">
                    <a:srgbClr val="6E747A">
                      <a:alpha val="43000"/>
                    </a:srgbClr>
                  </a:outerShdw>
                </a:effectLst>
              </a:rPr>
              <a:t>一旦侵入机体细胞，病毒将会和细胞整合在一起难以消除；</a:t>
            </a:r>
            <a:endParaRPr lang="zh-CN" altLang="zh-CN" sz="2800">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sz="2800">
                <a:solidFill>
                  <a:schemeClr val="accent1"/>
                </a:solidFill>
                <a:effectLst>
                  <a:outerShdw blurRad="38100" dist="25400" dir="5400000" algn="ctr" rotWithShape="0">
                    <a:srgbClr val="6E747A">
                      <a:alpha val="43000"/>
                    </a:srgbClr>
                  </a:outerShdw>
                </a:effectLst>
              </a:rPr>
              <a:t>病毒基因变化多样；</a:t>
            </a:r>
            <a:endParaRPr lang="zh-CN" altLang="zh-CN" sz="2800">
              <a:solidFill>
                <a:schemeClr val="accent1"/>
              </a:solidFill>
              <a:effectLst>
                <a:outerShdw blurRad="38100" dist="25400" dir="5400000" algn="ctr" rotWithShape="0">
                  <a:srgbClr val="6E747A">
                    <a:alpha val="43000"/>
                  </a:srgbClr>
                </a:outerShdw>
              </a:effectLst>
            </a:endParaRPr>
          </a:p>
          <a:p>
            <a:pPr>
              <a:buFont typeface="Wingdings" panose="05000000000000000000" pitchFamily="2" charset="2"/>
              <a:buChar char="Ø"/>
            </a:pPr>
            <a:r>
              <a:rPr lang="zh-CN" altLang="zh-CN" sz="2800">
                <a:solidFill>
                  <a:schemeClr val="accent1"/>
                </a:solidFill>
                <a:effectLst>
                  <a:outerShdw blurRad="38100" dist="25400" dir="5400000" algn="ctr" rotWithShape="0">
                    <a:srgbClr val="6E747A">
                      <a:alpha val="43000"/>
                    </a:srgbClr>
                  </a:outerShdw>
                </a:effectLst>
              </a:rPr>
              <a:t>艾滋病病毒的基因组比已知任何一种病毒基因都复杂。</a:t>
            </a:r>
            <a:endParaRPr lang="zh-CN" altLang="zh-CN" sz="280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5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5587">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p:bldP spid="195587" grpId="0" bldLvl="2"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5362" name="Rectangle 3"/>
          <p:cNvSpPr>
            <a:spLocks noGrp="1" noChangeArrowheads="1"/>
          </p:cNvSpPr>
          <p:nvPr>
            <p:ph type="body" idx="4294967295"/>
          </p:nvPr>
        </p:nvSpPr>
        <p:spPr>
          <a:xfrm>
            <a:off x="468313" y="765175"/>
            <a:ext cx="8375650" cy="5040313"/>
          </a:xfrm>
        </p:spPr>
        <p:txBody>
          <a:bodyPr>
            <a:scene3d>
              <a:camera prst="orthographicFront"/>
              <a:lightRig rig="threePt" dir="t"/>
            </a:scene3d>
          </a:bodyPr>
          <a:lstStyle/>
          <a:p>
            <a:pPr algn="just" eaLnBrk="1" hangingPunct="1">
              <a:lnSpc>
                <a:spcPct val="110000"/>
              </a:lnSpc>
              <a:spcBef>
                <a:spcPct val="50000"/>
              </a:spcBef>
            </a:pPr>
            <a:r>
              <a:rPr lang="zh-CN" altLang="en-US" sz="2800">
                <a:ln/>
                <a:solidFill>
                  <a:schemeClr val="accent1"/>
                </a:solidFill>
                <a:effectLst>
                  <a:outerShdw blurRad="38100" dist="25400" dir="5400000" algn="ctr" rotWithShape="0">
                    <a:srgbClr val="6E747A">
                      <a:alpha val="43000"/>
                    </a:srgbClr>
                  </a:outerShdw>
                </a:effectLst>
              </a:rPr>
              <a:t>艾滋病病毒存在于感染者和病人体液和组织液，如血液、精液、阴道分泌液、乳汁、眼泪、唾液、尿和淋巴细胞等。</a:t>
            </a:r>
            <a:endParaRPr lang="zh-CN" altLang="en-US" sz="2800">
              <a:ln/>
              <a:solidFill>
                <a:schemeClr val="accent1"/>
              </a:solidFill>
              <a:effectLst>
                <a:outerShdw blurRad="38100" dist="25400" dir="5400000" algn="ctr" rotWithShape="0">
                  <a:srgbClr val="6E747A">
                    <a:alpha val="43000"/>
                  </a:srgbClr>
                </a:outerShdw>
              </a:effectLst>
            </a:endParaRPr>
          </a:p>
          <a:p>
            <a:pPr algn="just" eaLnBrk="1" hangingPunct="1">
              <a:lnSpc>
                <a:spcPct val="110000"/>
              </a:lnSpc>
              <a:spcBef>
                <a:spcPct val="50000"/>
              </a:spcBef>
            </a:pPr>
            <a:r>
              <a:rPr lang="zh-CN" altLang="en-US" sz="2800" b="1">
                <a:ln/>
                <a:solidFill>
                  <a:schemeClr val="accent1"/>
                </a:solidFill>
                <a:effectLst>
                  <a:outerShdw blurRad="38100" dist="25400" dir="5400000" algn="ctr" rotWithShape="0">
                    <a:srgbClr val="6E747A">
                      <a:alpha val="43000"/>
                    </a:srgbClr>
                  </a:outerShdw>
                </a:effectLst>
              </a:rPr>
              <a:t>血液、精液和阴道分泌物</a:t>
            </a:r>
            <a:r>
              <a:rPr lang="zh-CN" altLang="en-US" sz="2800">
                <a:ln/>
                <a:solidFill>
                  <a:schemeClr val="accent1"/>
                </a:solidFill>
                <a:effectLst>
                  <a:outerShdw blurRad="38100" dist="25400" dir="5400000" algn="ctr" rotWithShape="0">
                    <a:srgbClr val="6E747A">
                      <a:alpha val="43000"/>
                    </a:srgbClr>
                  </a:outerShdw>
                </a:effectLst>
              </a:rPr>
              <a:t>中病毒浓度最高；其他体液，包括唾液、眼泪等的含量都很少，尚不足以构成传染。</a:t>
            </a:r>
            <a:endParaRPr lang="zh-CN" altLang="en-US" sz="2800">
              <a:ln/>
              <a:solidFill>
                <a:schemeClr val="accent1"/>
              </a:solidFill>
              <a:effectLst>
                <a:outerShdw blurRad="38100" dist="25400" dir="5400000" algn="ctr" rotWithShape="0">
                  <a:srgbClr val="6E747A">
                    <a:alpha val="43000"/>
                  </a:srgbClr>
                </a:outerShdw>
              </a:effectLst>
            </a:endParaRPr>
          </a:p>
          <a:p>
            <a:pPr algn="just" eaLnBrk="1" hangingPunct="1">
              <a:lnSpc>
                <a:spcPct val="110000"/>
              </a:lnSpc>
              <a:spcBef>
                <a:spcPct val="50000"/>
              </a:spcBef>
            </a:pPr>
            <a:r>
              <a:rPr lang="zh-CN" altLang="en-US" sz="2800">
                <a:ln/>
                <a:solidFill>
                  <a:schemeClr val="accent1"/>
                </a:solidFill>
                <a:effectLst>
                  <a:outerShdw blurRad="38100" dist="25400" dir="5400000" algn="ctr" rotWithShape="0">
                    <a:srgbClr val="6E747A">
                      <a:alpha val="43000"/>
                    </a:srgbClr>
                  </a:outerShdw>
                </a:effectLst>
              </a:rPr>
              <a:t>病毒对外界抵抗力弱（低于乙肝病毒，在干燥环境中很快死亡，一般消毒剂能将其杀灭）。</a:t>
            </a:r>
            <a:endParaRPr lang="zh-CN" altLang="en-US" sz="2800">
              <a:ln/>
              <a:solidFill>
                <a:schemeClr val="accent1"/>
              </a:solidFill>
              <a:effectLst>
                <a:outerShdw blurRad="38100" dist="25400" dir="5400000" algn="ctr" rotWithShape="0">
                  <a:srgbClr val="6E747A">
                    <a:alpha val="43000"/>
                  </a:srgbClr>
                </a:outerShdw>
              </a:effectLst>
            </a:endParaRPr>
          </a:p>
          <a:p>
            <a:pPr algn="just" eaLnBrk="1" hangingPunct="1">
              <a:lnSpc>
                <a:spcPct val="110000"/>
              </a:lnSpc>
              <a:spcBef>
                <a:spcPct val="50000"/>
              </a:spcBef>
            </a:pPr>
            <a:r>
              <a:rPr lang="zh-CN" altLang="en-US" sz="2800">
                <a:ln/>
                <a:solidFill>
                  <a:schemeClr val="accent1"/>
                </a:solidFill>
                <a:effectLst>
                  <a:outerShdw blurRad="38100" dist="25400" dir="5400000" algn="ctr" rotWithShape="0">
                    <a:srgbClr val="6E747A">
                      <a:alpha val="43000"/>
                    </a:srgbClr>
                  </a:outerShdw>
                </a:effectLst>
              </a:rPr>
              <a:t>病毒特征决定了传播途径。</a:t>
            </a:r>
            <a:endParaRPr lang="zh-CN" altLang="en-US" sz="2800">
              <a:ln/>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scene3d>
              <a:camera prst="orthographicFront"/>
              <a:lightRig rig="threePt" dir="t"/>
            </a:scene3d>
          </a:bodyPr>
          <a:lstStyle/>
          <a:p>
            <a:pPr eaLnBrk="1" hangingPunct="1"/>
            <a:r>
              <a:rPr lang="zh-CN" altLang="en-US">
                <a:ln/>
                <a:solidFill>
                  <a:schemeClr val="accent1"/>
                </a:solidFill>
                <a:effectLst>
                  <a:outerShdw blurRad="38100" dist="25400" dir="5400000" algn="ctr" rotWithShape="0">
                    <a:srgbClr val="6E747A">
                      <a:alpha val="43000"/>
                    </a:srgbClr>
                  </a:outerShdw>
                </a:effectLst>
              </a:rPr>
              <a:t>艾滋病病毒的传播的条件</a:t>
            </a:r>
            <a:endParaRPr lang="zh-CN" altLang="en-US">
              <a:ln/>
              <a:solidFill>
                <a:schemeClr val="accent1"/>
              </a:solidFill>
              <a:effectLst>
                <a:outerShdw blurRad="38100" dist="25400" dir="5400000" algn="ctr" rotWithShape="0">
                  <a:srgbClr val="6E747A">
                    <a:alpha val="43000"/>
                  </a:srgbClr>
                </a:outerShdw>
              </a:effectLst>
            </a:endParaRPr>
          </a:p>
        </p:txBody>
      </p:sp>
      <p:sp>
        <p:nvSpPr>
          <p:cNvPr id="26627" name="Rectangle 3"/>
          <p:cNvSpPr>
            <a:spLocks noGrp="1" noChangeArrowheads="1"/>
          </p:cNvSpPr>
          <p:nvPr>
            <p:ph type="body" idx="1"/>
          </p:nvPr>
        </p:nvSpPr>
        <p:spPr>
          <a:xfrm>
            <a:off x="457200" y="1600200"/>
            <a:ext cx="8229600" cy="4924425"/>
          </a:xfrm>
        </p:spPr>
        <p:txBody>
          <a:bodyPr/>
          <a:lstStyle/>
          <a:p>
            <a:pPr eaLnBrk="1" hangingPunct="1">
              <a:buFont typeface="Wingdings" panose="05000000000000000000" pitchFamily="2" charset="2"/>
              <a:buNone/>
            </a:pPr>
            <a:br>
              <a:rPr lang="zh-CN" altLang="en-US"/>
            </a:br>
            <a:endParaRPr lang="zh-CN" altLang="en-US"/>
          </a:p>
        </p:txBody>
      </p:sp>
      <p:sp>
        <p:nvSpPr>
          <p:cNvPr id="26628" name="AutoShape 4"/>
          <p:cNvSpPr>
            <a:spLocks noChangeArrowheads="1"/>
          </p:cNvSpPr>
          <p:nvPr/>
        </p:nvSpPr>
        <p:spPr bwMode="auto">
          <a:xfrm>
            <a:off x="1331913" y="1700213"/>
            <a:ext cx="6553200" cy="4537075"/>
          </a:xfrm>
          <a:prstGeom prst="rect">
            <a:avLst/>
          </a:prstGeom>
          <a:noFill/>
          <a:ln w="9525">
            <a:noFill/>
            <a:miter lim="800000"/>
          </a:ln>
        </p:spPr>
        <p:txBody>
          <a:bodyPr/>
          <a:lstStyle/>
          <a:p>
            <a:pPr eaLnBrk="1" hangingPunct="1"/>
            <a:endParaRPr lang="zh-CN" altLang="en-US"/>
          </a:p>
        </p:txBody>
      </p:sp>
      <p:sp>
        <p:nvSpPr>
          <p:cNvPr id="26629" name="Text Box 5"/>
          <p:cNvSpPr txBox="1">
            <a:spLocks noChangeArrowheads="1"/>
          </p:cNvSpPr>
          <p:nvPr/>
        </p:nvSpPr>
        <p:spPr bwMode="auto">
          <a:xfrm>
            <a:off x="1259523" y="3212148"/>
            <a:ext cx="1047750" cy="1257300"/>
          </a:xfrm>
          <a:prstGeom prst="rect">
            <a:avLst/>
          </a:prstGeom>
          <a:solidFill>
            <a:srgbClr val="FFFFFF"/>
          </a:solidFill>
          <a:ln w="9525">
            <a:solidFill>
              <a:srgbClr val="000000"/>
            </a:solidFill>
            <a:miter lim="800000"/>
          </a:ln>
        </p:spPr>
        <p:txBody>
          <a:bodyPr lIns="73126" tIns="36563" rIns="73126" bIns="36563" anchor="ctr">
            <a:scene3d>
              <a:camera prst="orthographicFront"/>
              <a:lightRig rig="threePt" dir="t"/>
            </a:scene3d>
          </a:bodyPr>
          <a:lstStyle/>
          <a:p>
            <a:pPr algn="ctr" eaLnBrk="1" hangingPunct="1"/>
            <a:r>
              <a:rPr lang="en-US" altLang="zh-CN"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AIDS</a:t>
            </a:r>
            <a:r>
              <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病人</a:t>
            </a:r>
            <a:endPar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0" name="Text Box 6"/>
          <p:cNvSpPr txBox="1">
            <a:spLocks noChangeArrowheads="1"/>
          </p:cNvSpPr>
          <p:nvPr/>
        </p:nvSpPr>
        <p:spPr bwMode="auto">
          <a:xfrm>
            <a:off x="6804343" y="1916113"/>
            <a:ext cx="655637" cy="2265362"/>
          </a:xfrm>
          <a:prstGeom prst="rect">
            <a:avLst/>
          </a:prstGeom>
          <a:solidFill>
            <a:srgbClr val="FFFFFF"/>
          </a:solidFill>
          <a:ln w="9525">
            <a:solidFill>
              <a:srgbClr val="000000"/>
            </a:solidFill>
            <a:miter lim="800000"/>
          </a:ln>
        </p:spPr>
        <p:txBody>
          <a:bodyPr lIns="73126" tIns="36563" rIns="73126" bIns="36563" anchor="ctr">
            <a:scene3d>
              <a:camera prst="orthographicFront"/>
              <a:lightRig rig="threePt" dir="t"/>
            </a:scene3d>
          </a:bodyPr>
          <a:lstStyle/>
          <a:p>
            <a:pPr algn="ctr" eaLnBrk="1" fontAlgn="ctr" hangingPunct="1"/>
            <a:r>
              <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健康人体</a:t>
            </a:r>
            <a:endPar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1" name="AutoShape 7"/>
          <p:cNvSpPr>
            <a:spLocks noChangeArrowheads="1"/>
          </p:cNvSpPr>
          <p:nvPr/>
        </p:nvSpPr>
        <p:spPr bwMode="auto">
          <a:xfrm>
            <a:off x="2606675" y="2317750"/>
            <a:ext cx="822325" cy="1350963"/>
          </a:xfrm>
          <a:prstGeom prst="rightArrow">
            <a:avLst>
              <a:gd name="adj1" fmla="val 50000"/>
              <a:gd name="adj2" fmla="val 25000"/>
            </a:avLst>
          </a:prstGeom>
          <a:solidFill>
            <a:srgbClr val="FFFFFF"/>
          </a:solidFill>
          <a:ln w="9525">
            <a:solidFill>
              <a:srgbClr val="000000"/>
            </a:solidFill>
            <a:miter lim="800000"/>
          </a:ln>
        </p:spPr>
        <p:txBody>
          <a:bodyPr lIns="73126" tIns="36563" rIns="73126" bIns="36563">
            <a:scene3d>
              <a:camera prst="orthographicFront"/>
              <a:lightRig rig="threePt" dir="t"/>
            </a:scene3d>
          </a:bodyPr>
          <a:lstStyle/>
          <a:p>
            <a:pPr algn="ctr" eaLnBrk="1" hangingPunct="1">
              <a:lnSpc>
                <a:spcPct val="80000"/>
              </a:lnSpc>
            </a:pPr>
            <a:r>
              <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排出</a:t>
            </a:r>
            <a:endPar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2" name="Text Box 8"/>
          <p:cNvSpPr txBox="1">
            <a:spLocks noChangeArrowheads="1"/>
          </p:cNvSpPr>
          <p:nvPr/>
        </p:nvSpPr>
        <p:spPr bwMode="auto">
          <a:xfrm>
            <a:off x="1331913" y="1709738"/>
            <a:ext cx="1047750" cy="1255712"/>
          </a:xfrm>
          <a:prstGeom prst="rect">
            <a:avLst/>
          </a:prstGeom>
          <a:solidFill>
            <a:srgbClr val="FFFFFF"/>
          </a:solidFill>
          <a:ln w="9525">
            <a:solidFill>
              <a:srgbClr val="000000"/>
            </a:solidFill>
            <a:miter lim="800000"/>
          </a:ln>
        </p:spPr>
        <p:txBody>
          <a:bodyPr lIns="73126" tIns="36563" rIns="73126" bIns="36563" anchor="ctr"/>
          <a:lstStyle/>
          <a:p>
            <a:pPr algn="ctr" eaLnBrk="1" hangingPunct="1"/>
            <a:r>
              <a:rPr lang="en-US" altLang="zh-CN"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HIV</a:t>
            </a:r>
            <a:r>
              <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感染者</a:t>
            </a:r>
            <a:endPar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3" name="AutoShape 9"/>
          <p:cNvSpPr>
            <a:spLocks noChangeArrowheads="1"/>
          </p:cNvSpPr>
          <p:nvPr/>
        </p:nvSpPr>
        <p:spPr bwMode="auto">
          <a:xfrm rot="-5400000">
            <a:off x="1723231" y="4622007"/>
            <a:ext cx="1030287" cy="1092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ln>
        </p:spPr>
        <p:txBody>
          <a:bodyPr vert="eaVert" lIns="73126" tIns="36563" rIns="73126" bIns="36563"/>
          <a:lstStyle/>
          <a:p>
            <a:endParaRPr lang="zh-CN" altLang="en-US"/>
          </a:p>
        </p:txBody>
      </p:sp>
      <p:sp>
        <p:nvSpPr>
          <p:cNvPr id="26634" name="AutoShape 10"/>
          <p:cNvSpPr>
            <a:spLocks noChangeArrowheads="1"/>
          </p:cNvSpPr>
          <p:nvPr/>
        </p:nvSpPr>
        <p:spPr bwMode="auto">
          <a:xfrm rot="10800000">
            <a:off x="6429375" y="4587875"/>
            <a:ext cx="785813" cy="12573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FF"/>
          </a:solidFill>
          <a:ln w="9525">
            <a:solidFill>
              <a:srgbClr val="000000"/>
            </a:solidFill>
            <a:miter lim="800000"/>
          </a:ln>
        </p:spPr>
        <p:txBody>
          <a:bodyPr rot="10800000" lIns="73126" tIns="36563" rIns="73126" bIns="36563"/>
          <a:lstStyle/>
          <a:p>
            <a:endParaRPr lang="zh-CN" altLang="en-US"/>
          </a:p>
        </p:txBody>
      </p:sp>
      <p:sp>
        <p:nvSpPr>
          <p:cNvPr id="26635" name="AutoShape 11"/>
          <p:cNvSpPr>
            <a:spLocks noChangeArrowheads="1"/>
          </p:cNvSpPr>
          <p:nvPr/>
        </p:nvSpPr>
        <p:spPr bwMode="auto">
          <a:xfrm>
            <a:off x="5700713" y="2317750"/>
            <a:ext cx="909637" cy="1352550"/>
          </a:xfrm>
          <a:prstGeom prst="rightArrow">
            <a:avLst>
              <a:gd name="adj1" fmla="val 50000"/>
              <a:gd name="adj2" fmla="val 25000"/>
            </a:avLst>
          </a:prstGeom>
          <a:solidFill>
            <a:srgbClr val="FFFFFF"/>
          </a:solidFill>
          <a:ln w="9525">
            <a:solidFill>
              <a:srgbClr val="000000"/>
            </a:solidFill>
            <a:miter lim="800000"/>
          </a:ln>
        </p:spPr>
        <p:txBody>
          <a:bodyPr lIns="73126" tIns="36563" rIns="73126" bIns="36563">
            <a:scene3d>
              <a:camera prst="orthographicFront"/>
              <a:lightRig rig="threePt" dir="t"/>
            </a:scene3d>
          </a:bodyPr>
          <a:lstStyle/>
          <a:p>
            <a:pPr algn="ctr" eaLnBrk="1" hangingPunct="1"/>
            <a:r>
              <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进入</a:t>
            </a:r>
            <a:endPar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6" name="AutoShape 12"/>
          <p:cNvSpPr>
            <a:spLocks noChangeArrowheads="1"/>
          </p:cNvSpPr>
          <p:nvPr/>
        </p:nvSpPr>
        <p:spPr bwMode="auto">
          <a:xfrm>
            <a:off x="3516313" y="2112963"/>
            <a:ext cx="2001837" cy="1858962"/>
          </a:xfrm>
          <a:prstGeom prst="roundRect">
            <a:avLst>
              <a:gd name="adj" fmla="val 16667"/>
            </a:avLst>
          </a:prstGeom>
          <a:solidFill>
            <a:srgbClr val="FFFFFF"/>
          </a:solidFill>
          <a:ln w="9525">
            <a:solidFill>
              <a:srgbClr val="000000"/>
            </a:solidFill>
            <a:round/>
          </a:ln>
        </p:spPr>
        <p:txBody>
          <a:bodyPr anchor="ctr">
            <a:scene3d>
              <a:camera prst="orthographicFront"/>
              <a:lightRig rig="threePt" dir="t"/>
            </a:scene3d>
          </a:bodyPr>
          <a:lstStyle/>
          <a:p>
            <a:pPr algn="ctr" eaLnBrk="1" hangingPunct="1"/>
            <a:r>
              <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存活且足量的</a:t>
            </a:r>
            <a:r>
              <a:rPr lang="en-US" altLang="zh-CN"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HIV</a:t>
            </a:r>
            <a:endParaRPr lang="en-US" altLang="zh-CN"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
        <p:nvSpPr>
          <p:cNvPr id="26637" name="AutoShape 13"/>
          <p:cNvSpPr>
            <a:spLocks noChangeArrowheads="1"/>
          </p:cNvSpPr>
          <p:nvPr/>
        </p:nvSpPr>
        <p:spPr bwMode="auto">
          <a:xfrm>
            <a:off x="2843213" y="4724400"/>
            <a:ext cx="3529012" cy="1657350"/>
          </a:xfrm>
          <a:prstGeom prst="leftArrow">
            <a:avLst>
              <a:gd name="adj1" fmla="val 50000"/>
              <a:gd name="adj2" fmla="val 53233"/>
            </a:avLst>
          </a:prstGeom>
          <a:solidFill>
            <a:schemeClr val="bg1"/>
          </a:solidFill>
          <a:ln w="9525">
            <a:solidFill>
              <a:schemeClr val="tx1"/>
            </a:solidFill>
            <a:miter lim="800000"/>
          </a:ln>
        </p:spPr>
        <p:txBody>
          <a:bodyPr wrap="none" anchor="ctr"/>
          <a:lstStyle/>
          <a:p>
            <a:pPr eaLnBrk="1" hangingPunct="1"/>
            <a:endParaRPr lang="zh-CN" altLang="en-US"/>
          </a:p>
        </p:txBody>
      </p:sp>
      <p:sp>
        <p:nvSpPr>
          <p:cNvPr id="26638" name="Text Box 14"/>
          <p:cNvSpPr txBox="1">
            <a:spLocks noChangeArrowheads="1"/>
          </p:cNvSpPr>
          <p:nvPr/>
        </p:nvSpPr>
        <p:spPr bwMode="auto">
          <a:xfrm>
            <a:off x="3635375" y="5300663"/>
            <a:ext cx="2305050" cy="457200"/>
          </a:xfrm>
          <a:prstGeom prst="rect">
            <a:avLst/>
          </a:prstGeom>
          <a:noFill/>
          <a:ln w="9525">
            <a:noFill/>
            <a:miter lim="800000"/>
          </a:ln>
        </p:spPr>
        <p:txBody>
          <a:bodyPr>
            <a:spAutoFit/>
            <a:scene3d>
              <a:camera prst="orthographicFront"/>
              <a:lightRig rig="threePt" dir="t"/>
            </a:scene3d>
          </a:bodyPr>
          <a:lstStyle/>
          <a:p>
            <a:pPr eaLnBrk="1" hangingPunct="1">
              <a:spcBef>
                <a:spcPct val="50000"/>
              </a:spcBef>
            </a:pPr>
            <a:r>
              <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新的</a:t>
            </a:r>
            <a:r>
              <a:rPr lang="en-US" altLang="zh-CN"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HIV</a:t>
            </a:r>
            <a:r>
              <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rPr>
              <a:t>感染者</a:t>
            </a:r>
            <a:endParaRPr lang="zh-CN" altLang="en-US" sz="24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楷体_GB2312" pitchFamily="49"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7410" name="Rectangle 3"/>
          <p:cNvSpPr>
            <a:spLocks noGrp="1" noChangeArrowheads="1"/>
          </p:cNvSpPr>
          <p:nvPr>
            <p:ph type="title" idx="4294967295"/>
          </p:nvPr>
        </p:nvSpPr>
        <p:spPr>
          <a:xfrm>
            <a:off x="685800" y="595313"/>
            <a:ext cx="6870700" cy="1157287"/>
          </a:xfrm>
        </p:spPr>
        <p:txBody>
          <a:bodyPr/>
          <a:lstStyle/>
          <a:p>
            <a:pPr eaLnBrk="1" hangingPunct="1"/>
            <a:r>
              <a:rPr lang="zh-CN" altLang="en-US">
                <a:solidFill>
                  <a:srgbClr val="F143D8"/>
                </a:solidFill>
              </a:rPr>
              <a:t>艾滋病的传播途径</a:t>
            </a:r>
            <a:endParaRPr lang="zh-CN" altLang="en-US">
              <a:solidFill>
                <a:srgbClr val="F143D8"/>
              </a:solidFill>
            </a:endParaRPr>
          </a:p>
        </p:txBody>
      </p:sp>
      <p:sp>
        <p:nvSpPr>
          <p:cNvPr id="17411" name="Rectangle 4"/>
          <p:cNvSpPr>
            <a:spLocks noChangeArrowheads="1"/>
          </p:cNvSpPr>
          <p:nvPr/>
        </p:nvSpPr>
        <p:spPr bwMode="auto">
          <a:xfrm>
            <a:off x="1835150" y="1916113"/>
            <a:ext cx="4057650" cy="2520950"/>
          </a:xfrm>
          <a:prstGeom prst="rect">
            <a:avLst/>
          </a:prstGeom>
          <a:noFill/>
          <a:ln w="9525">
            <a:noFill/>
            <a:miter lim="800000"/>
          </a:ln>
        </p:spPr>
        <p:txBody>
          <a:bodyPr/>
          <a:lstStyle/>
          <a:p>
            <a:pPr eaLnBrk="0" hangingPunct="0">
              <a:lnSpc>
                <a:spcPct val="130000"/>
              </a:lnSpc>
            </a:pPr>
            <a:r>
              <a:rPr lang="zh-CN" altLang="en-US" sz="4000" b="1">
                <a:solidFill>
                  <a:srgbClr val="7030A0"/>
                </a:solidFill>
                <a:latin typeface="楷体_GB2312" pitchFamily="49" charset="-122"/>
                <a:ea typeface="楷体_GB2312" pitchFamily="49" charset="-122"/>
              </a:rPr>
              <a:t>（</a:t>
            </a:r>
            <a:r>
              <a:rPr lang="en-US" altLang="zh-CN" sz="4000" b="1">
                <a:solidFill>
                  <a:srgbClr val="7030A0"/>
                </a:solidFill>
                <a:latin typeface="楷体_GB2312" pitchFamily="49" charset="-122"/>
                <a:ea typeface="楷体_GB2312" pitchFamily="49" charset="-122"/>
              </a:rPr>
              <a:t>1</a:t>
            </a:r>
            <a:r>
              <a:rPr lang="zh-CN" altLang="en-US" sz="4000" b="1">
                <a:solidFill>
                  <a:srgbClr val="7030A0"/>
                </a:solidFill>
                <a:latin typeface="楷体_GB2312" pitchFamily="49" charset="-122"/>
                <a:ea typeface="楷体_GB2312" pitchFamily="49" charset="-122"/>
              </a:rPr>
              <a:t>）性传播</a:t>
            </a:r>
            <a:endParaRPr lang="zh-CN" altLang="en-US" sz="4000" b="1">
              <a:solidFill>
                <a:srgbClr val="7030A0"/>
              </a:solidFill>
              <a:latin typeface="楷体_GB2312" pitchFamily="49" charset="-122"/>
              <a:ea typeface="楷体_GB2312" pitchFamily="49" charset="-122"/>
            </a:endParaRPr>
          </a:p>
          <a:p>
            <a:pPr eaLnBrk="0" hangingPunct="0">
              <a:lnSpc>
                <a:spcPct val="130000"/>
              </a:lnSpc>
            </a:pPr>
            <a:r>
              <a:rPr lang="zh-CN" altLang="en-US" sz="4000" b="1">
                <a:solidFill>
                  <a:srgbClr val="7030A0"/>
                </a:solidFill>
                <a:latin typeface="楷体_GB2312" pitchFamily="49" charset="-122"/>
                <a:ea typeface="楷体_GB2312" pitchFamily="49" charset="-122"/>
              </a:rPr>
              <a:t>（</a:t>
            </a:r>
            <a:r>
              <a:rPr lang="en-US" altLang="zh-CN" sz="4000" b="1">
                <a:solidFill>
                  <a:srgbClr val="7030A0"/>
                </a:solidFill>
                <a:latin typeface="楷体_GB2312" pitchFamily="49" charset="-122"/>
                <a:ea typeface="楷体_GB2312" pitchFamily="49" charset="-122"/>
              </a:rPr>
              <a:t>2</a:t>
            </a:r>
            <a:r>
              <a:rPr lang="zh-CN" altLang="en-US" sz="4000" b="1">
                <a:solidFill>
                  <a:srgbClr val="7030A0"/>
                </a:solidFill>
                <a:latin typeface="楷体_GB2312" pitchFamily="49" charset="-122"/>
                <a:ea typeface="楷体_GB2312" pitchFamily="49" charset="-122"/>
              </a:rPr>
              <a:t>）血液传播</a:t>
            </a:r>
            <a:endParaRPr lang="zh-CN" altLang="en-US" sz="4000" b="1">
              <a:solidFill>
                <a:srgbClr val="7030A0"/>
              </a:solidFill>
              <a:latin typeface="楷体_GB2312" pitchFamily="49" charset="-122"/>
              <a:ea typeface="楷体_GB2312" pitchFamily="49" charset="-122"/>
            </a:endParaRPr>
          </a:p>
          <a:p>
            <a:pPr eaLnBrk="0" hangingPunct="0">
              <a:lnSpc>
                <a:spcPct val="130000"/>
              </a:lnSpc>
            </a:pPr>
            <a:r>
              <a:rPr lang="zh-CN" altLang="en-US" sz="4000" b="1">
                <a:solidFill>
                  <a:srgbClr val="7030A0"/>
                </a:solidFill>
                <a:latin typeface="楷体_GB2312" pitchFamily="49" charset="-122"/>
                <a:ea typeface="楷体_GB2312" pitchFamily="49" charset="-122"/>
              </a:rPr>
              <a:t>（</a:t>
            </a:r>
            <a:r>
              <a:rPr lang="en-US" altLang="zh-CN" sz="4000" b="1">
                <a:solidFill>
                  <a:srgbClr val="7030A0"/>
                </a:solidFill>
                <a:latin typeface="楷体_GB2312" pitchFamily="49" charset="-122"/>
                <a:ea typeface="楷体_GB2312" pitchFamily="49" charset="-122"/>
              </a:rPr>
              <a:t>3</a:t>
            </a:r>
            <a:r>
              <a:rPr lang="zh-CN" altLang="en-US" sz="4000" b="1">
                <a:solidFill>
                  <a:srgbClr val="7030A0"/>
                </a:solidFill>
                <a:latin typeface="楷体_GB2312" pitchFamily="49" charset="-122"/>
                <a:ea typeface="楷体_GB2312" pitchFamily="49" charset="-122"/>
              </a:rPr>
              <a:t>）母婴传播</a:t>
            </a:r>
            <a:endParaRPr lang="zh-CN" altLang="en-US" sz="3200" b="1">
              <a:solidFill>
                <a:schemeClr val="tx2"/>
              </a:solidFill>
              <a:latin typeface="楷体_GB2312" pitchFamily="49" charset="-122"/>
              <a:ea typeface="楷体_GB2312" pitchFamily="49" charset="-122"/>
            </a:endParaRPr>
          </a:p>
          <a:p>
            <a:pPr eaLnBrk="0" hangingPunct="0">
              <a:lnSpc>
                <a:spcPct val="130000"/>
              </a:lnSpc>
            </a:pPr>
            <a:r>
              <a:rPr lang="zh-CN" altLang="en-US" sz="1600" b="1">
                <a:latin typeface="宋体" panose="02010600030101010101" pitchFamily="2" charset="-122"/>
              </a:rPr>
              <a:t>   </a:t>
            </a:r>
            <a:endParaRPr lang="zh-CN" altLang="en-US" sz="1600" b="1">
              <a:latin typeface="宋体" panose="02010600030101010101" pitchFamily="2" charset="-122"/>
            </a:endParaRPr>
          </a:p>
        </p:txBody>
      </p:sp>
      <p:pic>
        <p:nvPicPr>
          <p:cNvPr id="183300" name="0-AD三种途径.MPG">
            <a:hlinkClick r:id="" action="ppaction://media"/>
          </p:cNvPr>
          <p:cNvPicPr>
            <a:picLocks noGrp="1" noRot="1" noChangeAspect="1" noChangeArrowheads="1"/>
          </p:cNvPicPr>
          <p:nvPr>
            <p:ph idx="4294967295"/>
            <a:videoFile r:link="rId1"/>
            <p:extLst>
              <p:ext uri="{DAA4B4D4-6D71-4841-9C94-3DE7FCFB9230}">
                <p14:media xmlns:p14="http://schemas.microsoft.com/office/powerpoint/2010/main" r:link="rId2"/>
              </p:ext>
            </p:extLst>
          </p:nvPr>
        </p:nvPicPr>
        <p:blipFill>
          <a:blip r:embed="rId3"/>
          <a:srcRect/>
          <a:stretch>
            <a:fillRect/>
          </a:stretch>
        </p:blipFill>
        <p:spPr>
          <a:xfrm>
            <a:off x="4889500" y="3298825"/>
            <a:ext cx="2138363" cy="0"/>
          </a:xfrm>
        </p:spPr>
      </p:pic>
      <p:pic>
        <p:nvPicPr>
          <p:cNvPr id="17413" name="Picture 2" descr="A"/>
          <p:cNvPicPr>
            <a:picLocks noChangeAspect="1" noChangeArrowheads="1"/>
          </p:cNvPicPr>
          <p:nvPr/>
        </p:nvPicPr>
        <p:blipFill>
          <a:blip r:embed="rId4" cstate="print"/>
          <a:srcRect l="16455" t="18228" r="12659" b="21013"/>
          <a:stretch>
            <a:fillRect/>
          </a:stretch>
        </p:blipFill>
        <p:spPr bwMode="auto">
          <a:xfrm>
            <a:off x="2141538" y="4652963"/>
            <a:ext cx="4114800" cy="1524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330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330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3300"/>
                                        </p:tgtEl>
                                      </p:cBhvr>
                                    </p:cmd>
                                  </p:childTnLst>
                                </p:cTn>
                              </p:par>
                            </p:childTnLst>
                          </p:cTn>
                        </p:par>
                      </p:childTnLst>
                    </p:cTn>
                  </p:par>
                </p:childTnLst>
              </p:cTn>
              <p:nextCondLst>
                <p:cond evt="onClick" delay="0">
                  <p:tgtEl>
                    <p:spTgt spid="183300"/>
                  </p:tgtEl>
                </p:cond>
              </p:nextCondLst>
            </p:seq>
            <p:video>
              <p:cMediaNode>
                <p:cTn id="12" fill="hold" display="0">
                  <p:stCondLst>
                    <p:cond delay="indefinite"/>
                  </p:stCondLst>
                  <p:endCondLst>
                    <p:cond evt="onNext" delay="0">
                      <p:tgtEl>
                        <p:sldTgt/>
                      </p:tgtEl>
                    </p:cond>
                    <p:cond evt="onPrev" delay="0">
                      <p:tgtEl>
                        <p:sldTgt/>
                      </p:tgtEl>
                    </p:cond>
                  </p:endCondLst>
                </p:cTn>
                <p:tgtEl>
                  <p:spTgt spid="18330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36600" y="608013"/>
            <a:ext cx="8229600" cy="809625"/>
          </a:xfrm>
        </p:spPr>
        <p:txBody>
          <a:bodyPr>
            <a:scene3d>
              <a:camera prst="orthographicFront"/>
              <a:lightRig rig="threePt" dir="t"/>
            </a:scene3d>
          </a:bodyPr>
          <a:lstStyle/>
          <a:p>
            <a:pPr eaLnBrk="1" hangingPunct="1"/>
            <a:r>
              <a:rPr lang="zh-CN" altLang="en-US">
                <a:ln/>
                <a:solidFill>
                  <a:schemeClr val="accent1"/>
                </a:solidFill>
                <a:effectLst>
                  <a:outerShdw blurRad="38100" dist="25400" dir="5400000" algn="ctr" rotWithShape="0">
                    <a:srgbClr val="6E747A">
                      <a:alpha val="43000"/>
                    </a:srgbClr>
                  </a:outerShdw>
                </a:effectLst>
              </a:rPr>
              <a:t>艾滋病的传播途径之一</a:t>
            </a:r>
            <a:endParaRPr lang="zh-CN" altLang="en-US">
              <a:ln/>
              <a:solidFill>
                <a:schemeClr val="accent1"/>
              </a:solidFill>
              <a:effectLst>
                <a:outerShdw blurRad="38100" dist="25400" dir="5400000" algn="ctr" rotWithShape="0">
                  <a:srgbClr val="6E747A">
                    <a:alpha val="43000"/>
                  </a:srgbClr>
                </a:outerShdw>
              </a:effectLst>
            </a:endParaRPr>
          </a:p>
        </p:txBody>
      </p:sp>
      <p:pic>
        <p:nvPicPr>
          <p:cNvPr id="18435" name="Picture 2" descr="b2"/>
          <p:cNvPicPr>
            <a:picLocks noChangeAspect="1" noChangeArrowheads="1"/>
          </p:cNvPicPr>
          <p:nvPr/>
        </p:nvPicPr>
        <p:blipFill>
          <a:blip r:embed="rId1" cstate="print"/>
          <a:srcRect t="5263"/>
          <a:stretch>
            <a:fillRect/>
          </a:stretch>
        </p:blipFill>
        <p:spPr bwMode="auto">
          <a:xfrm>
            <a:off x="467043" y="2132013"/>
            <a:ext cx="4900612" cy="4381500"/>
          </a:xfrm>
          <a:prstGeom prst="rect">
            <a:avLst/>
          </a:prstGeom>
          <a:noFill/>
          <a:ln w="9525">
            <a:noFill/>
            <a:miter lim="800000"/>
            <a:headEnd/>
            <a:tailEnd/>
          </a:ln>
        </p:spPr>
      </p:pic>
      <p:sp>
        <p:nvSpPr>
          <p:cNvPr id="18436" name="Rectangle 4"/>
          <p:cNvSpPr>
            <a:spLocks noChangeArrowheads="1"/>
          </p:cNvSpPr>
          <p:nvPr/>
        </p:nvSpPr>
        <p:spPr bwMode="auto">
          <a:xfrm>
            <a:off x="5913438" y="2348865"/>
            <a:ext cx="2655887" cy="2547938"/>
          </a:xfrm>
          <a:prstGeom prst="rect">
            <a:avLst/>
          </a:prstGeom>
          <a:noFill/>
          <a:ln w="9525">
            <a:noFill/>
            <a:miter lim="800000"/>
          </a:ln>
        </p:spPr>
        <p:txBody>
          <a:bodyPr>
            <a:spAutoFit/>
          </a:bodyPr>
          <a:lstStyle/>
          <a:p>
            <a:pPr eaLnBrk="0" hangingPunct="0">
              <a:lnSpc>
                <a:spcPct val="130000"/>
              </a:lnSpc>
              <a:spcBef>
                <a:spcPct val="50000"/>
              </a:spcBef>
            </a:pPr>
            <a:r>
              <a:rPr lang="zh-CN" altLang="en-US" sz="28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黑体" panose="02010609060101010101" pitchFamily="2" charset="-122"/>
              </a:rPr>
              <a:t>性传播：</a:t>
            </a:r>
            <a:r>
              <a:rPr lang="zh-CN" altLang="en-US" sz="2800" b="1">
                <a:solidFill>
                  <a:srgbClr val="FF0000"/>
                </a:solidFill>
                <a:latin typeface="Times New Roman" panose="02020603050405020304" pitchFamily="18" charset="0"/>
                <a:ea typeface="黑体" panose="02010609060101010101" pitchFamily="2" charset="-122"/>
              </a:rPr>
              <a:t> </a:t>
            </a:r>
            <a:endParaRPr lang="zh-CN" altLang="en-US" sz="2800" b="1">
              <a:solidFill>
                <a:srgbClr val="FF0000"/>
              </a:solidFill>
              <a:latin typeface="Times New Roman" panose="02020603050405020304" pitchFamily="18" charset="0"/>
              <a:ea typeface="黑体" panose="02010609060101010101" pitchFamily="2" charset="-122"/>
            </a:endParaRPr>
          </a:p>
          <a:p>
            <a:pPr eaLnBrk="0" hangingPunct="0">
              <a:lnSpc>
                <a:spcPct val="130000"/>
              </a:lnSpc>
              <a:spcBef>
                <a:spcPct val="50000"/>
              </a:spcBef>
            </a:pPr>
            <a:r>
              <a:rPr lang="zh-CN" altLang="en-US" sz="2800" b="1">
                <a:solidFill>
                  <a:schemeClr val="tx2"/>
                </a:solidFill>
                <a:latin typeface="Times New Roman" panose="02020603050405020304" pitchFamily="18" charset="0"/>
              </a:rPr>
              <a:t>异性之间和男男同性性接触之间传播</a:t>
            </a:r>
            <a:endParaRPr lang="zh-CN" altLang="en-US" sz="2800" b="1">
              <a:solidFill>
                <a:schemeClr val="tx2"/>
              </a:solidFill>
              <a:latin typeface="Times New Roman" panose="02020603050405020304" pitchFamily="18" charset="0"/>
            </a:endParaRPr>
          </a:p>
        </p:txBody>
      </p:sp>
      <p:sp>
        <p:nvSpPr>
          <p:cNvPr id="18437" name="TextBox 1"/>
          <p:cNvSpPr txBox="1">
            <a:spLocks noChangeArrowheads="1"/>
          </p:cNvSpPr>
          <p:nvPr/>
        </p:nvSpPr>
        <p:spPr bwMode="auto">
          <a:xfrm>
            <a:off x="5746750" y="5157788"/>
            <a:ext cx="2989263" cy="9239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w="9525">
            <a:noFill/>
            <a:miter lim="800000"/>
          </a:ln>
        </p:spPr>
        <p:txBody>
          <a:bodyPr>
            <a:spAutoFit/>
          </a:bodyPr>
          <a:lstStyle/>
          <a:p>
            <a:r>
              <a:rPr lang="zh-CN" altLang="en-US">
                <a:ln/>
                <a:solidFill>
                  <a:schemeClr val="accent1"/>
                </a:solidFill>
                <a:effectLst>
                  <a:outerShdw blurRad="38100" dist="25400" dir="5400000" algn="ctr" rotWithShape="0">
                    <a:srgbClr val="6E747A">
                      <a:alpha val="43000"/>
                    </a:srgbClr>
                  </a:outerShdw>
                </a:effectLst>
              </a:rPr>
              <a:t>目前，我国经性传播成为主要传播途径，男男同性性接触传播增加明显</a:t>
            </a:r>
            <a:endParaRPr lang="zh-CN" altLang="en-US">
              <a:ln/>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95605" y="260350"/>
            <a:ext cx="8229600" cy="777875"/>
          </a:xfrm>
        </p:spPr>
        <p:txBody>
          <a:bodyPr/>
          <a:lstStyle/>
          <a:p>
            <a:pPr eaLnBrk="1" hangingPunct="1"/>
            <a:r>
              <a:rPr lang="zh-CN" altLang="en-US">
                <a:ln/>
                <a:solidFill>
                  <a:schemeClr val="accent1"/>
                </a:solidFill>
                <a:effectLst>
                  <a:outerShdw blurRad="38100" dist="25400" dir="5400000" algn="ctr" rotWithShape="0">
                    <a:srgbClr val="6E747A">
                      <a:alpha val="43000"/>
                    </a:srgbClr>
                  </a:outerShdw>
                </a:effectLst>
              </a:rPr>
              <a:t>艾滋病的传播途径之二</a:t>
            </a:r>
            <a:endParaRPr lang="zh-CN" altLang="en-US">
              <a:ln/>
              <a:solidFill>
                <a:schemeClr val="accent1"/>
              </a:solidFill>
              <a:effectLst>
                <a:outerShdw blurRad="38100" dist="25400" dir="5400000" algn="ctr" rotWithShape="0">
                  <a:srgbClr val="6E747A">
                    <a:alpha val="43000"/>
                  </a:srgbClr>
                </a:outerShdw>
              </a:effectLst>
            </a:endParaRPr>
          </a:p>
        </p:txBody>
      </p:sp>
      <p:sp>
        <p:nvSpPr>
          <p:cNvPr id="19459" name="Rectangle 4"/>
          <p:cNvSpPr>
            <a:spLocks noChangeArrowheads="1"/>
          </p:cNvSpPr>
          <p:nvPr/>
        </p:nvSpPr>
        <p:spPr bwMode="auto">
          <a:xfrm>
            <a:off x="1977390" y="1327785"/>
            <a:ext cx="6769735" cy="1383665"/>
          </a:xfrm>
          <a:prstGeom prst="rect">
            <a:avLst/>
          </a:prstGeom>
          <a:noFill/>
          <a:ln w="9525">
            <a:noFill/>
            <a:miter lim="800000"/>
          </a:ln>
        </p:spPr>
        <p:txBody>
          <a:bodyPr wrap="square">
            <a:spAutoFit/>
          </a:bodyPr>
          <a:lstStyle/>
          <a:p>
            <a:pPr eaLnBrk="0" hangingPunct="0"/>
            <a:r>
              <a:rPr lang="zh-CN" altLang="en-US" sz="2800" b="1">
                <a:solidFill>
                  <a:schemeClr val="accent1"/>
                </a:solidFill>
                <a:latin typeface="Times New Roman" panose="02020603050405020304" pitchFamily="18" charset="0"/>
              </a:rPr>
              <a:t>血液传播： </a:t>
            </a:r>
            <a:endParaRPr lang="zh-CN" altLang="en-US" sz="2800" b="1">
              <a:solidFill>
                <a:schemeClr val="accent1"/>
              </a:solidFill>
              <a:latin typeface="Times New Roman" panose="02020603050405020304" pitchFamily="18" charset="0"/>
            </a:endParaRPr>
          </a:p>
          <a:p>
            <a:pPr eaLnBrk="0" hangingPunct="0"/>
            <a:r>
              <a:rPr lang="en-US" altLang="zh-CN" sz="2800" b="1">
                <a:solidFill>
                  <a:schemeClr val="tx2"/>
                </a:solidFill>
                <a:latin typeface="Times New Roman" panose="02020603050405020304" pitchFamily="18" charset="0"/>
              </a:rPr>
              <a:t>①</a:t>
            </a:r>
            <a:r>
              <a:rPr lang="zh-CN" altLang="en-US" sz="2800" b="1">
                <a:solidFill>
                  <a:schemeClr val="tx2"/>
                </a:solidFill>
                <a:latin typeface="Times New Roman" panose="02020603050405020304" pitchFamily="18" charset="0"/>
              </a:rPr>
              <a:t>输入被艾滋病毒污染的血液或血液制品或移植器官</a:t>
            </a:r>
            <a:endParaRPr lang="zh-CN" altLang="en-US" sz="2800" b="1">
              <a:solidFill>
                <a:schemeClr val="tx2"/>
              </a:solidFill>
              <a:latin typeface="Times New Roman" panose="02020603050405020304" pitchFamily="18" charset="0"/>
            </a:endParaRPr>
          </a:p>
        </p:txBody>
      </p:sp>
      <p:pic>
        <p:nvPicPr>
          <p:cNvPr id="19460" name="Picture 1026" descr="a1"/>
          <p:cNvPicPr>
            <a:picLocks noChangeAspect="1" noChangeArrowheads="1"/>
          </p:cNvPicPr>
          <p:nvPr/>
        </p:nvPicPr>
        <p:blipFill>
          <a:blip r:embed="rId1" cstate="print"/>
          <a:srcRect l="6097" t="4810"/>
          <a:stretch>
            <a:fillRect/>
          </a:stretch>
        </p:blipFill>
        <p:spPr bwMode="auto">
          <a:xfrm>
            <a:off x="251460" y="1340485"/>
            <a:ext cx="1601470" cy="1483360"/>
          </a:xfrm>
          <a:prstGeom prst="rect">
            <a:avLst/>
          </a:prstGeom>
          <a:noFill/>
          <a:ln w="9525">
            <a:noFill/>
            <a:miter lim="800000"/>
            <a:headEnd/>
            <a:tailEnd/>
          </a:ln>
        </p:spPr>
      </p:pic>
      <p:pic>
        <p:nvPicPr>
          <p:cNvPr id="20484" name="Picture 1026" descr="a2"/>
          <p:cNvPicPr>
            <a:picLocks noChangeAspect="1" noChangeArrowheads="1"/>
          </p:cNvPicPr>
          <p:nvPr/>
        </p:nvPicPr>
        <p:blipFill>
          <a:blip r:embed="rId2" cstate="print"/>
          <a:srcRect/>
          <a:stretch>
            <a:fillRect/>
          </a:stretch>
        </p:blipFill>
        <p:spPr bwMode="auto">
          <a:xfrm>
            <a:off x="251460" y="2924810"/>
            <a:ext cx="1668780" cy="1558290"/>
          </a:xfrm>
          <a:prstGeom prst="rect">
            <a:avLst/>
          </a:prstGeom>
          <a:noFill/>
          <a:ln w="9525">
            <a:noFill/>
            <a:miter lim="800000"/>
            <a:headEnd/>
            <a:tailEnd/>
          </a:ln>
        </p:spPr>
      </p:pic>
      <p:sp>
        <p:nvSpPr>
          <p:cNvPr id="20483" name="Rectangle 4"/>
          <p:cNvSpPr>
            <a:spLocks noChangeArrowheads="1"/>
          </p:cNvSpPr>
          <p:nvPr/>
        </p:nvSpPr>
        <p:spPr bwMode="auto">
          <a:xfrm>
            <a:off x="1977390" y="2818765"/>
            <a:ext cx="6435090" cy="1771015"/>
          </a:xfrm>
          <a:prstGeom prst="rect">
            <a:avLst/>
          </a:prstGeom>
          <a:noFill/>
          <a:ln w="9525">
            <a:noFill/>
            <a:miter lim="800000"/>
          </a:ln>
        </p:spPr>
        <p:txBody>
          <a:bodyPr wrap="square">
            <a:spAutoFit/>
          </a:bodyPr>
          <a:p>
            <a:pPr algn="ctr" eaLnBrk="0" hangingPunct="0"/>
            <a:r>
              <a:rPr lang="zh-CN" altLang="en-US" sz="2800" b="1">
                <a:solidFill>
                  <a:schemeClr val="accent1"/>
                </a:solidFill>
                <a:latin typeface="Times New Roman" panose="02020603050405020304" pitchFamily="18" charset="0"/>
              </a:rPr>
              <a:t> </a:t>
            </a:r>
            <a:endParaRPr lang="zh-CN" altLang="en-US" sz="2800" b="1">
              <a:solidFill>
                <a:schemeClr val="accent1"/>
              </a:solidFill>
              <a:latin typeface="Times New Roman" panose="02020603050405020304" pitchFamily="18" charset="0"/>
            </a:endParaRPr>
          </a:p>
          <a:p>
            <a:pPr eaLnBrk="0" hangingPunct="0">
              <a:lnSpc>
                <a:spcPct val="120000"/>
              </a:lnSpc>
              <a:spcBef>
                <a:spcPct val="50000"/>
              </a:spcBef>
            </a:pPr>
            <a:r>
              <a:rPr lang="en-US" altLang="zh-CN" sz="2800" b="1">
                <a:solidFill>
                  <a:schemeClr val="tx2"/>
                </a:solidFill>
                <a:latin typeface="Times New Roman" panose="02020603050405020304" pitchFamily="18" charset="0"/>
              </a:rPr>
              <a:t>②</a:t>
            </a:r>
            <a:r>
              <a:rPr lang="zh-CN" altLang="en-US" sz="2800" b="1">
                <a:solidFill>
                  <a:schemeClr val="tx2"/>
                </a:solidFill>
                <a:latin typeface="Times New Roman" panose="02020603050405020304" pitchFamily="18" charset="0"/>
              </a:rPr>
              <a:t>手术、拔牙、美容时使用没有严格消毒的器械</a:t>
            </a:r>
            <a:endParaRPr lang="zh-CN" altLang="en-US" sz="2800" b="1">
              <a:solidFill>
                <a:schemeClr val="tx2"/>
              </a:solidFill>
              <a:latin typeface="Times New Roman" panose="02020603050405020304" pitchFamily="18" charset="0"/>
            </a:endParaRPr>
          </a:p>
        </p:txBody>
      </p:sp>
      <p:pic>
        <p:nvPicPr>
          <p:cNvPr id="21508" name="Picture 2" descr="b1"/>
          <p:cNvPicPr>
            <a:picLocks noChangeAspect="1" noChangeArrowheads="1"/>
          </p:cNvPicPr>
          <p:nvPr/>
        </p:nvPicPr>
        <p:blipFill>
          <a:blip r:embed="rId3" cstate="print"/>
          <a:srcRect l="7230" t="8276"/>
          <a:stretch>
            <a:fillRect/>
          </a:stretch>
        </p:blipFill>
        <p:spPr bwMode="auto">
          <a:xfrm>
            <a:off x="200660" y="4638040"/>
            <a:ext cx="1719580" cy="1604010"/>
          </a:xfrm>
          <a:prstGeom prst="rect">
            <a:avLst/>
          </a:prstGeom>
          <a:noFill/>
          <a:ln w="9525">
            <a:noFill/>
            <a:miter lim="800000"/>
            <a:headEnd/>
            <a:tailEnd/>
          </a:ln>
        </p:spPr>
      </p:pic>
      <p:sp>
        <p:nvSpPr>
          <p:cNvPr id="21507" name="Rectangle 4"/>
          <p:cNvSpPr>
            <a:spLocks noChangeArrowheads="1"/>
          </p:cNvSpPr>
          <p:nvPr/>
        </p:nvSpPr>
        <p:spPr bwMode="auto">
          <a:xfrm>
            <a:off x="1979930" y="4638040"/>
            <a:ext cx="6525260" cy="1254125"/>
          </a:xfrm>
          <a:prstGeom prst="rect">
            <a:avLst/>
          </a:prstGeom>
          <a:noFill/>
          <a:ln w="9525">
            <a:noFill/>
            <a:miter lim="800000"/>
          </a:ln>
        </p:spPr>
        <p:txBody>
          <a:bodyPr wrap="square">
            <a:spAutoFit/>
          </a:bodyPr>
          <a:p>
            <a:pPr algn="ctr" eaLnBrk="0" hangingPunct="0"/>
            <a:endParaRPr lang="zh-CN" altLang="en-US" sz="2800" b="1">
              <a:solidFill>
                <a:srgbClr val="FF0000"/>
              </a:solidFill>
              <a:latin typeface="Times New Roman" panose="02020603050405020304" pitchFamily="18" charset="0"/>
            </a:endParaRPr>
          </a:p>
          <a:p>
            <a:pPr eaLnBrk="0" hangingPunct="0">
              <a:lnSpc>
                <a:spcPct val="120000"/>
              </a:lnSpc>
              <a:spcBef>
                <a:spcPct val="50000"/>
              </a:spcBef>
            </a:pPr>
            <a:r>
              <a:rPr lang="en-US" altLang="zh-CN" sz="2800" b="1">
                <a:solidFill>
                  <a:schemeClr val="tx2"/>
                </a:solidFill>
                <a:latin typeface="Times New Roman" panose="02020603050405020304" pitchFamily="18" charset="0"/>
              </a:rPr>
              <a:t>③</a:t>
            </a:r>
            <a:r>
              <a:rPr lang="zh-CN" altLang="en-US" sz="2800" b="1">
                <a:solidFill>
                  <a:schemeClr val="tx2"/>
                </a:solidFill>
                <a:latin typeface="Times New Roman" panose="02020603050405020304" pitchFamily="18" charset="0"/>
              </a:rPr>
              <a:t>共用注射器吸毒</a:t>
            </a:r>
            <a:endParaRPr lang="zh-CN" altLang="en-US" sz="2800" b="1">
              <a:solidFill>
                <a:schemeClr val="tx2"/>
              </a:solidFill>
              <a:latin typeface="Times New Roman" panose="02020603050405020304" pitchFamily="18"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538798" y="260033"/>
            <a:ext cx="8229600" cy="1143000"/>
          </a:xfrm>
        </p:spPr>
        <p:txBody>
          <a:bodyPr/>
          <a:lstStyle/>
          <a:p>
            <a:pPr eaLnBrk="1" hangingPunct="1"/>
            <a:r>
              <a:rPr lang="zh-CN" altLang="en-US">
                <a:ln/>
                <a:solidFill>
                  <a:schemeClr val="accent1"/>
                </a:solidFill>
                <a:effectLst>
                  <a:outerShdw blurRad="38100" dist="25400" dir="5400000" algn="ctr" rotWithShape="0">
                    <a:srgbClr val="6E747A">
                      <a:alpha val="43000"/>
                    </a:srgbClr>
                  </a:outerShdw>
                </a:effectLst>
              </a:rPr>
              <a:t>艾滋病的传播途径之三</a:t>
            </a:r>
            <a:endParaRPr lang="zh-CN" altLang="en-US">
              <a:ln/>
              <a:solidFill>
                <a:schemeClr val="accent1"/>
              </a:solidFill>
              <a:effectLst>
                <a:outerShdw blurRad="38100" dist="25400" dir="5400000" algn="ctr" rotWithShape="0">
                  <a:srgbClr val="6E747A">
                    <a:alpha val="43000"/>
                  </a:srgbClr>
                </a:outerShdw>
              </a:effectLst>
            </a:endParaRPr>
          </a:p>
        </p:txBody>
      </p:sp>
      <p:pic>
        <p:nvPicPr>
          <p:cNvPr id="22531" name="Picture 2" descr="c1"/>
          <p:cNvPicPr>
            <a:picLocks noChangeAspect="1" noChangeArrowheads="1"/>
          </p:cNvPicPr>
          <p:nvPr/>
        </p:nvPicPr>
        <p:blipFill>
          <a:blip r:embed="rId1" cstate="print"/>
          <a:srcRect l="6891" t="13994" r="5815"/>
          <a:stretch>
            <a:fillRect/>
          </a:stretch>
        </p:blipFill>
        <p:spPr bwMode="auto">
          <a:xfrm>
            <a:off x="792163" y="1863725"/>
            <a:ext cx="5184775" cy="4384675"/>
          </a:xfrm>
          <a:prstGeom prst="rect">
            <a:avLst/>
          </a:prstGeom>
          <a:noFill/>
          <a:ln w="9525">
            <a:noFill/>
            <a:miter lim="800000"/>
            <a:headEnd/>
            <a:tailEnd/>
          </a:ln>
        </p:spPr>
      </p:pic>
      <p:sp>
        <p:nvSpPr>
          <p:cNvPr id="22532" name="Rectangle 3"/>
          <p:cNvSpPr>
            <a:spLocks noChangeArrowheads="1"/>
          </p:cNvSpPr>
          <p:nvPr/>
        </p:nvSpPr>
        <p:spPr bwMode="auto">
          <a:xfrm>
            <a:off x="6299835" y="1772603"/>
            <a:ext cx="2324100" cy="3927475"/>
          </a:xfrm>
          <a:prstGeom prst="rect">
            <a:avLst/>
          </a:prstGeom>
          <a:noFill/>
          <a:ln w="9525">
            <a:noFill/>
            <a:miter lim="800000"/>
          </a:ln>
        </p:spPr>
        <p:txBody>
          <a:bodyPr>
            <a:spAutoFit/>
          </a:bodyPr>
          <a:lstStyle/>
          <a:p>
            <a:pPr eaLnBrk="0" hangingPunct="0">
              <a:lnSpc>
                <a:spcPct val="120000"/>
              </a:lnSpc>
              <a:spcBef>
                <a:spcPct val="50000"/>
              </a:spcBef>
            </a:pPr>
            <a:r>
              <a:rPr lang="zh-CN" altLang="en-US" sz="2800" b="1">
                <a:solidFill>
                  <a:schemeClr val="accent1"/>
                </a:solidFill>
                <a:latin typeface="Times New Roman" panose="02020603050405020304" pitchFamily="18" charset="0"/>
                <a:ea typeface="黑体" panose="02010609060101010101" pitchFamily="2" charset="-122"/>
              </a:rPr>
              <a:t>母婴传播： </a:t>
            </a:r>
            <a:endParaRPr lang="zh-CN" altLang="en-US" sz="2800" b="1">
              <a:solidFill>
                <a:srgbClr val="FF0000"/>
              </a:solidFill>
              <a:latin typeface="Times New Roman" panose="02020603050405020304" pitchFamily="18" charset="0"/>
              <a:ea typeface="黑体" panose="02010609060101010101" pitchFamily="2" charset="-122"/>
            </a:endParaRPr>
          </a:p>
          <a:p>
            <a:pPr eaLnBrk="0" hangingPunct="0">
              <a:lnSpc>
                <a:spcPct val="120000"/>
              </a:lnSpc>
              <a:spcBef>
                <a:spcPct val="50000"/>
              </a:spcBef>
            </a:pPr>
            <a:r>
              <a:rPr lang="zh-CN" altLang="en-US" sz="2800" b="1">
                <a:solidFill>
                  <a:schemeClr val="tx2"/>
                </a:solidFill>
                <a:latin typeface="Times New Roman" panose="02020603050405020304" pitchFamily="18" charset="0"/>
              </a:rPr>
              <a:t>感染艾滋病病毒的妇女在怀孕、分娩和哺乳时都可能传播给婴儿</a:t>
            </a:r>
            <a:endParaRPr lang="zh-CN" altLang="en-US" sz="2800" b="1">
              <a:solidFill>
                <a:schemeClr val="tx2"/>
              </a:solidFill>
              <a:latin typeface="Times New Roman" panose="02020603050405020304" pitchFamily="18" charset="0"/>
            </a:endParaRPr>
          </a:p>
        </p:txBody>
      </p:sp>
    </p:spTree>
  </p:cSld>
  <p:clrMapOvr>
    <a:masterClrMapping/>
  </p:clrMapOvr>
  <p:transition/>
</p:sld>
</file>

<file path=ppt/tags/tag1.xml><?xml version="1.0" encoding="utf-8"?>
<p:tagLst xmlns:p="http://schemas.openxmlformats.org/presentationml/2006/main">
  <p:tag name="COMMONDATA" val="eyJoZGlkIjoiN2U3ZTE1YjhhZTg2ODA1MjcwM2YyMmVkNzBkYzdiNDI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1450</Words>
  <Application>WPS 演示</Application>
  <PresentationFormat>全屏显示(4:3)</PresentationFormat>
  <Paragraphs>121</Paragraphs>
  <Slides>14</Slides>
  <Notes>16</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14</vt:i4>
      </vt:variant>
    </vt:vector>
  </HeadingPairs>
  <TitlesOfParts>
    <vt:vector size="37" baseType="lpstr">
      <vt:lpstr>Arial</vt:lpstr>
      <vt:lpstr>宋体</vt:lpstr>
      <vt:lpstr>Wingdings</vt:lpstr>
      <vt:lpstr>汉仪锐智W</vt:lpstr>
      <vt:lpstr>Segoe Print</vt:lpstr>
      <vt:lpstr>汉仪雅酷黑 65W</vt:lpstr>
      <vt:lpstr>Comic Sans MS</vt:lpstr>
      <vt:lpstr>Times New Roman</vt:lpstr>
      <vt:lpstr>黑体</vt:lpstr>
      <vt:lpstr>Calibri</vt:lpstr>
      <vt:lpstr>微软雅黑</vt:lpstr>
      <vt:lpstr>Arial Unicode MS</vt:lpstr>
      <vt:lpstr>幼圆</vt:lpstr>
      <vt:lpstr>华文行楷</vt:lpstr>
      <vt:lpstr>楷体_GB2312</vt:lpstr>
      <vt:lpstr>新宋体</vt:lpstr>
      <vt:lpstr>华文中宋</vt:lpstr>
      <vt:lpstr>Garamond</vt:lpstr>
      <vt:lpstr>Arial Black</vt:lpstr>
      <vt:lpstr>楷体</vt:lpstr>
      <vt:lpstr>仿宋_GB2312</vt:lpstr>
      <vt:lpstr>仿宋</vt:lpstr>
      <vt:lpstr>Office 主题</vt:lpstr>
      <vt:lpstr>大学生艾滋病 预防与控制</vt:lpstr>
      <vt:lpstr>什么是艾滋病？</vt:lpstr>
      <vt:lpstr>艾滋病病毒（HIV）</vt:lpstr>
      <vt:lpstr>PowerPoint 演示文稿</vt:lpstr>
      <vt:lpstr>艾滋病病毒的传播的条件</vt:lpstr>
      <vt:lpstr>艾滋病的传播途径</vt:lpstr>
      <vt:lpstr>艾滋病的传播途径之一</vt:lpstr>
      <vt:lpstr>艾滋病的传播途径之二</vt:lpstr>
      <vt:lpstr>艾滋病的传播途径之三</vt:lpstr>
      <vt:lpstr> 艾滋病的易感人群</vt:lpstr>
      <vt:lpstr>疫情概况</vt:lpstr>
      <vt:lpstr>具体生活中主要预防措施</vt:lpstr>
      <vt:lpstr>PowerPoint 演示文稿</vt:lpstr>
      <vt:lpstr>晋城市各级疾控中心咨询电话</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校内艾滋病预防与控制</dc:title>
  <dc:creator>User</dc:creator>
  <cp:lastModifiedBy>运营部</cp:lastModifiedBy>
  <cp:revision>91</cp:revision>
  <dcterms:created xsi:type="dcterms:W3CDTF">2019-05-15T09:01:00Z</dcterms:created>
  <dcterms:modified xsi:type="dcterms:W3CDTF">2022-05-23T05:09:25Z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A01A86660542444B97167E9640F02D40</vt:lpwstr>
  </property>
  <property fmtid="{D5CDD505-2E9C-101B-9397-08002B2CF9AE}" pid="3" name="KSOProductBuildVer">
    <vt:lpwstr>2052-11.1.0.11636</vt:lpwstr>
  </property>
</Properties>
</file>