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gif" ContentType="image/gi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8" r:id="rId3"/>
    <p:sldId id="256" r:id="rId4"/>
    <p:sldId id="259" r:id="rId5"/>
    <p:sldId id="270" r:id="rId6"/>
    <p:sldId id="271" r:id="rId7"/>
    <p:sldId id="273" r:id="rId8"/>
    <p:sldId id="282" r:id="rId9"/>
    <p:sldId id="344" r:id="rId10"/>
    <p:sldId id="345" r:id="rId11"/>
    <p:sldId id="346" r:id="rId12"/>
    <p:sldId id="278" r:id="rId13"/>
    <p:sldId id="279" r:id="rId14"/>
    <p:sldId id="277" r:id="rId15"/>
    <p:sldId id="280" r:id="rId16"/>
    <p:sldId id="349" r:id="rId17"/>
    <p:sldId id="263" r:id="rId18"/>
    <p:sldId id="281" r:id="rId19"/>
    <p:sldId id="284" r:id="rId20"/>
    <p:sldId id="314" r:id="rId21"/>
    <p:sldId id="351" r:id="rId22"/>
    <p:sldId id="289" r:id="rId23"/>
    <p:sldId id="325" r:id="rId24"/>
    <p:sldId id="337" r:id="rId25"/>
    <p:sldId id="336" r:id="rId26"/>
    <p:sldId id="338" r:id="rId27"/>
    <p:sldId id="334" r:id="rId28"/>
    <p:sldId id="339" r:id="rId29"/>
    <p:sldId id="328" r:id="rId30"/>
    <p:sldId id="340" r:id="rId31"/>
    <p:sldId id="341" r:id="rId32"/>
    <p:sldId id="342" r:id="rId33"/>
    <p:sldId id="343" r:id="rId34"/>
    <p:sldId id="268"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94660"/>
  </p:normalViewPr>
  <p:slideViewPr>
    <p:cSldViewPr>
      <p:cViewPr varScale="1">
        <p:scale>
          <a:sx n="89" d="100"/>
          <a:sy n="89" d="100"/>
        </p:scale>
        <p:origin x="-1314" y="-96"/>
      </p:cViewPr>
      <p:guideLst>
        <p:guide orient="horz" pos="2160"/>
        <p:guide pos="288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05B68-26C1-40F3-9F86-1FA230D166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073C0-7DE2-42FC-B532-2320E252AF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jpeg"/><Relationship Id="rId7" Type="http://schemas.openxmlformats.org/officeDocument/2006/relationships/image" Target="../media/image4.jpeg"/><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 Id="rId3" Type="http://schemas.openxmlformats.org/officeDocument/2006/relationships/oleObject" Target="../embeddings/oleObject1.bin"/><Relationship Id="rId2" Type="http://schemas.openxmlformats.org/officeDocument/2006/relationships/image" Target="../media/image1.jpeg"/><Relationship Id="rId10" Type="http://schemas.openxmlformats.org/officeDocument/2006/relationships/vmlDrawing" Target="../drawings/vmlDrawing1.v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jpeg"/><Relationship Id="rId7" Type="http://schemas.openxmlformats.org/officeDocument/2006/relationships/image" Target="../media/image4.jpeg"/><Relationship Id="rId6" Type="http://schemas.openxmlformats.org/officeDocument/2006/relationships/image" Target="../media/image3.png"/><Relationship Id="rId5" Type="http://schemas.openxmlformats.org/officeDocument/2006/relationships/oleObject" Target="../embeddings/oleObject4.bin"/><Relationship Id="rId4" Type="http://schemas.openxmlformats.org/officeDocument/2006/relationships/image" Target="../media/image2.png"/><Relationship Id="rId3" Type="http://schemas.openxmlformats.org/officeDocument/2006/relationships/oleObject" Target="../embeddings/oleObject3.bin"/><Relationship Id="rId2" Type="http://schemas.openxmlformats.org/officeDocument/2006/relationships/image" Target="../media/image1.jpeg"/><Relationship Id="rId10" Type="http://schemas.openxmlformats.org/officeDocument/2006/relationships/vmlDrawing" Target="../drawings/vmlDrawing2.v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jpeg"/><Relationship Id="rId7" Type="http://schemas.openxmlformats.org/officeDocument/2006/relationships/image" Target="../media/image4.jpeg"/><Relationship Id="rId6" Type="http://schemas.openxmlformats.org/officeDocument/2006/relationships/image" Target="../media/image3.png"/><Relationship Id="rId5" Type="http://schemas.openxmlformats.org/officeDocument/2006/relationships/oleObject" Target="../embeddings/oleObject6.bin"/><Relationship Id="rId4" Type="http://schemas.openxmlformats.org/officeDocument/2006/relationships/image" Target="../media/image2.png"/><Relationship Id="rId3" Type="http://schemas.openxmlformats.org/officeDocument/2006/relationships/oleObject" Target="../embeddings/oleObject5.bin"/><Relationship Id="rId2" Type="http://schemas.openxmlformats.org/officeDocument/2006/relationships/image" Target="../media/image1.jpeg"/><Relationship Id="rId10" Type="http://schemas.openxmlformats.org/officeDocument/2006/relationships/vmlDrawing" Target="../drawings/vmlDrawing3.v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152400"/>
          <a:ext cx="5175250" cy="784225"/>
        </p:xfrm>
        <a:graphic>
          <a:graphicData uri="http://schemas.openxmlformats.org/presentationml/2006/ole">
            <mc:AlternateContent xmlns:mc="http://schemas.openxmlformats.org/markup-compatibility/2006">
              <mc:Choice xmlns:v="urn:schemas-microsoft-com:vml" Requires="v">
                <p:oleObj spid="_x0000_s1025" name="Photo Editor 照片" r:id="rId3" imgW="14144625" imgH="2143125" progId="">
                  <p:embed/>
                </p:oleObj>
              </mc:Choice>
              <mc:Fallback>
                <p:oleObj name="Photo Editor 照片" r:id="rId3" imgW="14144625" imgH="2143125" progId="">
                  <p:embed/>
                  <p:pic>
                    <p:nvPicPr>
                      <p:cNvPr id="0" name="Object 2"/>
                      <p:cNvPicPr>
                        <a:picLocks noChangeAspect="1"/>
                      </p:cNvPicPr>
                      <p:nvPr/>
                    </p:nvPicPr>
                    <p:blipFill>
                      <a:blip r:embed="rId4"/>
                      <a:stretch>
                        <a:fillRect/>
                      </a:stretch>
                    </p:blipFill>
                    <p:spPr>
                      <a:xfrm>
                        <a:off x="0" y="152400"/>
                        <a:ext cx="5175250" cy="784225"/>
                      </a:xfrm>
                      <a:prstGeom prst="rect">
                        <a:avLst/>
                      </a:prstGeom>
                      <a:noFill/>
                      <a:ln w="9525">
                        <a:noFill/>
                      </a:ln>
                    </p:spPr>
                  </p:pic>
                </p:oleObj>
              </mc:Fallback>
            </mc:AlternateContent>
          </a:graphicData>
        </a:graphic>
      </p:graphicFrame>
      <p:sp>
        <p:nvSpPr>
          <p:cNvPr id="3" name="Text Box 3"/>
          <p:cNvSpPr txBox="1">
            <a:spLocks noChangeArrowheads="1"/>
          </p:cNvSpPr>
          <p:nvPr/>
        </p:nvSpPr>
        <p:spPr bwMode="auto">
          <a:xfrm>
            <a:off x="990600" y="6477000"/>
            <a:ext cx="5486400" cy="336550"/>
          </a:xfrm>
          <a:prstGeom prst="rect">
            <a:avLst/>
          </a:prstGeom>
          <a:noFill/>
          <a:ln>
            <a:noFill/>
          </a:ln>
        </p:spPr>
        <p:txBody>
          <a:bodyPr>
            <a:spAutoFit/>
          </a:bodyPr>
          <a:lstStyle>
            <a:lvl1pPr eaLnBrk="0" hangingPunct="0">
              <a:defRPr sz="1600">
                <a:solidFill>
                  <a:schemeClr val="tx1"/>
                </a:solidFill>
                <a:latin typeface="Times New Roman" panose="02020603050405020304" pitchFamily="18" charset="0"/>
                <a:ea typeface="黑体" panose="02010609060101010101" pitchFamily="49" charset="-122"/>
              </a:defRPr>
            </a:lvl1pPr>
            <a:lvl2pPr marL="742950" indent="-285750" eaLnBrk="0" hangingPunct="0">
              <a:defRPr sz="1600">
                <a:solidFill>
                  <a:schemeClr val="tx1"/>
                </a:solidFill>
                <a:latin typeface="Times New Roman" panose="02020603050405020304" pitchFamily="18" charset="0"/>
                <a:ea typeface="黑体" panose="02010609060101010101" pitchFamily="49" charset="-122"/>
              </a:defRPr>
            </a:lvl2pPr>
            <a:lvl3pPr marL="1143000" indent="-228600" eaLnBrk="0" hangingPunct="0">
              <a:defRPr sz="1600">
                <a:solidFill>
                  <a:schemeClr val="tx1"/>
                </a:solidFill>
                <a:latin typeface="Times New Roman" panose="02020603050405020304" pitchFamily="18" charset="0"/>
                <a:ea typeface="黑体" panose="02010609060101010101" pitchFamily="49" charset="-122"/>
              </a:defRPr>
            </a:lvl3pPr>
            <a:lvl4pPr marL="1600200" indent="-228600" eaLnBrk="0" hangingPunct="0">
              <a:defRPr sz="1600">
                <a:solidFill>
                  <a:schemeClr val="tx1"/>
                </a:solidFill>
                <a:latin typeface="Times New Roman" panose="02020603050405020304" pitchFamily="18" charset="0"/>
                <a:ea typeface="黑体" panose="02010609060101010101" pitchFamily="49" charset="-122"/>
              </a:defRPr>
            </a:lvl4pPr>
            <a:lvl5pPr marL="2057400" indent="-228600" eaLnBrk="0" hangingPunct="0">
              <a:defRPr sz="1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9pPr>
          </a:lstStyle>
          <a:p>
            <a:pPr eaLnBrk="1" hangingPunct="1">
              <a:spcBef>
                <a:spcPct val="50000"/>
              </a:spcBef>
              <a:defRPr/>
            </a:pPr>
            <a:r>
              <a:rPr lang="en-US" altLang="zh-CN" b="1" smtClean="0">
                <a:solidFill>
                  <a:schemeClr val="bg1"/>
                </a:solidFill>
                <a:latin typeface="Arial" panose="020B0604020202020204" pitchFamily="34" charset="0"/>
                <a:ea typeface="宋体" panose="02010600030101010101" pitchFamily="2" charset="-122"/>
              </a:rPr>
              <a:t>CHINA LCA NEW HIRE ORIENTATION TRAINING</a:t>
            </a:r>
            <a:endParaRPr lang="en-US" altLang="zh-CN" b="1" smtClean="0">
              <a:solidFill>
                <a:schemeClr val="bg1"/>
              </a:solidFill>
              <a:latin typeface="Arial" panose="020B0604020202020204" pitchFamily="34" charset="0"/>
              <a:ea typeface="宋体" panose="02010600030101010101" pitchFamily="2" charset="-122"/>
            </a:endParaRPr>
          </a:p>
        </p:txBody>
      </p:sp>
      <p:graphicFrame>
        <p:nvGraphicFramePr>
          <p:cNvPr id="4" name="Object 4"/>
          <p:cNvGraphicFramePr>
            <a:graphicFrameLocks noChangeAspect="1"/>
          </p:cNvGraphicFramePr>
          <p:nvPr/>
        </p:nvGraphicFramePr>
        <p:xfrm>
          <a:off x="0" y="6400800"/>
          <a:ext cx="9144000" cy="457200"/>
        </p:xfrm>
        <a:graphic>
          <a:graphicData uri="http://schemas.openxmlformats.org/presentationml/2006/ole">
            <mc:AlternateContent xmlns:mc="http://schemas.openxmlformats.org/markup-compatibility/2006">
              <mc:Choice xmlns:v="urn:schemas-microsoft-com:vml" Requires="v">
                <p:oleObj spid="_x0000_s1026" name="Photo Editor 照片" r:id="rId5" imgW="6629400" imgH="1304925" progId="">
                  <p:embed/>
                </p:oleObj>
              </mc:Choice>
              <mc:Fallback>
                <p:oleObj name="Photo Editor 照片" r:id="rId5" imgW="6629400" imgH="1304925" progId="">
                  <p:embed/>
                  <p:pic>
                    <p:nvPicPr>
                      <p:cNvPr id="0" name="Object 4"/>
                      <p:cNvPicPr>
                        <a:picLocks noChangeAspect="1"/>
                      </p:cNvPicPr>
                      <p:nvPr/>
                    </p:nvPicPr>
                    <p:blipFill>
                      <a:blip r:embed="rId6"/>
                      <a:srcRect t="14285"/>
                      <a:stretch>
                        <a:fillRect/>
                      </a:stretch>
                    </p:blipFill>
                    <p:spPr>
                      <a:xfrm>
                        <a:off x="0" y="6400800"/>
                        <a:ext cx="9144000" cy="457200"/>
                      </a:xfrm>
                      <a:prstGeom prst="rect">
                        <a:avLst/>
                      </a:prstGeom>
                      <a:noFill/>
                      <a:ln w="9525">
                        <a:noFill/>
                      </a:ln>
                    </p:spPr>
                  </p:pic>
                </p:oleObj>
              </mc:Fallback>
            </mc:AlternateContent>
          </a:graphicData>
        </a:graphic>
      </p:graphicFrame>
      <p:sp>
        <p:nvSpPr>
          <p:cNvPr id="5" name="Text Box 6"/>
          <p:cNvSpPr txBox="1">
            <a:spLocks noChangeArrowheads="1"/>
          </p:cNvSpPr>
          <p:nvPr/>
        </p:nvSpPr>
        <p:spPr bwMode="auto">
          <a:xfrm>
            <a:off x="3276600" y="6461125"/>
            <a:ext cx="2978150" cy="396875"/>
          </a:xfrm>
          <a:prstGeom prst="rect">
            <a:avLst/>
          </a:prstGeom>
          <a:noFill/>
          <a:ln>
            <a:noFill/>
          </a:ln>
        </p:spPr>
        <p:txBody>
          <a:bodyPr wrap="none">
            <a:spAutoFit/>
          </a:bodyPr>
          <a:lstStyle/>
          <a:p>
            <a:pPr eaLnBrk="0" hangingPunct="0">
              <a:defRPr/>
            </a:pPr>
            <a:r>
              <a:rPr lang="zh-CN" altLang="en-US" sz="2000">
                <a:solidFill>
                  <a:schemeClr val="bg1"/>
                </a:solidFill>
                <a:ea typeface="华文行楷" panose="02010800040101010101" pitchFamily="2" charset="-122"/>
              </a:rPr>
              <a:t>晋城市疾病预防控制中心</a:t>
            </a:r>
            <a:endParaRPr lang="zh-CN" altLang="en-US" sz="2000">
              <a:solidFill>
                <a:schemeClr val="bg1"/>
              </a:solidFill>
              <a:ea typeface="华文行楷" panose="02010800040101010101" pitchFamily="2" charset="-122"/>
            </a:endParaRPr>
          </a:p>
        </p:txBody>
      </p:sp>
      <p:pic>
        <p:nvPicPr>
          <p:cNvPr id="6" name="Picture 9" descr="u=748883047,2294022287&amp;fm=21&amp;gp=0"/>
          <p:cNvPicPr>
            <a:picLocks noChangeAspect="1" noChangeArrowheads="1"/>
          </p:cNvPicPr>
          <p:nvPr userDrawn="1"/>
        </p:nvPicPr>
        <p:blipFill>
          <a:blip r:embed="rId7" cstate="print"/>
          <a:srcRect/>
          <a:stretch>
            <a:fillRect/>
          </a:stretch>
        </p:blipFill>
        <p:spPr bwMode="auto">
          <a:xfrm>
            <a:off x="7596188" y="33338"/>
            <a:ext cx="1547812" cy="1284287"/>
          </a:xfrm>
          <a:prstGeom prst="rect">
            <a:avLst/>
          </a:prstGeom>
          <a:noFill/>
          <a:ln w="9525">
            <a:noFill/>
            <a:miter lim="800000"/>
            <a:headEnd/>
            <a:tailEnd/>
          </a:ln>
        </p:spPr>
      </p:pic>
      <p:pic>
        <p:nvPicPr>
          <p:cNvPr id="7" name="Picture 9" descr="20130710150512972"/>
          <p:cNvPicPr>
            <a:picLocks noChangeAspect="1" noChangeArrowheads="1"/>
          </p:cNvPicPr>
          <p:nvPr userDrawn="1"/>
        </p:nvPicPr>
        <p:blipFill>
          <a:blip r:embed="rId8" cstate="print"/>
          <a:srcRect/>
          <a:stretch>
            <a:fillRect/>
          </a:stretch>
        </p:blipFill>
        <p:spPr bwMode="auto">
          <a:xfrm>
            <a:off x="2268538" y="6381750"/>
            <a:ext cx="863600" cy="476250"/>
          </a:xfrm>
          <a:prstGeom prst="rect">
            <a:avLst/>
          </a:prstGeom>
          <a:noFill/>
          <a:ln w="9525">
            <a:noFill/>
            <a:miter lim="800000"/>
            <a:headEnd/>
            <a:tailEnd/>
          </a:ln>
        </p:spPr>
      </p:pic>
      <p:sp>
        <p:nvSpPr>
          <p:cNvPr id="8" name="矩形 7"/>
          <p:cNvSpPr/>
          <p:nvPr userDrawn="1"/>
        </p:nvSpPr>
        <p:spPr>
          <a:xfrm>
            <a:off x="0" y="0"/>
            <a:ext cx="9144000" cy="6858000"/>
          </a:xfrm>
          <a:prstGeom prst="rect">
            <a:avLst/>
          </a:prstGeom>
          <a:solidFill>
            <a:srgbClr val="00A0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9" name="组合 19"/>
          <p:cNvGrpSpPr/>
          <p:nvPr userDrawn="1"/>
        </p:nvGrpSpPr>
        <p:grpSpPr bwMode="auto">
          <a:xfrm>
            <a:off x="3175" y="-11113"/>
            <a:ext cx="9140825" cy="7038976"/>
            <a:chOff x="3572" y="-10722"/>
            <a:chExt cx="962777" cy="7038927"/>
          </a:xfrm>
        </p:grpSpPr>
        <p:grpSp>
          <p:nvGrpSpPr>
            <p:cNvPr id="10" name="组合 20"/>
            <p:cNvGrpSpPr/>
            <p:nvPr/>
          </p:nvGrpSpPr>
          <p:grpSpPr>
            <a:xfrm flipH="1">
              <a:off x="407973" y="0"/>
              <a:ext cx="558376" cy="7028205"/>
              <a:chOff x="10259028" y="925103"/>
              <a:chExt cx="800515" cy="5144988"/>
            </a:xfrm>
            <a:solidFill>
              <a:schemeClr val="bg1">
                <a:alpha val="16863"/>
              </a:schemeClr>
            </a:solidFill>
          </p:grpSpPr>
          <p:sp>
            <p:nvSpPr>
              <p:cNvPr id="13" name="矩形 12"/>
              <p:cNvSpPr/>
              <p:nvPr/>
            </p:nvSpPr>
            <p:spPr>
              <a:xfrm>
                <a:off x="10259028" y="925103"/>
                <a:ext cx="308372" cy="5134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4" name="矩形 13"/>
              <p:cNvSpPr/>
              <p:nvPr/>
            </p:nvSpPr>
            <p:spPr>
              <a:xfrm>
                <a:off x="10695834" y="935501"/>
                <a:ext cx="158848" cy="5134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5" name="矩形 14"/>
              <p:cNvSpPr/>
              <p:nvPr/>
            </p:nvSpPr>
            <p:spPr>
              <a:xfrm flipH="1">
                <a:off x="10982485" y="935501"/>
                <a:ext cx="77058" cy="5134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grpSp>
        <p:sp>
          <p:nvSpPr>
            <p:cNvPr id="11" name="矩形 10"/>
            <p:cNvSpPr/>
            <p:nvPr/>
          </p:nvSpPr>
          <p:spPr>
            <a:xfrm flipH="1">
              <a:off x="146534" y="-10722"/>
              <a:ext cx="110691" cy="7013527"/>
            </a:xfrm>
            <a:prstGeom prst="rect">
              <a:avLst/>
            </a:prstGeom>
            <a:solidFill>
              <a:schemeClr val="bg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2" name="矩形 11"/>
            <p:cNvSpPr/>
            <p:nvPr/>
          </p:nvSpPr>
          <p:spPr>
            <a:xfrm>
              <a:off x="3572" y="-10722"/>
              <a:ext cx="53673" cy="7013527"/>
            </a:xfrm>
            <a:prstGeom prst="rect">
              <a:avLst/>
            </a:prstGeom>
            <a:solidFill>
              <a:schemeClr val="bg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grpSp>
      <p:sp>
        <p:nvSpPr>
          <p:cNvPr id="16" name="矩形 15"/>
          <p:cNvSpPr/>
          <p:nvPr userDrawn="1"/>
        </p:nvSpPr>
        <p:spPr>
          <a:xfrm>
            <a:off x="200025" y="352425"/>
            <a:ext cx="8729663" cy="615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7" name="图片 20"/>
          <p:cNvPicPr>
            <a:picLocks noChangeAspect="1"/>
          </p:cNvPicPr>
          <p:nvPr userDrawn="1"/>
        </p:nvPicPr>
        <p:blipFill>
          <a:blip r:embed="rId9" cstate="print"/>
          <a:srcRect/>
          <a:stretch>
            <a:fillRect/>
          </a:stretch>
        </p:blipFill>
        <p:spPr bwMode="auto">
          <a:xfrm>
            <a:off x="0" y="352425"/>
            <a:ext cx="725488" cy="966788"/>
          </a:xfrm>
          <a:prstGeom prst="rect">
            <a:avLst/>
          </a:prstGeom>
          <a:noFill/>
          <a:ln w="9525">
            <a:noFill/>
            <a:miter lim="800000"/>
            <a:headEnd/>
            <a:tailEnd/>
          </a:ln>
        </p:spPr>
      </p:pic>
    </p:spTree>
  </p:cSld>
  <p:clrMapOvr>
    <a:masterClrMapping/>
  </p:clrMapOvr>
  <p:transition spd="slow" advClick="0" advTm="2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152400"/>
          <a:ext cx="5175250" cy="784225"/>
        </p:xfrm>
        <a:graphic>
          <a:graphicData uri="http://schemas.openxmlformats.org/presentationml/2006/ole">
            <mc:AlternateContent xmlns:mc="http://schemas.openxmlformats.org/markup-compatibility/2006">
              <mc:Choice xmlns:v="urn:schemas-microsoft-com:vml" Requires="v">
                <p:oleObj spid="_x0000_s2049" name="Photo Editor 照片" r:id="rId3" imgW="14144625" imgH="2143125" progId="">
                  <p:embed/>
                </p:oleObj>
              </mc:Choice>
              <mc:Fallback>
                <p:oleObj name="Photo Editor 照片" r:id="rId3" imgW="14144625" imgH="2143125" progId="">
                  <p:embed/>
                  <p:pic>
                    <p:nvPicPr>
                      <p:cNvPr id="0" name="Object 2"/>
                      <p:cNvPicPr>
                        <a:picLocks noChangeAspect="1"/>
                      </p:cNvPicPr>
                      <p:nvPr/>
                    </p:nvPicPr>
                    <p:blipFill>
                      <a:blip r:embed="rId4"/>
                      <a:stretch>
                        <a:fillRect/>
                      </a:stretch>
                    </p:blipFill>
                    <p:spPr>
                      <a:xfrm>
                        <a:off x="0" y="152400"/>
                        <a:ext cx="5175250" cy="784225"/>
                      </a:xfrm>
                      <a:prstGeom prst="rect">
                        <a:avLst/>
                      </a:prstGeom>
                      <a:noFill/>
                      <a:ln w="9525">
                        <a:noFill/>
                      </a:ln>
                    </p:spPr>
                  </p:pic>
                </p:oleObj>
              </mc:Fallback>
            </mc:AlternateContent>
          </a:graphicData>
        </a:graphic>
      </p:graphicFrame>
      <p:sp>
        <p:nvSpPr>
          <p:cNvPr id="3" name="Text Box 3"/>
          <p:cNvSpPr txBox="1">
            <a:spLocks noChangeArrowheads="1"/>
          </p:cNvSpPr>
          <p:nvPr/>
        </p:nvSpPr>
        <p:spPr bwMode="auto">
          <a:xfrm>
            <a:off x="990600" y="6477000"/>
            <a:ext cx="5486400" cy="336550"/>
          </a:xfrm>
          <a:prstGeom prst="rect">
            <a:avLst/>
          </a:prstGeom>
          <a:noFill/>
          <a:ln>
            <a:noFill/>
          </a:ln>
        </p:spPr>
        <p:txBody>
          <a:bodyPr>
            <a:spAutoFit/>
          </a:bodyPr>
          <a:lstStyle>
            <a:lvl1pPr eaLnBrk="0" hangingPunct="0">
              <a:defRPr sz="1600">
                <a:solidFill>
                  <a:schemeClr val="tx1"/>
                </a:solidFill>
                <a:latin typeface="Times New Roman" panose="02020603050405020304" pitchFamily="18" charset="0"/>
                <a:ea typeface="黑体" panose="02010609060101010101" pitchFamily="49" charset="-122"/>
              </a:defRPr>
            </a:lvl1pPr>
            <a:lvl2pPr marL="742950" indent="-285750" eaLnBrk="0" hangingPunct="0">
              <a:defRPr sz="1600">
                <a:solidFill>
                  <a:schemeClr val="tx1"/>
                </a:solidFill>
                <a:latin typeface="Times New Roman" panose="02020603050405020304" pitchFamily="18" charset="0"/>
                <a:ea typeface="黑体" panose="02010609060101010101" pitchFamily="49" charset="-122"/>
              </a:defRPr>
            </a:lvl2pPr>
            <a:lvl3pPr marL="1143000" indent="-228600" eaLnBrk="0" hangingPunct="0">
              <a:defRPr sz="1600">
                <a:solidFill>
                  <a:schemeClr val="tx1"/>
                </a:solidFill>
                <a:latin typeface="Times New Roman" panose="02020603050405020304" pitchFamily="18" charset="0"/>
                <a:ea typeface="黑体" panose="02010609060101010101" pitchFamily="49" charset="-122"/>
              </a:defRPr>
            </a:lvl3pPr>
            <a:lvl4pPr marL="1600200" indent="-228600" eaLnBrk="0" hangingPunct="0">
              <a:defRPr sz="1600">
                <a:solidFill>
                  <a:schemeClr val="tx1"/>
                </a:solidFill>
                <a:latin typeface="Times New Roman" panose="02020603050405020304" pitchFamily="18" charset="0"/>
                <a:ea typeface="黑体" panose="02010609060101010101" pitchFamily="49" charset="-122"/>
              </a:defRPr>
            </a:lvl4pPr>
            <a:lvl5pPr marL="2057400" indent="-228600" eaLnBrk="0" hangingPunct="0">
              <a:defRPr sz="1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9pPr>
          </a:lstStyle>
          <a:p>
            <a:pPr eaLnBrk="1" hangingPunct="1">
              <a:spcBef>
                <a:spcPct val="50000"/>
              </a:spcBef>
              <a:defRPr/>
            </a:pPr>
            <a:r>
              <a:rPr lang="en-US" altLang="zh-CN" b="1" smtClean="0">
                <a:solidFill>
                  <a:schemeClr val="bg1"/>
                </a:solidFill>
                <a:latin typeface="Arial" panose="020B0604020202020204" pitchFamily="34" charset="0"/>
                <a:ea typeface="宋体" panose="02010600030101010101" pitchFamily="2" charset="-122"/>
              </a:rPr>
              <a:t>CHINA LCA NEW HIRE ORIENTATION TRAINING</a:t>
            </a:r>
            <a:endParaRPr lang="en-US" altLang="zh-CN" b="1" smtClean="0">
              <a:solidFill>
                <a:schemeClr val="bg1"/>
              </a:solidFill>
              <a:latin typeface="Arial" panose="020B0604020202020204" pitchFamily="34" charset="0"/>
              <a:ea typeface="宋体" panose="02010600030101010101" pitchFamily="2" charset="-122"/>
            </a:endParaRPr>
          </a:p>
        </p:txBody>
      </p:sp>
      <p:graphicFrame>
        <p:nvGraphicFramePr>
          <p:cNvPr id="4" name="Object 4"/>
          <p:cNvGraphicFramePr>
            <a:graphicFrameLocks noChangeAspect="1"/>
          </p:cNvGraphicFramePr>
          <p:nvPr/>
        </p:nvGraphicFramePr>
        <p:xfrm>
          <a:off x="0" y="6400800"/>
          <a:ext cx="9144000" cy="457200"/>
        </p:xfrm>
        <a:graphic>
          <a:graphicData uri="http://schemas.openxmlformats.org/presentationml/2006/ole">
            <mc:AlternateContent xmlns:mc="http://schemas.openxmlformats.org/markup-compatibility/2006">
              <mc:Choice xmlns:v="urn:schemas-microsoft-com:vml" Requires="v">
                <p:oleObj spid="_x0000_s2050" name="Photo Editor 照片" r:id="rId5" imgW="6629400" imgH="1304925" progId="">
                  <p:embed/>
                </p:oleObj>
              </mc:Choice>
              <mc:Fallback>
                <p:oleObj name="Photo Editor 照片" r:id="rId5" imgW="6629400" imgH="1304925" progId="">
                  <p:embed/>
                  <p:pic>
                    <p:nvPicPr>
                      <p:cNvPr id="0" name="Object 4"/>
                      <p:cNvPicPr>
                        <a:picLocks noChangeAspect="1"/>
                      </p:cNvPicPr>
                      <p:nvPr/>
                    </p:nvPicPr>
                    <p:blipFill>
                      <a:blip r:embed="rId6"/>
                      <a:srcRect t="14285"/>
                      <a:stretch>
                        <a:fillRect/>
                      </a:stretch>
                    </p:blipFill>
                    <p:spPr>
                      <a:xfrm>
                        <a:off x="0" y="6400800"/>
                        <a:ext cx="9144000" cy="457200"/>
                      </a:xfrm>
                      <a:prstGeom prst="rect">
                        <a:avLst/>
                      </a:prstGeom>
                      <a:noFill/>
                      <a:ln w="9525">
                        <a:noFill/>
                      </a:ln>
                    </p:spPr>
                  </p:pic>
                </p:oleObj>
              </mc:Fallback>
            </mc:AlternateContent>
          </a:graphicData>
        </a:graphic>
      </p:graphicFrame>
      <p:sp>
        <p:nvSpPr>
          <p:cNvPr id="5" name="Text Box 6"/>
          <p:cNvSpPr txBox="1">
            <a:spLocks noChangeArrowheads="1"/>
          </p:cNvSpPr>
          <p:nvPr/>
        </p:nvSpPr>
        <p:spPr bwMode="auto">
          <a:xfrm>
            <a:off x="3276600" y="6461125"/>
            <a:ext cx="2978150" cy="396875"/>
          </a:xfrm>
          <a:prstGeom prst="rect">
            <a:avLst/>
          </a:prstGeom>
          <a:noFill/>
          <a:ln>
            <a:noFill/>
          </a:ln>
        </p:spPr>
        <p:txBody>
          <a:bodyPr wrap="none">
            <a:spAutoFit/>
          </a:bodyPr>
          <a:lstStyle/>
          <a:p>
            <a:pPr eaLnBrk="0" hangingPunct="0">
              <a:defRPr/>
            </a:pPr>
            <a:r>
              <a:rPr lang="zh-CN" altLang="en-US" sz="2000">
                <a:solidFill>
                  <a:schemeClr val="bg1"/>
                </a:solidFill>
                <a:ea typeface="华文行楷" panose="02010800040101010101" pitchFamily="2" charset="-122"/>
              </a:rPr>
              <a:t>晋城市疾病预防控制中心</a:t>
            </a:r>
            <a:endParaRPr lang="zh-CN" altLang="en-US" sz="2000">
              <a:solidFill>
                <a:schemeClr val="bg1"/>
              </a:solidFill>
              <a:ea typeface="华文行楷" panose="02010800040101010101" pitchFamily="2" charset="-122"/>
            </a:endParaRPr>
          </a:p>
        </p:txBody>
      </p:sp>
      <p:pic>
        <p:nvPicPr>
          <p:cNvPr id="6" name="Picture 9" descr="u=748883047,2294022287&amp;fm=21&amp;gp=0"/>
          <p:cNvPicPr>
            <a:picLocks noChangeAspect="1" noChangeArrowheads="1"/>
          </p:cNvPicPr>
          <p:nvPr userDrawn="1"/>
        </p:nvPicPr>
        <p:blipFill>
          <a:blip r:embed="rId7" cstate="print"/>
          <a:srcRect/>
          <a:stretch>
            <a:fillRect/>
          </a:stretch>
        </p:blipFill>
        <p:spPr bwMode="auto">
          <a:xfrm>
            <a:off x="7596188" y="33338"/>
            <a:ext cx="1547812" cy="1284287"/>
          </a:xfrm>
          <a:prstGeom prst="rect">
            <a:avLst/>
          </a:prstGeom>
          <a:noFill/>
          <a:ln w="9525">
            <a:noFill/>
            <a:miter lim="800000"/>
            <a:headEnd/>
            <a:tailEnd/>
          </a:ln>
        </p:spPr>
      </p:pic>
      <p:pic>
        <p:nvPicPr>
          <p:cNvPr id="7" name="Picture 9" descr="20130710150512972"/>
          <p:cNvPicPr>
            <a:picLocks noChangeAspect="1" noChangeArrowheads="1"/>
          </p:cNvPicPr>
          <p:nvPr userDrawn="1"/>
        </p:nvPicPr>
        <p:blipFill>
          <a:blip r:embed="rId8" cstate="print"/>
          <a:srcRect/>
          <a:stretch>
            <a:fillRect/>
          </a:stretch>
        </p:blipFill>
        <p:spPr bwMode="auto">
          <a:xfrm>
            <a:off x="2268538" y="6381750"/>
            <a:ext cx="863600" cy="476250"/>
          </a:xfrm>
          <a:prstGeom prst="rect">
            <a:avLst/>
          </a:prstGeom>
          <a:noFill/>
          <a:ln w="9525">
            <a:noFill/>
            <a:miter lim="800000"/>
            <a:headEnd/>
            <a:tailEnd/>
          </a:ln>
        </p:spPr>
      </p:pic>
      <p:sp>
        <p:nvSpPr>
          <p:cNvPr id="8" name="矩形 7"/>
          <p:cNvSpPr/>
          <p:nvPr userDrawn="1"/>
        </p:nvSpPr>
        <p:spPr>
          <a:xfrm>
            <a:off x="0" y="0"/>
            <a:ext cx="9144000" cy="6858000"/>
          </a:xfrm>
          <a:prstGeom prst="rect">
            <a:avLst/>
          </a:prstGeom>
          <a:solidFill>
            <a:srgbClr val="00A0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9" name="组合 19"/>
          <p:cNvGrpSpPr/>
          <p:nvPr userDrawn="1"/>
        </p:nvGrpSpPr>
        <p:grpSpPr bwMode="auto">
          <a:xfrm>
            <a:off x="3175" y="-11113"/>
            <a:ext cx="9140825" cy="7038976"/>
            <a:chOff x="3572" y="-10722"/>
            <a:chExt cx="962777" cy="7038927"/>
          </a:xfrm>
        </p:grpSpPr>
        <p:grpSp>
          <p:nvGrpSpPr>
            <p:cNvPr id="10" name="组合 20"/>
            <p:cNvGrpSpPr/>
            <p:nvPr/>
          </p:nvGrpSpPr>
          <p:grpSpPr>
            <a:xfrm flipH="1">
              <a:off x="407973" y="0"/>
              <a:ext cx="558376" cy="7028205"/>
              <a:chOff x="10259028" y="925103"/>
              <a:chExt cx="800515" cy="5144988"/>
            </a:xfrm>
            <a:solidFill>
              <a:schemeClr val="bg1">
                <a:alpha val="16863"/>
              </a:schemeClr>
            </a:solidFill>
          </p:grpSpPr>
          <p:sp>
            <p:nvSpPr>
              <p:cNvPr id="13" name="矩形 12"/>
              <p:cNvSpPr/>
              <p:nvPr/>
            </p:nvSpPr>
            <p:spPr>
              <a:xfrm>
                <a:off x="10259028" y="925103"/>
                <a:ext cx="308372" cy="5134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4" name="矩形 13"/>
              <p:cNvSpPr/>
              <p:nvPr/>
            </p:nvSpPr>
            <p:spPr>
              <a:xfrm>
                <a:off x="10695834" y="935501"/>
                <a:ext cx="158848" cy="5134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5" name="矩形 14"/>
              <p:cNvSpPr/>
              <p:nvPr/>
            </p:nvSpPr>
            <p:spPr>
              <a:xfrm flipH="1">
                <a:off x="10982485" y="935501"/>
                <a:ext cx="77058" cy="5134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grpSp>
        <p:sp>
          <p:nvSpPr>
            <p:cNvPr id="11" name="矩形 10"/>
            <p:cNvSpPr/>
            <p:nvPr/>
          </p:nvSpPr>
          <p:spPr>
            <a:xfrm flipH="1">
              <a:off x="146534" y="-10722"/>
              <a:ext cx="110691" cy="7013527"/>
            </a:xfrm>
            <a:prstGeom prst="rect">
              <a:avLst/>
            </a:prstGeom>
            <a:solidFill>
              <a:schemeClr val="bg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2" name="矩形 11"/>
            <p:cNvSpPr/>
            <p:nvPr/>
          </p:nvSpPr>
          <p:spPr>
            <a:xfrm>
              <a:off x="3572" y="-10722"/>
              <a:ext cx="53673" cy="7013527"/>
            </a:xfrm>
            <a:prstGeom prst="rect">
              <a:avLst/>
            </a:prstGeom>
            <a:solidFill>
              <a:schemeClr val="bg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grpSp>
      <p:sp>
        <p:nvSpPr>
          <p:cNvPr id="16" name="矩形 15"/>
          <p:cNvSpPr/>
          <p:nvPr userDrawn="1"/>
        </p:nvSpPr>
        <p:spPr>
          <a:xfrm>
            <a:off x="200025" y="352425"/>
            <a:ext cx="8729663" cy="615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7" name="图片 20"/>
          <p:cNvPicPr>
            <a:picLocks noChangeAspect="1"/>
          </p:cNvPicPr>
          <p:nvPr userDrawn="1"/>
        </p:nvPicPr>
        <p:blipFill>
          <a:blip r:embed="rId9" cstate="print"/>
          <a:srcRect/>
          <a:stretch>
            <a:fillRect/>
          </a:stretch>
        </p:blipFill>
        <p:spPr bwMode="auto">
          <a:xfrm>
            <a:off x="0" y="352425"/>
            <a:ext cx="725488" cy="966788"/>
          </a:xfrm>
          <a:prstGeom prst="rect">
            <a:avLst/>
          </a:prstGeom>
          <a:noFill/>
          <a:ln w="9525">
            <a:noFill/>
            <a:miter lim="800000"/>
            <a:headEnd/>
            <a:tailEnd/>
          </a:ln>
        </p:spPr>
      </p:pic>
    </p:spTree>
  </p:cSld>
  <p:clrMapOvr>
    <a:masterClrMapping/>
  </p:clrMapOvr>
  <p:transition spd="slow" advClick="0" advTm="2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0" y="152400"/>
          <a:ext cx="5175250" cy="784225"/>
        </p:xfrm>
        <a:graphic>
          <a:graphicData uri="http://schemas.openxmlformats.org/presentationml/2006/ole">
            <mc:AlternateContent xmlns:mc="http://schemas.openxmlformats.org/markup-compatibility/2006">
              <mc:Choice xmlns:v="urn:schemas-microsoft-com:vml" Requires="v">
                <p:oleObj spid="_x0000_s3073" name="Photo Editor 照片" r:id="rId3" imgW="14144625" imgH="2143125" progId="">
                  <p:embed/>
                </p:oleObj>
              </mc:Choice>
              <mc:Fallback>
                <p:oleObj name="Photo Editor 照片" r:id="rId3" imgW="14144625" imgH="2143125" progId="">
                  <p:embed/>
                  <p:pic>
                    <p:nvPicPr>
                      <p:cNvPr id="0" name="Object 2"/>
                      <p:cNvPicPr>
                        <a:picLocks noChangeAspect="1"/>
                      </p:cNvPicPr>
                      <p:nvPr/>
                    </p:nvPicPr>
                    <p:blipFill>
                      <a:blip r:embed="rId4"/>
                      <a:stretch>
                        <a:fillRect/>
                      </a:stretch>
                    </p:blipFill>
                    <p:spPr>
                      <a:xfrm>
                        <a:off x="0" y="152400"/>
                        <a:ext cx="5175250" cy="784225"/>
                      </a:xfrm>
                      <a:prstGeom prst="rect">
                        <a:avLst/>
                      </a:prstGeom>
                      <a:noFill/>
                      <a:ln w="9525">
                        <a:noFill/>
                      </a:ln>
                    </p:spPr>
                  </p:pic>
                </p:oleObj>
              </mc:Fallback>
            </mc:AlternateContent>
          </a:graphicData>
        </a:graphic>
      </p:graphicFrame>
      <p:sp>
        <p:nvSpPr>
          <p:cNvPr id="3" name="Text Box 3"/>
          <p:cNvSpPr txBox="1">
            <a:spLocks noChangeArrowheads="1"/>
          </p:cNvSpPr>
          <p:nvPr/>
        </p:nvSpPr>
        <p:spPr bwMode="auto">
          <a:xfrm>
            <a:off x="990600" y="6477000"/>
            <a:ext cx="5486400" cy="336550"/>
          </a:xfrm>
          <a:prstGeom prst="rect">
            <a:avLst/>
          </a:prstGeom>
          <a:noFill/>
          <a:ln>
            <a:noFill/>
          </a:ln>
        </p:spPr>
        <p:txBody>
          <a:bodyPr>
            <a:spAutoFit/>
          </a:bodyPr>
          <a:lstStyle>
            <a:lvl1pPr eaLnBrk="0" hangingPunct="0">
              <a:defRPr sz="1600">
                <a:solidFill>
                  <a:schemeClr val="tx1"/>
                </a:solidFill>
                <a:latin typeface="Times New Roman" panose="02020603050405020304" pitchFamily="18" charset="0"/>
                <a:ea typeface="黑体" panose="02010609060101010101" pitchFamily="49" charset="-122"/>
              </a:defRPr>
            </a:lvl1pPr>
            <a:lvl2pPr marL="742950" indent="-285750" eaLnBrk="0" hangingPunct="0">
              <a:defRPr sz="1600">
                <a:solidFill>
                  <a:schemeClr val="tx1"/>
                </a:solidFill>
                <a:latin typeface="Times New Roman" panose="02020603050405020304" pitchFamily="18" charset="0"/>
                <a:ea typeface="黑体" panose="02010609060101010101" pitchFamily="49" charset="-122"/>
              </a:defRPr>
            </a:lvl2pPr>
            <a:lvl3pPr marL="1143000" indent="-228600" eaLnBrk="0" hangingPunct="0">
              <a:defRPr sz="1600">
                <a:solidFill>
                  <a:schemeClr val="tx1"/>
                </a:solidFill>
                <a:latin typeface="Times New Roman" panose="02020603050405020304" pitchFamily="18" charset="0"/>
                <a:ea typeface="黑体" panose="02010609060101010101" pitchFamily="49" charset="-122"/>
              </a:defRPr>
            </a:lvl3pPr>
            <a:lvl4pPr marL="1600200" indent="-228600" eaLnBrk="0" hangingPunct="0">
              <a:defRPr sz="1600">
                <a:solidFill>
                  <a:schemeClr val="tx1"/>
                </a:solidFill>
                <a:latin typeface="Times New Roman" panose="02020603050405020304" pitchFamily="18" charset="0"/>
                <a:ea typeface="黑体" panose="02010609060101010101" pitchFamily="49" charset="-122"/>
              </a:defRPr>
            </a:lvl4pPr>
            <a:lvl5pPr marL="2057400" indent="-228600" eaLnBrk="0" hangingPunct="0">
              <a:defRPr sz="1600">
                <a:solidFill>
                  <a:schemeClr val="tx1"/>
                </a:solidFill>
                <a:latin typeface="Times New Roman" panose="02020603050405020304" pitchFamily="18" charset="0"/>
                <a:ea typeface="黑体" panose="02010609060101010101" pitchFamily="49" charset="-122"/>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黑体" panose="02010609060101010101" pitchFamily="49" charset="-122"/>
              </a:defRPr>
            </a:lvl9pPr>
          </a:lstStyle>
          <a:p>
            <a:pPr eaLnBrk="1" hangingPunct="1">
              <a:spcBef>
                <a:spcPct val="50000"/>
              </a:spcBef>
              <a:defRPr/>
            </a:pPr>
            <a:r>
              <a:rPr lang="en-US" altLang="zh-CN" b="1" smtClean="0">
                <a:solidFill>
                  <a:schemeClr val="bg1"/>
                </a:solidFill>
                <a:latin typeface="Arial" panose="020B0604020202020204" pitchFamily="34" charset="0"/>
                <a:ea typeface="宋体" panose="02010600030101010101" pitchFamily="2" charset="-122"/>
              </a:rPr>
              <a:t>CHINA LCA NEW HIRE ORIENTATION TRAINING</a:t>
            </a:r>
            <a:endParaRPr lang="en-US" altLang="zh-CN" b="1" smtClean="0">
              <a:solidFill>
                <a:schemeClr val="bg1"/>
              </a:solidFill>
              <a:latin typeface="Arial" panose="020B0604020202020204" pitchFamily="34" charset="0"/>
              <a:ea typeface="宋体" panose="02010600030101010101" pitchFamily="2" charset="-122"/>
            </a:endParaRPr>
          </a:p>
        </p:txBody>
      </p:sp>
      <p:graphicFrame>
        <p:nvGraphicFramePr>
          <p:cNvPr id="4" name="Object 4"/>
          <p:cNvGraphicFramePr>
            <a:graphicFrameLocks noChangeAspect="1"/>
          </p:cNvGraphicFramePr>
          <p:nvPr/>
        </p:nvGraphicFramePr>
        <p:xfrm>
          <a:off x="0" y="6400800"/>
          <a:ext cx="9144000" cy="457200"/>
        </p:xfrm>
        <a:graphic>
          <a:graphicData uri="http://schemas.openxmlformats.org/presentationml/2006/ole">
            <mc:AlternateContent xmlns:mc="http://schemas.openxmlformats.org/markup-compatibility/2006">
              <mc:Choice xmlns:v="urn:schemas-microsoft-com:vml" Requires="v">
                <p:oleObj spid="_x0000_s3074" name="Photo Editor 照片" r:id="rId5" imgW="6629400" imgH="1304925" progId="">
                  <p:embed/>
                </p:oleObj>
              </mc:Choice>
              <mc:Fallback>
                <p:oleObj name="Photo Editor 照片" r:id="rId5" imgW="6629400" imgH="1304925" progId="">
                  <p:embed/>
                  <p:pic>
                    <p:nvPicPr>
                      <p:cNvPr id="0" name="Object 4"/>
                      <p:cNvPicPr>
                        <a:picLocks noChangeAspect="1"/>
                      </p:cNvPicPr>
                      <p:nvPr/>
                    </p:nvPicPr>
                    <p:blipFill>
                      <a:blip r:embed="rId6"/>
                      <a:srcRect t="14285"/>
                      <a:stretch>
                        <a:fillRect/>
                      </a:stretch>
                    </p:blipFill>
                    <p:spPr>
                      <a:xfrm>
                        <a:off x="0" y="6400800"/>
                        <a:ext cx="9144000" cy="457200"/>
                      </a:xfrm>
                      <a:prstGeom prst="rect">
                        <a:avLst/>
                      </a:prstGeom>
                      <a:noFill/>
                      <a:ln w="9525">
                        <a:noFill/>
                      </a:ln>
                    </p:spPr>
                  </p:pic>
                </p:oleObj>
              </mc:Fallback>
            </mc:AlternateContent>
          </a:graphicData>
        </a:graphic>
      </p:graphicFrame>
      <p:sp>
        <p:nvSpPr>
          <p:cNvPr id="5" name="Text Box 6"/>
          <p:cNvSpPr txBox="1">
            <a:spLocks noChangeArrowheads="1"/>
          </p:cNvSpPr>
          <p:nvPr/>
        </p:nvSpPr>
        <p:spPr bwMode="auto">
          <a:xfrm>
            <a:off x="3276600" y="6461125"/>
            <a:ext cx="2978150" cy="396875"/>
          </a:xfrm>
          <a:prstGeom prst="rect">
            <a:avLst/>
          </a:prstGeom>
          <a:noFill/>
          <a:ln>
            <a:noFill/>
          </a:ln>
        </p:spPr>
        <p:txBody>
          <a:bodyPr wrap="none">
            <a:spAutoFit/>
          </a:bodyPr>
          <a:lstStyle/>
          <a:p>
            <a:pPr eaLnBrk="0" hangingPunct="0">
              <a:defRPr/>
            </a:pPr>
            <a:r>
              <a:rPr lang="zh-CN" altLang="en-US" sz="2000">
                <a:solidFill>
                  <a:schemeClr val="bg1"/>
                </a:solidFill>
                <a:ea typeface="华文行楷" panose="02010800040101010101" pitchFamily="2" charset="-122"/>
              </a:rPr>
              <a:t>晋城市疾病预防控制中心</a:t>
            </a:r>
            <a:endParaRPr lang="zh-CN" altLang="en-US" sz="2000">
              <a:solidFill>
                <a:schemeClr val="bg1"/>
              </a:solidFill>
              <a:ea typeface="华文行楷" panose="02010800040101010101" pitchFamily="2" charset="-122"/>
            </a:endParaRPr>
          </a:p>
        </p:txBody>
      </p:sp>
      <p:pic>
        <p:nvPicPr>
          <p:cNvPr id="6" name="Picture 9" descr="u=748883047,2294022287&amp;fm=21&amp;gp=0"/>
          <p:cNvPicPr>
            <a:picLocks noChangeAspect="1" noChangeArrowheads="1"/>
          </p:cNvPicPr>
          <p:nvPr userDrawn="1"/>
        </p:nvPicPr>
        <p:blipFill>
          <a:blip r:embed="rId7" cstate="print"/>
          <a:srcRect/>
          <a:stretch>
            <a:fillRect/>
          </a:stretch>
        </p:blipFill>
        <p:spPr bwMode="auto">
          <a:xfrm>
            <a:off x="7596188" y="33338"/>
            <a:ext cx="1547812" cy="1284287"/>
          </a:xfrm>
          <a:prstGeom prst="rect">
            <a:avLst/>
          </a:prstGeom>
          <a:noFill/>
          <a:ln w="9525">
            <a:noFill/>
            <a:miter lim="800000"/>
            <a:headEnd/>
            <a:tailEnd/>
          </a:ln>
        </p:spPr>
      </p:pic>
      <p:pic>
        <p:nvPicPr>
          <p:cNvPr id="7" name="Picture 9" descr="20130710150512972"/>
          <p:cNvPicPr>
            <a:picLocks noChangeAspect="1" noChangeArrowheads="1"/>
          </p:cNvPicPr>
          <p:nvPr userDrawn="1"/>
        </p:nvPicPr>
        <p:blipFill>
          <a:blip r:embed="rId8" cstate="print"/>
          <a:srcRect/>
          <a:stretch>
            <a:fillRect/>
          </a:stretch>
        </p:blipFill>
        <p:spPr bwMode="auto">
          <a:xfrm>
            <a:off x="2268538" y="6381750"/>
            <a:ext cx="863600" cy="476250"/>
          </a:xfrm>
          <a:prstGeom prst="rect">
            <a:avLst/>
          </a:prstGeom>
          <a:noFill/>
          <a:ln w="9525">
            <a:noFill/>
            <a:miter lim="800000"/>
            <a:headEnd/>
            <a:tailEnd/>
          </a:ln>
        </p:spPr>
      </p:pic>
      <p:sp>
        <p:nvSpPr>
          <p:cNvPr id="8" name="矩形 7"/>
          <p:cNvSpPr/>
          <p:nvPr userDrawn="1"/>
        </p:nvSpPr>
        <p:spPr>
          <a:xfrm>
            <a:off x="0" y="0"/>
            <a:ext cx="9144000" cy="6858000"/>
          </a:xfrm>
          <a:prstGeom prst="rect">
            <a:avLst/>
          </a:prstGeom>
          <a:solidFill>
            <a:srgbClr val="00A0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9" name="组合 19"/>
          <p:cNvGrpSpPr/>
          <p:nvPr userDrawn="1"/>
        </p:nvGrpSpPr>
        <p:grpSpPr bwMode="auto">
          <a:xfrm>
            <a:off x="3175" y="-11113"/>
            <a:ext cx="9140825" cy="7038976"/>
            <a:chOff x="3572" y="-10722"/>
            <a:chExt cx="962777" cy="7038927"/>
          </a:xfrm>
        </p:grpSpPr>
        <p:grpSp>
          <p:nvGrpSpPr>
            <p:cNvPr id="10" name="组合 20"/>
            <p:cNvGrpSpPr/>
            <p:nvPr/>
          </p:nvGrpSpPr>
          <p:grpSpPr>
            <a:xfrm flipH="1">
              <a:off x="407973" y="0"/>
              <a:ext cx="558376" cy="7028205"/>
              <a:chOff x="10259028" y="925103"/>
              <a:chExt cx="800515" cy="5144988"/>
            </a:xfrm>
            <a:solidFill>
              <a:schemeClr val="bg1">
                <a:alpha val="16863"/>
              </a:schemeClr>
            </a:solidFill>
          </p:grpSpPr>
          <p:sp>
            <p:nvSpPr>
              <p:cNvPr id="13" name="矩形 12"/>
              <p:cNvSpPr/>
              <p:nvPr/>
            </p:nvSpPr>
            <p:spPr>
              <a:xfrm>
                <a:off x="10259028" y="925103"/>
                <a:ext cx="308372" cy="5134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4" name="矩形 13"/>
              <p:cNvSpPr/>
              <p:nvPr/>
            </p:nvSpPr>
            <p:spPr>
              <a:xfrm>
                <a:off x="10695834" y="935501"/>
                <a:ext cx="158848" cy="5134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5" name="矩形 14"/>
              <p:cNvSpPr/>
              <p:nvPr/>
            </p:nvSpPr>
            <p:spPr>
              <a:xfrm flipH="1">
                <a:off x="10982485" y="935501"/>
                <a:ext cx="77058" cy="51345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grpSp>
        <p:sp>
          <p:nvSpPr>
            <p:cNvPr id="11" name="矩形 10"/>
            <p:cNvSpPr/>
            <p:nvPr/>
          </p:nvSpPr>
          <p:spPr>
            <a:xfrm flipH="1">
              <a:off x="146534" y="-10722"/>
              <a:ext cx="110691" cy="7013527"/>
            </a:xfrm>
            <a:prstGeom prst="rect">
              <a:avLst/>
            </a:prstGeom>
            <a:solidFill>
              <a:schemeClr val="bg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sp>
          <p:nvSpPr>
            <p:cNvPr id="12" name="矩形 11"/>
            <p:cNvSpPr/>
            <p:nvPr/>
          </p:nvSpPr>
          <p:spPr>
            <a:xfrm>
              <a:off x="3572" y="-10722"/>
              <a:ext cx="53673" cy="7013527"/>
            </a:xfrm>
            <a:prstGeom prst="rect">
              <a:avLst/>
            </a:prstGeom>
            <a:solidFill>
              <a:schemeClr val="bg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grpSp>
      <p:sp>
        <p:nvSpPr>
          <p:cNvPr id="16" name="矩形 15"/>
          <p:cNvSpPr/>
          <p:nvPr userDrawn="1"/>
        </p:nvSpPr>
        <p:spPr>
          <a:xfrm>
            <a:off x="200025" y="352425"/>
            <a:ext cx="8729663" cy="6153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7" name="图片 20"/>
          <p:cNvPicPr>
            <a:picLocks noChangeAspect="1"/>
          </p:cNvPicPr>
          <p:nvPr userDrawn="1"/>
        </p:nvPicPr>
        <p:blipFill>
          <a:blip r:embed="rId9" cstate="print"/>
          <a:srcRect/>
          <a:stretch>
            <a:fillRect/>
          </a:stretch>
        </p:blipFill>
        <p:spPr bwMode="auto">
          <a:xfrm>
            <a:off x="0" y="352425"/>
            <a:ext cx="725488" cy="966788"/>
          </a:xfrm>
          <a:prstGeom prst="rect">
            <a:avLst/>
          </a:prstGeom>
          <a:noFill/>
          <a:ln w="9525">
            <a:noFill/>
            <a:miter lim="800000"/>
            <a:headEnd/>
            <a:tailEnd/>
          </a:ln>
        </p:spPr>
      </p:pic>
    </p:spTree>
  </p:cSld>
  <p:clrMapOvr>
    <a:masterClrMapping/>
  </p:clrMapOvr>
  <p:transition spd="slow" advClick="0" advTm="2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tags" Target="../tags/tag1.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9" Type="http://schemas.openxmlformats.org/officeDocument/2006/relationships/image" Target="../media/image22.png"/><Relationship Id="rId8" Type="http://schemas.microsoft.com/office/2007/relationships/hdphoto" Target="../media/image21.wdp"/><Relationship Id="rId7" Type="http://schemas.openxmlformats.org/officeDocument/2006/relationships/image" Target="../media/image20.png"/><Relationship Id="rId6" Type="http://schemas.microsoft.com/office/2007/relationships/hdphoto" Target="../media/image19.wdp"/><Relationship Id="rId5" Type="http://schemas.openxmlformats.org/officeDocument/2006/relationships/image" Target="../media/image18.png"/><Relationship Id="rId4" Type="http://schemas.microsoft.com/office/2007/relationships/hdphoto" Target="../media/image17.wdp"/><Relationship Id="rId3" Type="http://schemas.openxmlformats.org/officeDocument/2006/relationships/image" Target="../media/image16.png"/><Relationship Id="rId2" Type="http://schemas.microsoft.com/office/2007/relationships/hdphoto" Target="../media/image15.wdp"/><Relationship Id="rId11" Type="http://schemas.openxmlformats.org/officeDocument/2006/relationships/slideLayout" Target="../slideLayouts/slideLayout2.xml"/><Relationship Id="rId10" Type="http://schemas.microsoft.com/office/2007/relationships/hdphoto" Target="../media/image23.wdp"/><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GIF"/><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29845" y="0"/>
            <a:ext cx="9173688" cy="6858000"/>
          </a:xfrm>
          <a:prstGeom prst="rect">
            <a:avLst/>
          </a:prstGeom>
          <a:noFill/>
        </p:spPr>
      </p:pic>
      <p:sp>
        <p:nvSpPr>
          <p:cNvPr id="2" name="标题 1"/>
          <p:cNvSpPr>
            <a:spLocks noGrp="1"/>
          </p:cNvSpPr>
          <p:nvPr>
            <p:ph type="title"/>
          </p:nvPr>
        </p:nvSpPr>
        <p:spPr>
          <a:xfrm>
            <a:off x="0" y="0"/>
            <a:ext cx="9144000" cy="6165304"/>
          </a:xfrm>
        </p:spPr>
        <p:txBody>
          <a:bodyPr/>
          <a:lstStyle/>
          <a:p>
            <a:br>
              <a:rPr lang="en-US" altLang="zh-CN" b="1" dirty="0" smtClean="0">
                <a:solidFill>
                  <a:srgbClr val="22228B"/>
                </a:solidFill>
                <a:latin typeface="黑体" panose="02010609060101010101" pitchFamily="49" charset="-122"/>
                <a:ea typeface="黑体" panose="02010609060101010101" pitchFamily="49" charset="-122"/>
              </a:rPr>
            </a:br>
            <a:r>
              <a:rPr lang="zh-CN" altLang="en-US" b="1" dirty="0" smtClean="0">
                <a:solidFill>
                  <a:schemeClr val="tx1"/>
                </a:solidFill>
                <a:latin typeface="黑体" panose="02010609060101010101" pitchFamily="49" charset="-122"/>
                <a:ea typeface="黑体" panose="02010609060101010101" pitchFamily="49" charset="-122"/>
              </a:rPr>
              <a:t>晋城职业技术学院</a:t>
            </a:r>
            <a:br>
              <a:rPr lang="zh-CN" altLang="en-US" b="1" dirty="0" smtClean="0">
                <a:solidFill>
                  <a:schemeClr val="tx1"/>
                </a:solidFill>
                <a:latin typeface="黑体" panose="02010609060101010101" pitchFamily="49" charset="-122"/>
                <a:ea typeface="黑体" panose="02010609060101010101" pitchFamily="49" charset="-122"/>
              </a:rPr>
            </a:br>
            <a:br>
              <a:rPr lang="en-US" altLang="zh-CN" b="1" dirty="0" smtClean="0">
                <a:solidFill>
                  <a:schemeClr val="tx1"/>
                </a:solidFill>
                <a:latin typeface="黑体" panose="02010609060101010101" pitchFamily="49" charset="-122"/>
                <a:ea typeface="黑体" panose="02010609060101010101" pitchFamily="49" charset="-122"/>
              </a:rPr>
            </a:br>
            <a:r>
              <a:rPr lang="zh-CN" altLang="en-US" b="1" dirty="0" smtClean="0">
                <a:solidFill>
                  <a:schemeClr val="tx1"/>
                </a:solidFill>
                <a:latin typeface="黑体" panose="02010609060101010101" pitchFamily="49" charset="-122"/>
                <a:ea typeface="黑体" panose="02010609060101010101" pitchFamily="49" charset="-122"/>
              </a:rPr>
              <a:t>新冠疫情防控知识培训</a:t>
            </a:r>
            <a:br>
              <a:rPr lang="en-US" altLang="zh-CN" b="1" dirty="0" smtClean="0">
                <a:solidFill>
                  <a:schemeClr val="tx1"/>
                </a:solidFill>
                <a:latin typeface="黑体" panose="02010609060101010101" pitchFamily="49" charset="-122"/>
                <a:ea typeface="黑体" panose="02010609060101010101" pitchFamily="49" charset="-122"/>
              </a:rPr>
            </a:br>
            <a:br>
              <a:rPr lang="en-US" altLang="zh-CN" b="1" dirty="0" smtClean="0">
                <a:solidFill>
                  <a:srgbClr val="22228B"/>
                </a:solidFill>
                <a:latin typeface="黑体" panose="02010609060101010101" pitchFamily="49" charset="-122"/>
                <a:ea typeface="黑体" panose="02010609060101010101" pitchFamily="49" charset="-122"/>
              </a:rPr>
            </a:br>
            <a:r>
              <a:rPr lang="en-US" altLang="zh-CN" b="1" dirty="0" smtClean="0">
                <a:solidFill>
                  <a:srgbClr val="22228B"/>
                </a:solidFill>
                <a:latin typeface="黑体" panose="02010609060101010101" pitchFamily="49" charset="-122"/>
                <a:ea typeface="黑体" panose="02010609060101010101" pitchFamily="49" charset="-122"/>
              </a:rPr>
              <a:t>     </a:t>
            </a:r>
            <a:r>
              <a:rPr lang="en-US" altLang="zh-CN" sz="3600" dirty="0"/>
              <a:t>2022</a:t>
            </a:r>
            <a:r>
              <a:rPr lang="zh-CN" altLang="en-US" sz="3600" dirty="0"/>
              <a:t>年</a:t>
            </a:r>
            <a:endParaRPr lang="zh-CN" altLang="en-US" sz="36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323215" y="2320925"/>
            <a:ext cx="8821420" cy="3449955"/>
          </a:xfrm>
          <a:prstGeom prst="rect">
            <a:avLst/>
          </a:prstGeom>
          <a:noFill/>
          <a:ln>
            <a:miter lim="800000"/>
          </a:ln>
        </p:spPr>
        <p:txBody>
          <a:bodyPr vert="horz" wrap="square" lIns="91440" tIns="45720" rIns="91440" bIns="45720" numCol="1" rtlCol="0" anchor="t" anchorCtr="0" compatLnSpc="1">
            <a:noAutofit/>
          </a:bodyPr>
          <a:lstStyle/>
          <a:p>
            <a:pPr lvl="0">
              <a:defRPr/>
            </a:pPr>
            <a:r>
              <a:rPr lang="zh-CN" altLang="en-US" sz="1900" b="1" kern="0" dirty="0">
                <a:latin typeface="微软雅黑" panose="020B0503020204020204" charset="-122"/>
                <a:ea typeface="微软雅黑" panose="020B0503020204020204" charset="-122"/>
                <a:sym typeface="+mn-ea"/>
              </a:rPr>
              <a:t>开学后，需要做好日常健康监测</a:t>
            </a:r>
            <a:endParaRPr lang="zh-CN" altLang="en-US" sz="1900" b="1" kern="0" dirty="0">
              <a:latin typeface="微软雅黑" panose="020B0503020204020204" charset="-122"/>
              <a:ea typeface="微软雅黑" panose="020B0503020204020204" charset="-122"/>
              <a:sym typeface="+mn-ea"/>
            </a:endParaRPr>
          </a:p>
          <a:p>
            <a:pPr marL="342900" lvl="1" indent="-342900">
              <a:lnSpc>
                <a:spcPct val="150000"/>
              </a:lnSpc>
              <a:spcBef>
                <a:spcPts val="0"/>
              </a:spcBef>
              <a:buClr>
                <a:schemeClr val="accent1"/>
              </a:buClr>
              <a:buSzPct val="100000"/>
            </a:pPr>
            <a:r>
              <a:rPr lang="en-US" altLang="zh-CN" sz="1900" b="1" dirty="0">
                <a:latin typeface="华文中宋" panose="02010600040101010101" pitchFamily="2" charset="-122"/>
                <a:ea typeface="华文中宋" panose="02010600040101010101" pitchFamily="2" charset="-122"/>
                <a:sym typeface="+mn-ea"/>
              </a:rPr>
              <a:t>---</a:t>
            </a:r>
            <a:r>
              <a:rPr lang="zh-CN" altLang="en-US" sz="1900" b="1" dirty="0">
                <a:latin typeface="华文中宋" panose="02010600040101010101" pitchFamily="2" charset="-122"/>
                <a:ea typeface="华文中宋" panose="02010600040101010101" pitchFamily="2" charset="-122"/>
                <a:sym typeface="+mn-ea"/>
              </a:rPr>
              <a:t>建立教职员工及学生健康监测制度，</a:t>
            </a:r>
            <a:r>
              <a:rPr lang="zh-CN" altLang="en-US" sz="1900" b="1" dirty="0">
                <a:solidFill>
                  <a:srgbClr val="FF0000"/>
                </a:solidFill>
                <a:latin typeface="华文中宋" panose="02010600040101010101" pitchFamily="2" charset="-122"/>
                <a:ea typeface="华文中宋" panose="02010600040101010101" pitchFamily="2" charset="-122"/>
                <a:sym typeface="+mn-ea"/>
              </a:rPr>
              <a:t>落实晨、午检制度</a:t>
            </a:r>
            <a:r>
              <a:rPr lang="zh-CN" altLang="en-US" sz="1900" b="1" dirty="0">
                <a:latin typeface="华文中宋" panose="02010600040101010101" pitchFamily="2" charset="-122"/>
                <a:ea typeface="华文中宋" panose="02010600040101010101" pitchFamily="2" charset="-122"/>
                <a:sym typeface="+mn-ea"/>
              </a:rPr>
              <a:t>，实行“日报告”和“零报告”制度。</a:t>
            </a:r>
            <a:endParaRPr lang="zh-CN" altLang="en-US" sz="1900" b="1" dirty="0">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en-US" altLang="zh-CN" sz="1900" b="1" dirty="0">
                <a:latin typeface="华文中宋" panose="02010600040101010101" pitchFamily="2" charset="-122"/>
                <a:ea typeface="华文中宋" panose="02010600040101010101" pitchFamily="2" charset="-122"/>
                <a:sym typeface="+mn-ea"/>
              </a:rPr>
              <a:t>---</a:t>
            </a:r>
            <a:r>
              <a:rPr lang="zh-CN" altLang="en-US" sz="1900" b="1" dirty="0">
                <a:latin typeface="华文中宋" panose="02010600040101010101" pitchFamily="2" charset="-122"/>
                <a:ea typeface="华文中宋" panose="02010600040101010101" pitchFamily="2" charset="-122"/>
                <a:sym typeface="+mn-ea"/>
              </a:rPr>
              <a:t>出现发热（</a:t>
            </a:r>
            <a:r>
              <a:rPr lang="zh-CN" altLang="en-US" sz="1900" b="1" dirty="0">
                <a:solidFill>
                  <a:srgbClr val="FF0000"/>
                </a:solidFill>
                <a:latin typeface="华文中宋" panose="02010600040101010101" pitchFamily="2" charset="-122"/>
                <a:ea typeface="华文中宋" panose="02010600040101010101" pitchFamily="2" charset="-122"/>
                <a:sym typeface="+mn-ea"/>
              </a:rPr>
              <a:t>》</a:t>
            </a:r>
            <a:r>
              <a:rPr lang="en-US" altLang="zh-CN" sz="1900" b="1" dirty="0">
                <a:solidFill>
                  <a:srgbClr val="FF0000"/>
                </a:solidFill>
                <a:latin typeface="华文中宋" panose="02010600040101010101" pitchFamily="2" charset="-122"/>
                <a:ea typeface="华文中宋" panose="02010600040101010101" pitchFamily="2" charset="-122"/>
                <a:sym typeface="+mn-ea"/>
              </a:rPr>
              <a:t>37.3</a:t>
            </a:r>
            <a:r>
              <a:rPr lang="zh-CN" altLang="en-US" sz="1900" b="1" dirty="0">
                <a:latin typeface="华文中宋" panose="02010600040101010101" pitchFamily="2" charset="-122"/>
                <a:ea typeface="华文中宋" panose="02010600040101010101" pitchFamily="2" charset="-122"/>
                <a:sym typeface="+mn-ea"/>
              </a:rPr>
              <a:t>）、咳嗽、咽痛、胸闷、呼吸困难、轻度纳差、乏力、精神稍差、恶心呕吐、腹泻、头痛、心慌、结膜炎、轻度四肢或腰背肌肉酸痛等症状，应主动报告健康管理员，并及时到定点医院发热门诊就医。</a:t>
            </a:r>
            <a:endParaRPr lang="en-US" altLang="zh-CN" sz="1900" b="1" dirty="0">
              <a:latin typeface="华文中宋" panose="02010600040101010101" pitchFamily="2" charset="-122"/>
              <a:ea typeface="华文中宋" panose="02010600040101010101" pitchFamily="2" charset="-122"/>
            </a:endParaRPr>
          </a:p>
          <a:p>
            <a:pPr marL="342900" lvl="1" indent="-342900">
              <a:lnSpc>
                <a:spcPct val="150000"/>
              </a:lnSpc>
              <a:spcBef>
                <a:spcPts val="0"/>
              </a:spcBef>
              <a:buClr>
                <a:schemeClr val="accent1"/>
              </a:buClr>
              <a:buSzPct val="100000"/>
            </a:pPr>
            <a:r>
              <a:rPr lang="en-US" altLang="zh-CN" sz="1900" b="1" dirty="0">
                <a:solidFill>
                  <a:srgbClr val="FF0000"/>
                </a:solidFill>
                <a:latin typeface="华文中宋" panose="02010600040101010101" pitchFamily="2" charset="-122"/>
                <a:ea typeface="华文中宋" panose="02010600040101010101" pitchFamily="2" charset="-122"/>
                <a:sym typeface="+mn-ea"/>
              </a:rPr>
              <a:t>---</a:t>
            </a:r>
            <a:r>
              <a:rPr lang="zh-CN" altLang="en-US" sz="1900" b="1" dirty="0">
                <a:solidFill>
                  <a:srgbClr val="FF0000"/>
                </a:solidFill>
                <a:latin typeface="华文中宋" panose="02010600040101010101" pitchFamily="2" charset="-122"/>
                <a:ea typeface="华文中宋" panose="02010600040101010101" pitchFamily="2" charset="-122"/>
                <a:sym typeface="+mn-ea"/>
              </a:rPr>
              <a:t>加强学生共同居住人管理，落实日监测制度及两码报告。出行到过中高风险区或者有病例地区或者接触过此类人员要主动向老师单位报告。</a:t>
            </a:r>
            <a:endParaRPr lang="zh-CN" altLang="en-US" sz="1900" b="1" dirty="0">
              <a:solidFill>
                <a:srgbClr val="FF0000"/>
              </a:solidFill>
              <a:latin typeface="华文中宋" panose="02010600040101010101" pitchFamily="2" charset="-122"/>
              <a:ea typeface="华文中宋" panose="02010600040101010101" pitchFamily="2" charset="-122"/>
              <a:sym typeface="+mn-ea"/>
            </a:endParaRPr>
          </a:p>
          <a:p>
            <a:pPr marL="342900" lvl="1" indent="-342900">
              <a:lnSpc>
                <a:spcPct val="150000"/>
              </a:lnSpc>
              <a:spcBef>
                <a:spcPts val="0"/>
              </a:spcBef>
              <a:buClr>
                <a:schemeClr val="accent1"/>
              </a:buClr>
              <a:buSzPct val="100000"/>
            </a:pPr>
            <a:endParaRPr kumimoji="0" lang="zh-CN" altLang="en-US" sz="2000" b="1" i="0" u="none" strike="noStrike" kern="1200" cap="none" spc="0" normalizeH="0" baseline="0" noProof="0" dirty="0" smtClean="0">
              <a:ln>
                <a:noFill/>
              </a:ln>
              <a:solidFill>
                <a:srgbClr val="FF0000"/>
              </a:solidFill>
              <a:effectLst/>
              <a:uLnTx/>
              <a:uFillTx/>
              <a:latin typeface="华文中宋" panose="02010600040101010101" pitchFamily="2" charset="-122"/>
              <a:ea typeface="华文中宋" panose="02010600040101010101" pitchFamily="2" charset="-122"/>
              <a:cs typeface="+mn-cs"/>
              <a:sym typeface="+mn-ea"/>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467544" y="2132856"/>
            <a:ext cx="8424936" cy="4104457"/>
          </a:xfrm>
          <a:prstGeom prst="rect">
            <a:avLst/>
          </a:prstGeom>
          <a:noFill/>
          <a:ln>
            <a:miter lim="800000"/>
          </a:ln>
        </p:spPr>
        <p:txBody>
          <a:bodyPr vert="horz" wrap="square" lIns="91440" tIns="45720" rIns="91440" bIns="45720" numCol="1" rtlCol="0" anchor="t" anchorCtr="0" compatLnSpc="1">
            <a:noAutofit/>
          </a:bodyPr>
          <a:lstStyle/>
          <a:p>
            <a:endParaRPr lang="zh-CN" altLang="zh-CN" sz="2000" dirty="0" smtClean="0"/>
          </a:p>
        </p:txBody>
      </p:sp>
      <p:sp>
        <p:nvSpPr>
          <p:cNvPr id="4" name="Rectangle 2"/>
          <p:cNvSpPr txBox="1">
            <a:spLocks noChangeArrowheads="1"/>
          </p:cNvSpPr>
          <p:nvPr/>
        </p:nvSpPr>
        <p:spPr bwMode="auto">
          <a:xfrm>
            <a:off x="683568" y="908720"/>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400" b="0" i="0" u="none" strike="noStrike" kern="1200" cap="none" spc="0" normalizeH="0" baseline="0" noProof="0" dirty="0" smtClean="0">
                <a:ln>
                  <a:noFill/>
                </a:ln>
                <a:solidFill>
                  <a:schemeClr val="accent4">
                    <a:lumMod val="75000"/>
                  </a:schemeClr>
                </a:solidFill>
                <a:effectLst/>
                <a:uLnTx/>
                <a:uFillTx/>
                <a:latin typeface="+mj-lt"/>
                <a:ea typeface="+mj-ea"/>
                <a:cs typeface="+mj-cs"/>
              </a:rPr>
              <a:t>   </a:t>
            </a:r>
            <a:r>
              <a:rPr kumimoji="0" lang="zh-CN" altLang="en-US" sz="4400" b="1" i="0" u="none" strike="noStrike" kern="1200" cap="none" spc="0" normalizeH="0" baseline="0" noProof="0" dirty="0" smtClean="0">
                <a:ln>
                  <a:noFill/>
                </a:ln>
                <a:solidFill>
                  <a:schemeClr val="accent4">
                    <a:lumMod val="75000"/>
                  </a:schemeClr>
                </a:solidFill>
                <a:effectLst/>
                <a:uLnTx/>
                <a:uFillTx/>
                <a:latin typeface="+mj-lt"/>
                <a:ea typeface="+mj-ea"/>
                <a:cs typeface="+mj-cs"/>
              </a:rPr>
              <a:t>常态化</a:t>
            </a:r>
            <a:r>
              <a:rPr kumimoji="0" lang="zh-CN" altLang="en-US" sz="4400" b="1" i="0" u="none" strike="noStrike" kern="1200" cap="none" spc="0" normalizeH="0" baseline="0" noProof="0" dirty="0" smtClean="0">
                <a:ln>
                  <a:noFill/>
                </a:ln>
                <a:solidFill>
                  <a:schemeClr val="accent4">
                    <a:lumMod val="75000"/>
                  </a:schemeClr>
                </a:solidFill>
                <a:effectLst/>
                <a:uLnTx/>
                <a:uFillTx/>
                <a:latin typeface="+mj-lt"/>
                <a:ea typeface="+mj-ea"/>
                <a:cs typeface="+mj-cs"/>
              </a:rPr>
              <a:t>疫情防控</a:t>
            </a:r>
            <a:endParaRPr kumimoji="0" lang="zh-CN" altLang="en-US" sz="4400" b="1" i="0" u="none" strike="noStrike" kern="1200" cap="none" spc="0" normalizeH="0" baseline="0" noProof="0" dirty="0" smtClean="0">
              <a:ln>
                <a:noFill/>
              </a:ln>
              <a:solidFill>
                <a:schemeClr val="accent4">
                  <a:lumMod val="75000"/>
                </a:schemeClr>
              </a:solidFill>
              <a:effectLst/>
              <a:uLnTx/>
              <a:uFillTx/>
              <a:latin typeface="+mj-lt"/>
              <a:ea typeface="+mj-ea"/>
              <a:cs typeface="+mj-cs"/>
            </a:endParaRPr>
          </a:p>
        </p:txBody>
      </p:sp>
      <p:sp>
        <p:nvSpPr>
          <p:cNvPr id="6" name="内容占位符 2"/>
          <p:cNvSpPr txBox="1"/>
          <p:nvPr/>
        </p:nvSpPr>
        <p:spPr bwMode="auto">
          <a:xfrm>
            <a:off x="979488" y="1924050"/>
            <a:ext cx="7567612" cy="4319588"/>
          </a:xfrm>
          <a:prstGeom prst="rect">
            <a:avLst/>
          </a:prstGeom>
          <a:noFill/>
          <a:ln>
            <a:miter lim="800000"/>
          </a:ln>
        </p:spPr>
        <p:txBody>
          <a:bodyPr vert="horz" lIns="91440" tIns="45720" rIns="91440" bIns="45720" rtlCol="0">
            <a:normAutofit/>
          </a:bodyPr>
          <a:lstStyle/>
          <a:p>
            <a:pPr marL="742950" marR="0" lvl="1" indent="-3429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u"/>
              <a:defRPr/>
            </a:pPr>
            <a:r>
              <a:rPr kumimoji="0" lang="en-US" altLang="zh-CN"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sym typeface="宋体" panose="02010600030101010101" pitchFamily="2" charset="-122"/>
              </a:rPr>
              <a:t> </a:t>
            </a:r>
            <a:r>
              <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sym typeface="宋体" panose="02010600030101010101" pitchFamily="2" charset="-122"/>
              </a:rPr>
              <a:t>进出</a:t>
            </a:r>
            <a:r>
              <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sym typeface="宋体" panose="02010600030101010101" pitchFamily="2" charset="-122"/>
              </a:rPr>
              <a:t>各公共区域佩戴口罩；</a:t>
            </a:r>
            <a:endPar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endParaRPr>
          </a:p>
          <a:p>
            <a:pPr marL="742950" marR="0" lvl="1" indent="-3429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u"/>
              <a:defRPr/>
            </a:pPr>
            <a:r>
              <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rPr>
              <a:t> 避免长时间逗留；</a:t>
            </a:r>
            <a:endPar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endParaRPr>
          </a:p>
          <a:p>
            <a:pPr marL="742950" marR="0" lvl="1" indent="-3429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u"/>
              <a:defRPr/>
            </a:pPr>
            <a:r>
              <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rPr>
              <a:t> 不扎堆近距离交流；</a:t>
            </a:r>
            <a:endPar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endParaRPr>
          </a:p>
          <a:p>
            <a:pPr marL="742950" marR="0" lvl="1" indent="-3429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u"/>
              <a:defRPr/>
            </a:pPr>
            <a:r>
              <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rPr>
              <a:t> 保持开窗通风（拆除所有门帘）；</a:t>
            </a:r>
            <a:endPar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endParaRPr>
          </a:p>
          <a:p>
            <a:pPr marL="742950" marR="0" lvl="1" indent="-342900" algn="l" defTabSz="914400" rtl="0" eaLnBrk="1" fontAlgn="auto" latinLnBrk="0" hangingPunct="1">
              <a:lnSpc>
                <a:spcPct val="90000"/>
              </a:lnSpc>
              <a:spcBef>
                <a:spcPts val="600"/>
              </a:spcBef>
              <a:spcAft>
                <a:spcPts val="600"/>
              </a:spcAft>
              <a:buClr>
                <a:schemeClr val="accent1"/>
              </a:buClr>
              <a:buSzTx/>
              <a:buFont typeface="Wingdings" panose="05000000000000000000" pitchFamily="2" charset="2"/>
              <a:buChar char="u"/>
              <a:defRPr/>
            </a:pPr>
            <a:r>
              <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rPr>
              <a:t> 不随地吐痰，不乱丢垃圾，养成手卫生习惯；</a:t>
            </a:r>
            <a:endParaRPr kumimoji="0" lang="zh-CN" altLang="en-US" sz="2000" b="0" i="0" u="none" strike="noStrike" kern="1200" cap="none" spc="0" normalizeH="0" baseline="0" noProof="0" dirty="0" smtClean="0">
              <a:ln>
                <a:noFill/>
              </a:ln>
              <a:solidFill>
                <a:schemeClr val="tx1"/>
              </a:solidFill>
              <a:effectLst/>
              <a:uLnTx/>
              <a:uFillTx/>
              <a:latin typeface="+mn-lt"/>
              <a:ea typeface="楷体" panose="02010609060101010101" pitchFamily="49" charset="-122"/>
              <a:cs typeface="+mn-cs"/>
            </a:endParaRPr>
          </a:p>
        </p:txBody>
      </p:sp>
      <p:pic>
        <p:nvPicPr>
          <p:cNvPr id="2" name="图片 1"/>
          <p:cNvPicPr>
            <a:picLocks noChangeAspect="1"/>
          </p:cNvPicPr>
          <p:nvPr/>
        </p:nvPicPr>
        <p:blipFill>
          <a:blip r:embed="rId2"/>
          <a:stretch>
            <a:fillRect/>
          </a:stretch>
        </p:blipFill>
        <p:spPr>
          <a:xfrm>
            <a:off x="1276350" y="4020820"/>
            <a:ext cx="6591300" cy="23241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467544" y="2132856"/>
            <a:ext cx="8424936" cy="4104457"/>
          </a:xfrm>
          <a:prstGeom prst="rect">
            <a:avLst/>
          </a:prstGeom>
          <a:noFill/>
          <a:ln>
            <a:miter lim="800000"/>
          </a:ln>
        </p:spPr>
        <p:txBody>
          <a:bodyPr vert="horz" wrap="square" lIns="91440" tIns="45720" rIns="91440" bIns="45720" numCol="1" rtlCol="0" anchor="t" anchorCtr="0" compatLnSpc="1">
            <a:noAutofit/>
          </a:bodyPr>
          <a:lstStyle/>
          <a:p>
            <a:pPr>
              <a:buFontTx/>
              <a:buNone/>
            </a:pPr>
            <a:r>
              <a:rPr lang="zh-CN" altLang="en-US" sz="2400" b="1" dirty="0" smtClean="0"/>
              <a:t>一、基本技能</a:t>
            </a:r>
            <a:endParaRPr lang="en-US" altLang="zh-CN" sz="2400" b="1" dirty="0" smtClean="0"/>
          </a:p>
          <a:p>
            <a:pPr>
              <a:buFontTx/>
              <a:buNone/>
            </a:pPr>
            <a:r>
              <a:rPr lang="en-US" altLang="zh-CN" sz="2400" dirty="0" smtClean="0"/>
              <a:t>1</a:t>
            </a:r>
            <a:r>
              <a:rPr lang="zh-CN" altLang="en-US" sz="2400" dirty="0" smtClean="0"/>
              <a:t>、洗手</a:t>
            </a:r>
            <a:endParaRPr lang="en-US" altLang="zh-CN" sz="2400" dirty="0" smtClean="0"/>
          </a:p>
          <a:p>
            <a:pPr>
              <a:buFontTx/>
              <a:buNone/>
            </a:pPr>
            <a:r>
              <a:rPr lang="en-US" altLang="zh-CN" sz="2400" dirty="0" smtClean="0"/>
              <a:t>          (1)</a:t>
            </a:r>
            <a:r>
              <a:rPr lang="zh-CN" altLang="zh-CN" sz="2400" dirty="0" smtClean="0"/>
              <a:t>七步洗手法：洗手时</a:t>
            </a:r>
            <a:r>
              <a:rPr lang="en-US" altLang="zh-CN" sz="2400" dirty="0" smtClean="0"/>
              <a:t>,</a:t>
            </a:r>
            <a:r>
              <a:rPr lang="zh-CN" altLang="zh-CN" sz="2400" dirty="0" smtClean="0"/>
              <a:t>要注意用流动水和洗手液</a:t>
            </a:r>
            <a:r>
              <a:rPr lang="en-US" altLang="zh-CN" sz="2400" dirty="0" smtClean="0"/>
              <a:t>(</a:t>
            </a:r>
            <a:r>
              <a:rPr lang="zh-CN" altLang="zh-CN" sz="2400" dirty="0" smtClean="0"/>
              <a:t>肥皂</a:t>
            </a:r>
            <a:r>
              <a:rPr lang="en-US" altLang="zh-CN" sz="2400" dirty="0" smtClean="0"/>
              <a:t>)</a:t>
            </a:r>
            <a:r>
              <a:rPr lang="zh-CN" altLang="zh-CN" sz="2400" dirty="0" smtClean="0"/>
              <a:t>清洗</a:t>
            </a:r>
            <a:r>
              <a:rPr lang="en-US" altLang="zh-CN" sz="2400" dirty="0" smtClean="0"/>
              <a:t>,</a:t>
            </a:r>
            <a:r>
              <a:rPr lang="zh-CN" altLang="zh-CN" sz="2400" dirty="0" smtClean="0"/>
              <a:t>洗手总时间至少</a:t>
            </a:r>
            <a:r>
              <a:rPr lang="en-US" altLang="zh-CN" sz="2400" dirty="0" smtClean="0"/>
              <a:t>20</a:t>
            </a:r>
            <a:r>
              <a:rPr lang="zh-CN" altLang="zh-CN" sz="2400" dirty="0" smtClean="0"/>
              <a:t>秒七步洗手法口诀是：内—外—夹—弓—大—立—腕。</a:t>
            </a:r>
            <a:endParaRPr lang="zh-CN" altLang="zh-CN" sz="2400" dirty="0" smtClean="0"/>
          </a:p>
          <a:p>
            <a:pPr>
              <a:buFontTx/>
              <a:buNone/>
            </a:pPr>
            <a:r>
              <a:rPr lang="en-US" altLang="zh-CN" sz="2400" dirty="0" smtClean="0"/>
              <a:t>          (2)</a:t>
            </a:r>
            <a:r>
              <a:rPr lang="zh-CN" altLang="zh-CN" sz="2400" dirty="0" smtClean="0"/>
              <a:t>需要洗手的时刻：在外出回来、吃饭前、上厕所后、接触眼鼻口前、咳嗽或打喷嚏后、佩戴口罩前、摘脱口罩前后、接触高频次公共物品</a:t>
            </a:r>
            <a:r>
              <a:rPr lang="en-US" altLang="zh-CN" sz="2400" dirty="0" smtClean="0"/>
              <a:t>(</a:t>
            </a:r>
            <a:r>
              <a:rPr lang="zh-CN" altLang="zh-CN" sz="2400" dirty="0" smtClean="0"/>
              <a:t>电梯按钮、扶手、打卡机等</a:t>
            </a:r>
            <a:r>
              <a:rPr lang="en-US" altLang="zh-CN" sz="2400" dirty="0" smtClean="0"/>
              <a:t>)</a:t>
            </a:r>
            <a:r>
              <a:rPr lang="zh-CN" altLang="zh-CN" sz="2400" dirty="0" smtClean="0"/>
              <a:t>后、接触过动物后、感觉手脏时等情况下要洗手。</a:t>
            </a:r>
            <a:endParaRPr lang="zh-CN" altLang="zh-CN" sz="2400" dirty="0" smtClean="0"/>
          </a:p>
        </p:txBody>
      </p:sp>
      <p:sp>
        <p:nvSpPr>
          <p:cNvPr id="4" name="Rectangle 2"/>
          <p:cNvSpPr txBox="1">
            <a:spLocks noChangeArrowheads="1"/>
          </p:cNvSpPr>
          <p:nvPr/>
        </p:nvSpPr>
        <p:spPr bwMode="auto">
          <a:xfrm>
            <a:off x="670233" y="947455"/>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400" b="0" i="0" u="none" strike="noStrike" kern="1200" cap="none" spc="0" normalizeH="0" baseline="0" noProof="0" dirty="0" smtClean="0">
                <a:ln>
                  <a:noFill/>
                </a:ln>
                <a:solidFill>
                  <a:schemeClr val="accent4">
                    <a:lumMod val="75000"/>
                  </a:schemeClr>
                </a:solidFill>
                <a:effectLst/>
                <a:uLnTx/>
                <a:uFillTx/>
                <a:latin typeface="+mj-lt"/>
                <a:ea typeface="+mj-ea"/>
                <a:cs typeface="+mj-cs"/>
              </a:rPr>
              <a:t>  </a:t>
            </a:r>
            <a:r>
              <a:rPr kumimoji="0" lang="zh-CN" altLang="en-US" sz="5400" b="1" i="0" u="none" strike="noStrike" kern="1200" cap="none" spc="0" normalizeH="0" baseline="0" noProof="0" dirty="0" smtClean="0">
                <a:ln>
                  <a:noFill/>
                </a:ln>
                <a:solidFill>
                  <a:schemeClr val="accent4">
                    <a:lumMod val="75000"/>
                  </a:schemeClr>
                </a:solidFill>
                <a:effectLst/>
                <a:uLnTx/>
                <a:uFillTx/>
                <a:latin typeface="+mj-lt"/>
                <a:ea typeface="+mj-ea"/>
                <a:cs typeface="+mj-cs"/>
              </a:rPr>
              <a:t> </a:t>
            </a:r>
            <a:r>
              <a:rPr kumimoji="0" lang="zh-CN" altLang="en-US" sz="4000" b="1" i="0" u="none" strike="noStrike" kern="1200" cap="none" spc="0" normalizeH="0" baseline="0" noProof="0" dirty="0" smtClean="0">
                <a:ln>
                  <a:noFill/>
                </a:ln>
                <a:solidFill>
                  <a:schemeClr val="accent4">
                    <a:lumMod val="75000"/>
                  </a:schemeClr>
                </a:solidFill>
                <a:effectLst/>
                <a:uLnTx/>
                <a:uFillTx/>
                <a:latin typeface="+mj-lt"/>
                <a:ea typeface="+mj-ea"/>
                <a:cs typeface="+mj-cs"/>
              </a:rPr>
              <a:t>个人</a:t>
            </a:r>
            <a:r>
              <a:rPr lang="zh-CN" altLang="en-US" sz="4000" b="1" noProof="0" dirty="0" smtClean="0">
                <a:ln>
                  <a:noFill/>
                </a:ln>
                <a:solidFill>
                  <a:schemeClr val="accent4">
                    <a:lumMod val="75000"/>
                  </a:schemeClr>
                </a:solidFill>
                <a:effectLst/>
                <a:uLnTx/>
                <a:uFillTx/>
                <a:latin typeface="+mj-lt"/>
                <a:ea typeface="+mj-ea"/>
                <a:cs typeface="+mj-cs"/>
                <a:sym typeface="+mn-ea"/>
              </a:rPr>
              <a:t>卫生防护</a:t>
            </a:r>
            <a:endParaRPr kumimoji="0" lang="zh-CN" altLang="en-US" sz="4000" b="1" i="0" u="none" strike="noStrike" kern="1200" cap="none" spc="0" normalizeH="0" baseline="0" noProof="0" dirty="0" smtClean="0">
              <a:ln>
                <a:noFill/>
              </a:ln>
              <a:solidFill>
                <a:schemeClr val="accent4">
                  <a:lumMod val="75000"/>
                </a:schemeClr>
              </a:solidFill>
              <a:effectLst/>
              <a:uLnTx/>
              <a:uFillTx/>
              <a:latin typeface="+mj-lt"/>
              <a:ea typeface="+mj-ea"/>
              <a:cs typeface="+mj-cs"/>
            </a:endParaRPr>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635" y="0"/>
            <a:ext cx="9496425" cy="6858000"/>
          </a:xfrm>
          <a:prstGeom prst="rect">
            <a:avLst/>
          </a:prstGeom>
          <a:noFill/>
        </p:spPr>
      </p:pic>
      <p:sp>
        <p:nvSpPr>
          <p:cNvPr id="5" name="内容占位符 2"/>
          <p:cNvSpPr txBox="1"/>
          <p:nvPr/>
        </p:nvSpPr>
        <p:spPr bwMode="auto">
          <a:xfrm>
            <a:off x="539552" y="2132855"/>
            <a:ext cx="8424936" cy="4104457"/>
          </a:xfrm>
          <a:prstGeom prst="rect">
            <a:avLst/>
          </a:prstGeom>
          <a:noFill/>
          <a:ln>
            <a:miter lim="800000"/>
          </a:ln>
        </p:spPr>
        <p:txBody>
          <a:bodyPr vert="horz" wrap="square" lIns="91440" tIns="45720" rIns="91440" bIns="45720" numCol="1" rtlCol="0" anchor="t" anchorCtr="0" compatLnSpc="1">
            <a:noAutofit/>
          </a:bodyPr>
          <a:lstStyle/>
          <a:p>
            <a:endParaRPr lang="zh-CN" altLang="zh-CN" sz="2000" dirty="0" smtClean="0"/>
          </a:p>
        </p:txBody>
      </p:sp>
      <p:pic>
        <p:nvPicPr>
          <p:cNvPr id="2" name="图片 1"/>
          <p:cNvPicPr>
            <a:picLocks noChangeAspect="1"/>
          </p:cNvPicPr>
          <p:nvPr>
            <p:custDataLst>
              <p:tags r:id="rId2"/>
            </p:custDataLst>
          </p:nvPr>
        </p:nvPicPr>
        <p:blipFill>
          <a:blip r:embed="rId3"/>
          <a:stretch>
            <a:fillRect/>
          </a:stretch>
        </p:blipFill>
        <p:spPr>
          <a:xfrm>
            <a:off x="539750" y="848995"/>
            <a:ext cx="8416290" cy="5561330"/>
          </a:xfrm>
          <a:prstGeom prst="rect">
            <a:avLst/>
          </a:prstGeom>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539552" y="2132855"/>
            <a:ext cx="8424936" cy="4104457"/>
          </a:xfrm>
          <a:prstGeom prst="rect">
            <a:avLst/>
          </a:prstGeom>
          <a:noFill/>
          <a:ln>
            <a:miter lim="800000"/>
          </a:ln>
        </p:spPr>
        <p:txBody>
          <a:bodyPr vert="horz" wrap="square" lIns="91440" tIns="45720" rIns="91440" bIns="45720" numCol="1" rtlCol="0" anchor="t" anchorCtr="0" compatLnSpc="1">
            <a:noAutofit/>
          </a:bodyPr>
          <a:lstStyle/>
          <a:p>
            <a:pPr>
              <a:buFontTx/>
              <a:buNone/>
            </a:pPr>
            <a:r>
              <a:rPr lang="en-US" altLang="zh-CN" sz="2400" dirty="0" smtClean="0"/>
              <a:t>1</a:t>
            </a:r>
            <a:r>
              <a:rPr lang="zh-CN" altLang="en-US" sz="2400" dirty="0" smtClean="0"/>
              <a:t>、  口罩佩戴与摘脱</a:t>
            </a:r>
            <a:endParaRPr lang="en-US" altLang="zh-CN" sz="2400" dirty="0" smtClean="0"/>
          </a:p>
          <a:p>
            <a:pPr>
              <a:buFontTx/>
              <a:buNone/>
            </a:pPr>
            <a:r>
              <a:rPr lang="en-US" altLang="zh-CN" sz="2400" dirty="0" smtClean="0"/>
              <a:t>        </a:t>
            </a:r>
            <a:r>
              <a:rPr lang="zh-CN" altLang="zh-CN" sz="2400" dirty="0" smtClean="0"/>
              <a:t>口罩的选择及佩戴方法：佩戴口罩前应洗手</a:t>
            </a:r>
            <a:r>
              <a:rPr lang="en-US" altLang="zh-CN" sz="2400" dirty="0" smtClean="0"/>
              <a:t>,</a:t>
            </a:r>
            <a:r>
              <a:rPr lang="zh-CN" altLang="zh-CN" sz="2400" dirty="0" smtClean="0"/>
              <a:t>检查口罩使用有效期和外包装</a:t>
            </a:r>
            <a:r>
              <a:rPr lang="en-US" altLang="zh-CN" sz="2400" dirty="0" smtClean="0"/>
              <a:t>,</a:t>
            </a:r>
            <a:r>
              <a:rPr lang="zh-CN" altLang="zh-CN" sz="2400" dirty="0" smtClean="0"/>
              <a:t>外包装损坏或超过有效期</a:t>
            </a:r>
            <a:r>
              <a:rPr lang="en-US" altLang="zh-CN" sz="2400" dirty="0" smtClean="0"/>
              <a:t>,</a:t>
            </a:r>
            <a:r>
              <a:rPr lang="zh-CN" altLang="zh-CN" sz="2400" dirty="0" smtClean="0"/>
              <a:t>禁止佩戴。佩戴口罩过程中避免手接触到口罩内侧面</a:t>
            </a:r>
            <a:r>
              <a:rPr lang="en-US" altLang="zh-CN" sz="2400" dirty="0" smtClean="0"/>
              <a:t>,</a:t>
            </a:r>
            <a:r>
              <a:rPr lang="zh-CN" altLang="zh-CN" sz="2400" dirty="0" smtClean="0"/>
              <a:t>减少口罩被污染的可能。一次性使用医用口罩颜色深的一面朝外</a:t>
            </a:r>
            <a:r>
              <a:rPr lang="en-US" altLang="zh-CN" sz="2400" dirty="0" smtClean="0"/>
              <a:t>,</a:t>
            </a:r>
            <a:r>
              <a:rPr lang="zh-CN" altLang="zh-CN" sz="2400" dirty="0" smtClean="0"/>
              <a:t>颜色浅的一面正对面部</a:t>
            </a:r>
            <a:r>
              <a:rPr lang="en-US" altLang="zh-CN" sz="2400" dirty="0" smtClean="0"/>
              <a:t>,</a:t>
            </a:r>
            <a:r>
              <a:rPr lang="zh-CN" altLang="zh-CN" sz="2400" dirty="0" smtClean="0"/>
              <a:t>或者褶皱朝下。医用口罩上有鼻夹金属条</a:t>
            </a:r>
            <a:r>
              <a:rPr lang="en-US" altLang="zh-CN" sz="2400" dirty="0" smtClean="0"/>
              <a:t>,</a:t>
            </a:r>
            <a:r>
              <a:rPr lang="zh-CN" altLang="zh-CN" sz="2400" dirty="0" smtClean="0"/>
              <a:t>金属条在口罩的上方。将两侧的绳子挂在耳朵上</a:t>
            </a:r>
            <a:r>
              <a:rPr lang="en-US" altLang="zh-CN" sz="2400" dirty="0" smtClean="0"/>
              <a:t>;</a:t>
            </a:r>
            <a:r>
              <a:rPr lang="zh-CN" altLang="zh-CN" sz="2400" dirty="0" smtClean="0"/>
              <a:t>用双手压紧鼻梁两侧的金属条</a:t>
            </a:r>
            <a:r>
              <a:rPr lang="en-US" altLang="zh-CN" sz="2400" dirty="0" smtClean="0"/>
              <a:t>,</a:t>
            </a:r>
            <a:r>
              <a:rPr lang="zh-CN" altLang="zh-CN" sz="2400" dirty="0" smtClean="0"/>
              <a:t>使</a:t>
            </a:r>
            <a:r>
              <a:rPr lang="en-US" altLang="zh-CN" sz="2400" dirty="0" smtClean="0"/>
              <a:t> </a:t>
            </a:r>
            <a:r>
              <a:rPr lang="zh-CN" altLang="zh-CN" sz="2400" dirty="0" smtClean="0"/>
              <a:t>口罩上端紧贴鼻梁</a:t>
            </a:r>
            <a:r>
              <a:rPr lang="en-US" altLang="zh-CN" sz="2400" dirty="0" smtClean="0"/>
              <a:t>,</a:t>
            </a:r>
            <a:r>
              <a:rPr lang="zh-CN" altLang="zh-CN" sz="2400" dirty="0" smtClean="0"/>
              <a:t>然后向下拉伸口罩</a:t>
            </a:r>
            <a:r>
              <a:rPr lang="en-US" altLang="zh-CN" sz="2400" dirty="0" smtClean="0"/>
              <a:t>,</a:t>
            </a:r>
            <a:r>
              <a:rPr lang="zh-CN" altLang="zh-CN" sz="2400" dirty="0" smtClean="0"/>
              <a:t>使口罩不留有褶皱</a:t>
            </a:r>
            <a:r>
              <a:rPr lang="en-US" altLang="zh-CN" sz="2400" dirty="0" smtClean="0"/>
              <a:t>,</a:t>
            </a:r>
            <a:r>
              <a:rPr lang="zh-CN" altLang="zh-CN" sz="2400" dirty="0" smtClean="0"/>
              <a:t>要求口罩覆口、鼻、下颌。具体见后图。</a:t>
            </a:r>
            <a:endParaRPr lang="zh-CN" altLang="zh-CN" sz="2400" dirty="0" smtClean="0"/>
          </a:p>
        </p:txBody>
      </p:sp>
      <p:sp>
        <p:nvSpPr>
          <p:cNvPr id="4" name="Rectangle 2"/>
          <p:cNvSpPr txBox="1">
            <a:spLocks noChangeArrowheads="1"/>
          </p:cNvSpPr>
          <p:nvPr/>
        </p:nvSpPr>
        <p:spPr bwMode="auto">
          <a:xfrm>
            <a:off x="683568" y="908720"/>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400" b="0" i="0" u="none" strike="noStrike" kern="1200" cap="none" spc="0" normalizeH="0" baseline="0" noProof="0" dirty="0" smtClean="0">
                <a:ln>
                  <a:noFill/>
                </a:ln>
                <a:solidFill>
                  <a:schemeClr val="tx1"/>
                </a:solidFill>
                <a:effectLst/>
                <a:uLnTx/>
                <a:uFillTx/>
                <a:latin typeface="+mj-lt"/>
                <a:ea typeface="+mj-ea"/>
                <a:cs typeface="+mj-cs"/>
              </a:rPr>
              <a:t>   </a:t>
            </a:r>
            <a:r>
              <a:rPr lang="zh-CN" altLang="en-US" sz="4800" b="1" noProof="0" dirty="0" smtClean="0">
                <a:ln>
                  <a:noFill/>
                </a:ln>
                <a:solidFill>
                  <a:schemeClr val="accent4">
                    <a:lumMod val="75000"/>
                  </a:schemeClr>
                </a:solidFill>
                <a:effectLst/>
                <a:uLnTx/>
                <a:uFillTx/>
                <a:latin typeface="+mj-lt"/>
                <a:ea typeface="+mj-ea"/>
                <a:cs typeface="+mj-cs"/>
                <a:sym typeface="+mn-ea"/>
              </a:rPr>
              <a:t>个人</a:t>
            </a:r>
            <a:r>
              <a:rPr lang="zh-CN" altLang="en-US" sz="4800" b="1" noProof="0" dirty="0" smtClean="0">
                <a:ln>
                  <a:noFill/>
                </a:ln>
                <a:solidFill>
                  <a:schemeClr val="accent4">
                    <a:lumMod val="75000"/>
                  </a:schemeClr>
                </a:solidFill>
                <a:effectLst/>
                <a:uLnTx/>
                <a:uFillTx/>
                <a:latin typeface="+mj-lt"/>
                <a:ea typeface="+mj-ea"/>
                <a:cs typeface="+mj-cs"/>
                <a:sym typeface="+mn-ea"/>
              </a:rPr>
              <a:t>卫生防护</a:t>
            </a:r>
            <a:endParaRPr kumimoji="0" lang="zh-CN" altLang="en-US" sz="4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p:cNvSpPr/>
          <p:nvPr/>
        </p:nvSpPr>
        <p:spPr>
          <a:xfrm>
            <a:off x="313201" y="1151352"/>
            <a:ext cx="8553158" cy="4555295"/>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4" name="矩形 43"/>
          <p:cNvSpPr/>
          <p:nvPr/>
        </p:nvSpPr>
        <p:spPr>
          <a:xfrm>
            <a:off x="0" y="4051935"/>
            <a:ext cx="9144000" cy="2196465"/>
          </a:xfrm>
          <a:prstGeom prst="rect">
            <a:avLst/>
          </a:prstGeom>
          <a:solidFill>
            <a:srgbClr val="009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052" name="Picture 4"/>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9855" b="89855" l="10000" r="95600"/>
                    </a14:imgEffect>
                  </a14:imgLayer>
                </a14:imgProps>
              </a:ext>
              <a:ext uri="{28A0092B-C50C-407E-A947-70E740481C1C}">
                <a14:useLocalDpi xmlns:a14="http://schemas.microsoft.com/office/drawing/2010/main" val="0"/>
              </a:ext>
            </a:extLst>
          </a:blip>
          <a:srcRect/>
          <a:stretch>
            <a:fillRect/>
          </a:stretch>
        </p:blipFill>
        <p:spPr bwMode="auto">
          <a:xfrm>
            <a:off x="716515" y="2380620"/>
            <a:ext cx="1225382" cy="8455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091" b="90000" l="5455" r="96364"/>
                    </a14:imgEffect>
                  </a14:imgLayer>
                </a14:imgProps>
              </a:ext>
              <a:ext uri="{28A0092B-C50C-407E-A947-70E740481C1C}">
                <a14:useLocalDpi xmlns:a14="http://schemas.microsoft.com/office/drawing/2010/main" val="0"/>
              </a:ext>
            </a:extLst>
          </a:blip>
          <a:srcRect/>
          <a:stretch>
            <a:fillRect/>
          </a:stretch>
        </p:blipFill>
        <p:spPr bwMode="auto">
          <a:xfrm>
            <a:off x="2121560" y="2521198"/>
            <a:ext cx="920447" cy="92044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090" b="89744" l="9953" r="94076"/>
                    </a14:imgEffect>
                  </a14:imgLayer>
                </a14:imgProps>
              </a:ext>
              <a:ext uri="{28A0092B-C50C-407E-A947-70E740481C1C}">
                <a14:useLocalDpi xmlns:a14="http://schemas.microsoft.com/office/drawing/2010/main" val="0"/>
              </a:ext>
            </a:extLst>
          </a:blip>
          <a:srcRect/>
          <a:stretch>
            <a:fillRect/>
          </a:stretch>
        </p:blipFill>
        <p:spPr bwMode="auto">
          <a:xfrm>
            <a:off x="3248702" y="2575268"/>
            <a:ext cx="1275434" cy="94297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404868" y="4635213"/>
            <a:ext cx="422465" cy="34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2" name="矩形 61"/>
          <p:cNvSpPr/>
          <p:nvPr/>
        </p:nvSpPr>
        <p:spPr>
          <a:xfrm>
            <a:off x="991111" y="4174855"/>
            <a:ext cx="962132" cy="437515"/>
          </a:xfrm>
          <a:prstGeom prst="rect">
            <a:avLst/>
          </a:prstGeom>
        </p:spPr>
        <p:txBody>
          <a:bodyPr wrap="square">
            <a:spAutoFit/>
          </a:bodyPr>
          <a:lstStyle/>
          <a:p>
            <a:pPr>
              <a:lnSpc>
                <a:spcPct val="150000"/>
              </a:lnSpc>
            </a:pPr>
            <a:r>
              <a:rPr lang="zh-CN" altLang="en-US" sz="1500" b="1" dirty="0">
                <a:solidFill>
                  <a:schemeClr val="bg1"/>
                </a:solidFill>
                <a:latin typeface="思源宋体 Heavy" panose="02020900000000000000" pitchFamily="18" charset="-122"/>
                <a:ea typeface="思源宋体 Heavy" panose="02020900000000000000" pitchFamily="18" charset="-122"/>
              </a:rPr>
              <a:t>更换时间</a:t>
            </a:r>
            <a:endParaRPr lang="zh-CN" altLang="en-US" sz="1500" b="1" dirty="0">
              <a:solidFill>
                <a:schemeClr val="bg1"/>
              </a:solidFill>
              <a:latin typeface="思源宋体 Heavy" panose="02020900000000000000" pitchFamily="18" charset="-122"/>
              <a:ea typeface="思源宋体 Heavy" panose="02020900000000000000" pitchFamily="18" charset="-122"/>
            </a:endParaRPr>
          </a:p>
        </p:txBody>
      </p:sp>
      <p:sp>
        <p:nvSpPr>
          <p:cNvPr id="63" name="矩形 62"/>
          <p:cNvSpPr/>
          <p:nvPr/>
        </p:nvSpPr>
        <p:spPr>
          <a:xfrm>
            <a:off x="312784" y="4835285"/>
            <a:ext cx="2050012" cy="783590"/>
          </a:xfrm>
          <a:prstGeom prst="rect">
            <a:avLst/>
          </a:prstGeom>
        </p:spPr>
        <p:txBody>
          <a:bodyPr wrap="square">
            <a:spAutoFit/>
          </a:bodyPr>
          <a:lstStyle/>
          <a:p>
            <a:pPr algn="ctr">
              <a:lnSpc>
                <a:spcPct val="150000"/>
              </a:lnSpc>
            </a:pPr>
            <a:r>
              <a:rPr lang="zh-CN" altLang="en-US" sz="1500" dirty="0">
                <a:solidFill>
                  <a:schemeClr val="bg1"/>
                </a:solidFill>
                <a:latin typeface="思源宋体 Heavy" panose="02020900000000000000" pitchFamily="18" charset="-122"/>
                <a:ea typeface="思源宋体 Heavy" panose="02020900000000000000" pitchFamily="18" charset="-122"/>
              </a:rPr>
              <a:t>每</a:t>
            </a:r>
            <a:r>
              <a:rPr lang="en-US" altLang="zh-CN" sz="1500" dirty="0">
                <a:solidFill>
                  <a:schemeClr val="bg1"/>
                </a:solidFill>
                <a:latin typeface="思源宋体 Heavy" panose="02020900000000000000" pitchFamily="18" charset="-122"/>
                <a:ea typeface="思源宋体 Heavy" panose="02020900000000000000" pitchFamily="18" charset="-122"/>
              </a:rPr>
              <a:t>2-4</a:t>
            </a:r>
            <a:r>
              <a:rPr lang="zh-CN" altLang="en-US" sz="1500" dirty="0">
                <a:solidFill>
                  <a:schemeClr val="bg1"/>
                </a:solidFill>
                <a:latin typeface="思源宋体 Heavy" panose="02020900000000000000" pitchFamily="18" charset="-122"/>
                <a:ea typeface="思源宋体 Heavy" panose="02020900000000000000" pitchFamily="18" charset="-122"/>
              </a:rPr>
              <a:t>小时更换一次</a:t>
            </a:r>
            <a:endParaRPr lang="en-US" altLang="zh-CN" sz="1500" dirty="0">
              <a:solidFill>
                <a:schemeClr val="bg1"/>
              </a:solidFill>
              <a:latin typeface="思源宋体 Heavy" panose="02020900000000000000" pitchFamily="18" charset="-122"/>
              <a:ea typeface="思源宋体 Heavy" panose="02020900000000000000" pitchFamily="18" charset="-122"/>
            </a:endParaRPr>
          </a:p>
          <a:p>
            <a:pPr algn="ctr">
              <a:lnSpc>
                <a:spcPct val="150000"/>
              </a:lnSpc>
            </a:pPr>
            <a:r>
              <a:rPr lang="zh-CN" altLang="en-US" sz="1500" dirty="0">
                <a:solidFill>
                  <a:schemeClr val="bg1"/>
                </a:solidFill>
                <a:latin typeface="思源宋体 Heavy" panose="02020900000000000000" pitchFamily="18" charset="-122"/>
                <a:ea typeface="思源宋体 Heavy" panose="02020900000000000000" pitchFamily="18" charset="-122"/>
              </a:rPr>
              <a:t>一旦污染，及时更换</a:t>
            </a:r>
            <a:endParaRPr lang="zh-CN" altLang="en-US" sz="1500" dirty="0">
              <a:solidFill>
                <a:schemeClr val="bg1"/>
              </a:solidFill>
              <a:latin typeface="思源宋体 Heavy" panose="02020900000000000000" pitchFamily="18" charset="-122"/>
              <a:ea typeface="思源宋体 Heavy" panose="02020900000000000000" pitchFamily="18" charset="-122"/>
            </a:endParaRPr>
          </a:p>
        </p:txBody>
      </p:sp>
      <p:sp>
        <p:nvSpPr>
          <p:cNvPr id="64" name="矩形 63"/>
          <p:cNvSpPr/>
          <p:nvPr/>
        </p:nvSpPr>
        <p:spPr>
          <a:xfrm>
            <a:off x="3359954" y="4174855"/>
            <a:ext cx="962132" cy="437515"/>
          </a:xfrm>
          <a:prstGeom prst="rect">
            <a:avLst/>
          </a:prstGeom>
        </p:spPr>
        <p:txBody>
          <a:bodyPr wrap="square">
            <a:spAutoFit/>
          </a:bodyPr>
          <a:lstStyle/>
          <a:p>
            <a:pPr algn="ctr">
              <a:lnSpc>
                <a:spcPct val="150000"/>
              </a:lnSpc>
            </a:pPr>
            <a:r>
              <a:rPr lang="zh-CN" altLang="en-US" sz="1500" b="1" dirty="0">
                <a:solidFill>
                  <a:schemeClr val="bg1"/>
                </a:solidFill>
                <a:latin typeface="思源宋体 Heavy" panose="02020900000000000000" pitchFamily="18" charset="-122"/>
                <a:ea typeface="思源宋体 Heavy" panose="02020900000000000000" pitchFamily="18" charset="-122"/>
              </a:rPr>
              <a:t>保存方法</a:t>
            </a:r>
            <a:endParaRPr lang="zh-CN" altLang="en-US" sz="1500" b="1" dirty="0">
              <a:solidFill>
                <a:schemeClr val="bg1"/>
              </a:solidFill>
              <a:latin typeface="思源宋体 Heavy" panose="02020900000000000000" pitchFamily="18" charset="-122"/>
              <a:ea typeface="思源宋体 Heavy" panose="02020900000000000000" pitchFamily="18" charset="-122"/>
            </a:endParaRPr>
          </a:p>
        </p:txBody>
      </p:sp>
      <p:sp>
        <p:nvSpPr>
          <p:cNvPr id="65" name="矩形 64"/>
          <p:cNvSpPr/>
          <p:nvPr/>
        </p:nvSpPr>
        <p:spPr>
          <a:xfrm>
            <a:off x="2422900" y="4847423"/>
            <a:ext cx="3048288" cy="783590"/>
          </a:xfrm>
          <a:prstGeom prst="rect">
            <a:avLst/>
          </a:prstGeom>
        </p:spPr>
        <p:txBody>
          <a:bodyPr wrap="square">
            <a:spAutoFit/>
          </a:bodyPr>
          <a:lstStyle/>
          <a:p>
            <a:pPr algn="ctr">
              <a:lnSpc>
                <a:spcPct val="150000"/>
              </a:lnSpc>
            </a:pPr>
            <a:r>
              <a:rPr lang="zh-CN" altLang="en-US" sz="1500" dirty="0">
                <a:solidFill>
                  <a:schemeClr val="bg1"/>
                </a:solidFill>
                <a:latin typeface="思源宋体 Heavy" panose="02020900000000000000" pitchFamily="18" charset="-122"/>
                <a:ea typeface="思源宋体 Heavy" panose="02020900000000000000" pitchFamily="18" charset="-122"/>
              </a:rPr>
              <a:t>接触口鼻的一面朝里折好</a:t>
            </a:r>
            <a:endParaRPr lang="zh-CN" altLang="en-US" sz="1500" dirty="0">
              <a:solidFill>
                <a:schemeClr val="bg1"/>
              </a:solidFill>
              <a:latin typeface="思源宋体 Heavy" panose="02020900000000000000" pitchFamily="18" charset="-122"/>
              <a:ea typeface="思源宋体 Heavy" panose="02020900000000000000" pitchFamily="18" charset="-122"/>
            </a:endParaRPr>
          </a:p>
          <a:p>
            <a:pPr algn="ctr">
              <a:lnSpc>
                <a:spcPct val="150000"/>
              </a:lnSpc>
            </a:pPr>
            <a:r>
              <a:rPr lang="zh-CN" altLang="en-US" sz="1500" dirty="0">
                <a:solidFill>
                  <a:schemeClr val="bg1"/>
                </a:solidFill>
                <a:latin typeface="思源宋体 Heavy" panose="02020900000000000000" pitchFamily="18" charset="-122"/>
                <a:ea typeface="思源宋体 Heavy" panose="02020900000000000000" pitchFamily="18" charset="-122"/>
              </a:rPr>
              <a:t>将口罩叠好放入清洁的自封袋中</a:t>
            </a:r>
            <a:endParaRPr lang="en-US" altLang="zh-CN" sz="1500" dirty="0">
              <a:solidFill>
                <a:schemeClr val="bg1"/>
              </a:solidFill>
              <a:latin typeface="思源宋体 Heavy" panose="02020900000000000000" pitchFamily="18" charset="-122"/>
              <a:ea typeface="思源宋体 Heavy" panose="02020900000000000000" pitchFamily="18" charset="-122"/>
            </a:endParaRPr>
          </a:p>
        </p:txBody>
      </p:sp>
      <p:sp>
        <p:nvSpPr>
          <p:cNvPr id="66" name="矩形 65"/>
          <p:cNvSpPr/>
          <p:nvPr/>
        </p:nvSpPr>
        <p:spPr>
          <a:xfrm>
            <a:off x="799901" y="3588289"/>
            <a:ext cx="928683" cy="368300"/>
          </a:xfrm>
          <a:prstGeom prst="rect">
            <a:avLst/>
          </a:prstGeom>
        </p:spPr>
        <p:txBody>
          <a:bodyPr wrap="square">
            <a:spAutoFit/>
          </a:bodyPr>
          <a:lstStyle/>
          <a:p>
            <a:pPr algn="ctr">
              <a:lnSpc>
                <a:spcPct val="150000"/>
              </a:lnSpc>
            </a:pPr>
            <a:r>
              <a:rPr lang="zh-CN" altLang="en-US" sz="1200" dirty="0">
                <a:solidFill>
                  <a:schemeClr val="accent2"/>
                </a:solidFill>
                <a:latin typeface="思源宋体 Heavy" panose="02020900000000000000" pitchFamily="18" charset="-122"/>
                <a:ea typeface="思源宋体 Heavy" panose="02020900000000000000" pitchFamily="18" charset="-122"/>
              </a:rPr>
              <a:t>棉布口罩</a:t>
            </a:r>
            <a:endParaRPr lang="zh-CN" altLang="en-US" sz="1200" dirty="0">
              <a:solidFill>
                <a:schemeClr val="accent2"/>
              </a:solidFill>
              <a:latin typeface="思源宋体 Heavy" panose="02020900000000000000" pitchFamily="18" charset="-122"/>
              <a:ea typeface="思源宋体 Heavy" panose="02020900000000000000" pitchFamily="18" charset="-122"/>
            </a:endParaRPr>
          </a:p>
        </p:txBody>
      </p:sp>
      <p:sp>
        <p:nvSpPr>
          <p:cNvPr id="67" name="矩形 66"/>
          <p:cNvSpPr/>
          <p:nvPr/>
        </p:nvSpPr>
        <p:spPr>
          <a:xfrm>
            <a:off x="2087273" y="3588289"/>
            <a:ext cx="928683" cy="368300"/>
          </a:xfrm>
          <a:prstGeom prst="rect">
            <a:avLst/>
          </a:prstGeom>
        </p:spPr>
        <p:txBody>
          <a:bodyPr wrap="square">
            <a:spAutoFit/>
          </a:bodyPr>
          <a:lstStyle/>
          <a:p>
            <a:pPr algn="ctr">
              <a:lnSpc>
                <a:spcPct val="150000"/>
              </a:lnSpc>
            </a:pPr>
            <a:r>
              <a:rPr lang="zh-CN" altLang="en-US" sz="1200" dirty="0">
                <a:solidFill>
                  <a:schemeClr val="accent2"/>
                </a:solidFill>
                <a:latin typeface="思源宋体 Heavy" panose="02020900000000000000" pitchFamily="18" charset="-122"/>
                <a:ea typeface="思源宋体 Heavy" panose="02020900000000000000" pitchFamily="18" charset="-122"/>
              </a:rPr>
              <a:t>海绵口罩</a:t>
            </a:r>
            <a:endParaRPr lang="zh-CN" altLang="en-US" sz="1200" dirty="0">
              <a:solidFill>
                <a:schemeClr val="accent2"/>
              </a:solidFill>
              <a:latin typeface="思源宋体 Heavy" panose="02020900000000000000" pitchFamily="18" charset="-122"/>
              <a:ea typeface="思源宋体 Heavy" panose="02020900000000000000" pitchFamily="18" charset="-122"/>
            </a:endParaRPr>
          </a:p>
        </p:txBody>
      </p:sp>
      <p:sp>
        <p:nvSpPr>
          <p:cNvPr id="68" name="矩形 67"/>
          <p:cNvSpPr/>
          <p:nvPr/>
        </p:nvSpPr>
        <p:spPr>
          <a:xfrm>
            <a:off x="3275293" y="3588289"/>
            <a:ext cx="1173872" cy="368300"/>
          </a:xfrm>
          <a:prstGeom prst="rect">
            <a:avLst/>
          </a:prstGeom>
        </p:spPr>
        <p:txBody>
          <a:bodyPr wrap="square">
            <a:spAutoFit/>
          </a:bodyPr>
          <a:lstStyle/>
          <a:p>
            <a:pPr algn="ctr">
              <a:lnSpc>
                <a:spcPct val="150000"/>
              </a:lnSpc>
            </a:pPr>
            <a:r>
              <a:rPr lang="zh-CN" altLang="en-US" sz="1200" dirty="0">
                <a:solidFill>
                  <a:schemeClr val="accent2"/>
                </a:solidFill>
                <a:latin typeface="思源宋体 Heavy" panose="02020900000000000000" pitchFamily="18" charset="-122"/>
                <a:ea typeface="思源宋体 Heavy" panose="02020900000000000000" pitchFamily="18" charset="-122"/>
              </a:rPr>
              <a:t>活性炭口罩</a:t>
            </a:r>
            <a:endParaRPr lang="zh-CN" altLang="en-US" sz="1200" dirty="0">
              <a:solidFill>
                <a:schemeClr val="accent2"/>
              </a:solidFill>
              <a:latin typeface="思源宋体 Heavy" panose="02020900000000000000" pitchFamily="18" charset="-122"/>
              <a:ea typeface="思源宋体 Heavy" panose="02020900000000000000" pitchFamily="18" charset="-122"/>
            </a:endParaRPr>
          </a:p>
        </p:txBody>
      </p:sp>
      <p:sp>
        <p:nvSpPr>
          <p:cNvPr id="83" name="任意多边形: 形状 82"/>
          <p:cNvSpPr/>
          <p:nvPr/>
        </p:nvSpPr>
        <p:spPr>
          <a:xfrm rot="18687798">
            <a:off x="771095" y="2457405"/>
            <a:ext cx="1113427" cy="1113427"/>
          </a:xfrm>
          <a:custGeom>
            <a:avLst/>
            <a:gdLst>
              <a:gd name="connsiteX0" fmla="*/ 1346252 w 1484569"/>
              <a:gd name="connsiteY0" fmla="*/ 807057 h 1484569"/>
              <a:gd name="connsiteX1" fmla="*/ 137472 w 1484569"/>
              <a:gd name="connsiteY1" fmla="*/ 807057 h 1484569"/>
              <a:gd name="connsiteX2" fmla="*/ 137962 w 1484569"/>
              <a:gd name="connsiteY2" fmla="*/ 821555 h 1484569"/>
              <a:gd name="connsiteX3" fmla="*/ 285584 w 1484569"/>
              <a:gd name="connsiteY3" fmla="*/ 1145818 h 1484569"/>
              <a:gd name="connsiteX4" fmla="*/ 1145818 w 1484569"/>
              <a:gd name="connsiteY4" fmla="*/ 1198985 h 1484569"/>
              <a:gd name="connsiteX5" fmla="*/ 1332246 w 1484569"/>
              <a:gd name="connsiteY5" fmla="*/ 895368 h 1484569"/>
              <a:gd name="connsiteX6" fmla="*/ 1198985 w 1484569"/>
              <a:gd name="connsiteY6" fmla="*/ 338751 h 1484569"/>
              <a:gd name="connsiteX7" fmla="*/ 338751 w 1484569"/>
              <a:gd name="connsiteY7" fmla="*/ 285584 h 1484569"/>
              <a:gd name="connsiteX8" fmla="*/ 152323 w 1484569"/>
              <a:gd name="connsiteY8" fmla="*/ 589201 h 1484569"/>
              <a:gd name="connsiteX9" fmla="*/ 141536 w 1484569"/>
              <a:gd name="connsiteY9" fmla="*/ 657222 h 1484569"/>
              <a:gd name="connsiteX10" fmla="*/ 1345273 w 1484569"/>
              <a:gd name="connsiteY10" fmla="*/ 657222 h 1484569"/>
              <a:gd name="connsiteX11" fmla="*/ 1320169 w 1484569"/>
              <a:gd name="connsiteY11" fmla="*/ 548232 h 1484569"/>
              <a:gd name="connsiteX12" fmla="*/ 1198985 w 1484569"/>
              <a:gd name="connsiteY12" fmla="*/ 338751 h 1484569"/>
              <a:gd name="connsiteX13" fmla="*/ 1298532 w 1484569"/>
              <a:gd name="connsiteY13" fmla="*/ 250794 h 1484569"/>
              <a:gd name="connsiteX14" fmla="*/ 1233776 w 1484569"/>
              <a:gd name="connsiteY14" fmla="*/ 1298531 h 1484569"/>
              <a:gd name="connsiteX15" fmla="*/ 186038 w 1484569"/>
              <a:gd name="connsiteY15" fmla="*/ 1233775 h 1484569"/>
              <a:gd name="connsiteX16" fmla="*/ 250794 w 1484569"/>
              <a:gd name="connsiteY16" fmla="*/ 186038 h 1484569"/>
              <a:gd name="connsiteX17" fmla="*/ 1298532 w 1484569"/>
              <a:gd name="connsiteY17" fmla="*/ 250794 h 148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69" h="1484569">
                <a:moveTo>
                  <a:pt x="1346252" y="807057"/>
                </a:moveTo>
                <a:lnTo>
                  <a:pt x="137472" y="807057"/>
                </a:lnTo>
                <a:lnTo>
                  <a:pt x="137962" y="821555"/>
                </a:lnTo>
                <a:cubicBezTo>
                  <a:pt x="153123" y="937956"/>
                  <a:pt x="202010" y="1051232"/>
                  <a:pt x="285584" y="1145818"/>
                </a:cubicBezTo>
                <a:cubicBezTo>
                  <a:pt x="508449" y="1398047"/>
                  <a:pt x="893590" y="1421850"/>
                  <a:pt x="1145818" y="1198985"/>
                </a:cubicBezTo>
                <a:cubicBezTo>
                  <a:pt x="1240404" y="1115411"/>
                  <a:pt x="1302868" y="1009017"/>
                  <a:pt x="1332246" y="895368"/>
                </a:cubicBezTo>
                <a:close/>
                <a:moveTo>
                  <a:pt x="1198985" y="338751"/>
                </a:moveTo>
                <a:cubicBezTo>
                  <a:pt x="976120" y="86523"/>
                  <a:pt x="590980" y="62719"/>
                  <a:pt x="338751" y="285584"/>
                </a:cubicBezTo>
                <a:cubicBezTo>
                  <a:pt x="244166" y="369158"/>
                  <a:pt x="181702" y="475553"/>
                  <a:pt x="152323" y="589201"/>
                </a:cubicBezTo>
                <a:lnTo>
                  <a:pt x="141536" y="657222"/>
                </a:lnTo>
                <a:lnTo>
                  <a:pt x="1345273" y="657222"/>
                </a:lnTo>
                <a:lnTo>
                  <a:pt x="1320169" y="548232"/>
                </a:lnTo>
                <a:cubicBezTo>
                  <a:pt x="1295001" y="473172"/>
                  <a:pt x="1254702" y="401809"/>
                  <a:pt x="1198985" y="338751"/>
                </a:cubicBezTo>
                <a:close/>
                <a:moveTo>
                  <a:pt x="1298532" y="250794"/>
                </a:moveTo>
                <a:cubicBezTo>
                  <a:pt x="1569975" y="558001"/>
                  <a:pt x="1540982" y="1027088"/>
                  <a:pt x="1233776" y="1298531"/>
                </a:cubicBezTo>
                <a:cubicBezTo>
                  <a:pt x="926569" y="1569974"/>
                  <a:pt x="457481" y="1540982"/>
                  <a:pt x="186038" y="1233775"/>
                </a:cubicBezTo>
                <a:cubicBezTo>
                  <a:pt x="-85405" y="926569"/>
                  <a:pt x="-56413" y="457481"/>
                  <a:pt x="250794" y="186038"/>
                </a:cubicBezTo>
                <a:cubicBezTo>
                  <a:pt x="558001" y="-85405"/>
                  <a:pt x="1027089" y="-56413"/>
                  <a:pt x="1298532" y="2507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4" name="任意多边形: 形状 83"/>
          <p:cNvSpPr/>
          <p:nvPr/>
        </p:nvSpPr>
        <p:spPr>
          <a:xfrm rot="18687798">
            <a:off x="2005811" y="2497469"/>
            <a:ext cx="1113427" cy="1113427"/>
          </a:xfrm>
          <a:custGeom>
            <a:avLst/>
            <a:gdLst>
              <a:gd name="connsiteX0" fmla="*/ 1346252 w 1484569"/>
              <a:gd name="connsiteY0" fmla="*/ 807057 h 1484569"/>
              <a:gd name="connsiteX1" fmla="*/ 137472 w 1484569"/>
              <a:gd name="connsiteY1" fmla="*/ 807057 h 1484569"/>
              <a:gd name="connsiteX2" fmla="*/ 137962 w 1484569"/>
              <a:gd name="connsiteY2" fmla="*/ 821555 h 1484569"/>
              <a:gd name="connsiteX3" fmla="*/ 285584 w 1484569"/>
              <a:gd name="connsiteY3" fmla="*/ 1145818 h 1484569"/>
              <a:gd name="connsiteX4" fmla="*/ 1145818 w 1484569"/>
              <a:gd name="connsiteY4" fmla="*/ 1198985 h 1484569"/>
              <a:gd name="connsiteX5" fmla="*/ 1332246 w 1484569"/>
              <a:gd name="connsiteY5" fmla="*/ 895368 h 1484569"/>
              <a:gd name="connsiteX6" fmla="*/ 1198985 w 1484569"/>
              <a:gd name="connsiteY6" fmla="*/ 338751 h 1484569"/>
              <a:gd name="connsiteX7" fmla="*/ 338751 w 1484569"/>
              <a:gd name="connsiteY7" fmla="*/ 285584 h 1484569"/>
              <a:gd name="connsiteX8" fmla="*/ 152323 w 1484569"/>
              <a:gd name="connsiteY8" fmla="*/ 589201 h 1484569"/>
              <a:gd name="connsiteX9" fmla="*/ 141536 w 1484569"/>
              <a:gd name="connsiteY9" fmla="*/ 657222 h 1484569"/>
              <a:gd name="connsiteX10" fmla="*/ 1345273 w 1484569"/>
              <a:gd name="connsiteY10" fmla="*/ 657222 h 1484569"/>
              <a:gd name="connsiteX11" fmla="*/ 1320169 w 1484569"/>
              <a:gd name="connsiteY11" fmla="*/ 548232 h 1484569"/>
              <a:gd name="connsiteX12" fmla="*/ 1198985 w 1484569"/>
              <a:gd name="connsiteY12" fmla="*/ 338751 h 1484569"/>
              <a:gd name="connsiteX13" fmla="*/ 1298532 w 1484569"/>
              <a:gd name="connsiteY13" fmla="*/ 250794 h 1484569"/>
              <a:gd name="connsiteX14" fmla="*/ 1233776 w 1484569"/>
              <a:gd name="connsiteY14" fmla="*/ 1298531 h 1484569"/>
              <a:gd name="connsiteX15" fmla="*/ 186038 w 1484569"/>
              <a:gd name="connsiteY15" fmla="*/ 1233775 h 1484569"/>
              <a:gd name="connsiteX16" fmla="*/ 250794 w 1484569"/>
              <a:gd name="connsiteY16" fmla="*/ 186038 h 1484569"/>
              <a:gd name="connsiteX17" fmla="*/ 1298532 w 1484569"/>
              <a:gd name="connsiteY17" fmla="*/ 250794 h 148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69" h="1484569">
                <a:moveTo>
                  <a:pt x="1346252" y="807057"/>
                </a:moveTo>
                <a:lnTo>
                  <a:pt x="137472" y="807057"/>
                </a:lnTo>
                <a:lnTo>
                  <a:pt x="137962" y="821555"/>
                </a:lnTo>
                <a:cubicBezTo>
                  <a:pt x="153123" y="937956"/>
                  <a:pt x="202010" y="1051232"/>
                  <a:pt x="285584" y="1145818"/>
                </a:cubicBezTo>
                <a:cubicBezTo>
                  <a:pt x="508449" y="1398047"/>
                  <a:pt x="893590" y="1421850"/>
                  <a:pt x="1145818" y="1198985"/>
                </a:cubicBezTo>
                <a:cubicBezTo>
                  <a:pt x="1240404" y="1115411"/>
                  <a:pt x="1302868" y="1009017"/>
                  <a:pt x="1332246" y="895368"/>
                </a:cubicBezTo>
                <a:close/>
                <a:moveTo>
                  <a:pt x="1198985" y="338751"/>
                </a:moveTo>
                <a:cubicBezTo>
                  <a:pt x="976120" y="86523"/>
                  <a:pt x="590980" y="62719"/>
                  <a:pt x="338751" y="285584"/>
                </a:cubicBezTo>
                <a:cubicBezTo>
                  <a:pt x="244166" y="369158"/>
                  <a:pt x="181702" y="475553"/>
                  <a:pt x="152323" y="589201"/>
                </a:cubicBezTo>
                <a:lnTo>
                  <a:pt x="141536" y="657222"/>
                </a:lnTo>
                <a:lnTo>
                  <a:pt x="1345273" y="657222"/>
                </a:lnTo>
                <a:lnTo>
                  <a:pt x="1320169" y="548232"/>
                </a:lnTo>
                <a:cubicBezTo>
                  <a:pt x="1295001" y="473172"/>
                  <a:pt x="1254702" y="401809"/>
                  <a:pt x="1198985" y="338751"/>
                </a:cubicBezTo>
                <a:close/>
                <a:moveTo>
                  <a:pt x="1298532" y="250794"/>
                </a:moveTo>
                <a:cubicBezTo>
                  <a:pt x="1569975" y="558001"/>
                  <a:pt x="1540982" y="1027088"/>
                  <a:pt x="1233776" y="1298531"/>
                </a:cubicBezTo>
                <a:cubicBezTo>
                  <a:pt x="926569" y="1569974"/>
                  <a:pt x="457481" y="1540982"/>
                  <a:pt x="186038" y="1233775"/>
                </a:cubicBezTo>
                <a:cubicBezTo>
                  <a:pt x="-85405" y="926569"/>
                  <a:pt x="-56413" y="457481"/>
                  <a:pt x="250794" y="186038"/>
                </a:cubicBezTo>
                <a:cubicBezTo>
                  <a:pt x="558001" y="-85405"/>
                  <a:pt x="1027089" y="-56413"/>
                  <a:pt x="1298532" y="2507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5" name="任意多边形: 形状 84"/>
          <p:cNvSpPr/>
          <p:nvPr/>
        </p:nvSpPr>
        <p:spPr>
          <a:xfrm rot="18687798">
            <a:off x="3305869" y="2490483"/>
            <a:ext cx="1113427" cy="1113427"/>
          </a:xfrm>
          <a:custGeom>
            <a:avLst/>
            <a:gdLst>
              <a:gd name="connsiteX0" fmla="*/ 1346252 w 1484569"/>
              <a:gd name="connsiteY0" fmla="*/ 807057 h 1484569"/>
              <a:gd name="connsiteX1" fmla="*/ 137472 w 1484569"/>
              <a:gd name="connsiteY1" fmla="*/ 807057 h 1484569"/>
              <a:gd name="connsiteX2" fmla="*/ 137962 w 1484569"/>
              <a:gd name="connsiteY2" fmla="*/ 821555 h 1484569"/>
              <a:gd name="connsiteX3" fmla="*/ 285584 w 1484569"/>
              <a:gd name="connsiteY3" fmla="*/ 1145818 h 1484569"/>
              <a:gd name="connsiteX4" fmla="*/ 1145818 w 1484569"/>
              <a:gd name="connsiteY4" fmla="*/ 1198985 h 1484569"/>
              <a:gd name="connsiteX5" fmla="*/ 1332246 w 1484569"/>
              <a:gd name="connsiteY5" fmla="*/ 895368 h 1484569"/>
              <a:gd name="connsiteX6" fmla="*/ 1198985 w 1484569"/>
              <a:gd name="connsiteY6" fmla="*/ 338751 h 1484569"/>
              <a:gd name="connsiteX7" fmla="*/ 338751 w 1484569"/>
              <a:gd name="connsiteY7" fmla="*/ 285584 h 1484569"/>
              <a:gd name="connsiteX8" fmla="*/ 152323 w 1484569"/>
              <a:gd name="connsiteY8" fmla="*/ 589201 h 1484569"/>
              <a:gd name="connsiteX9" fmla="*/ 141536 w 1484569"/>
              <a:gd name="connsiteY9" fmla="*/ 657222 h 1484569"/>
              <a:gd name="connsiteX10" fmla="*/ 1345273 w 1484569"/>
              <a:gd name="connsiteY10" fmla="*/ 657222 h 1484569"/>
              <a:gd name="connsiteX11" fmla="*/ 1320169 w 1484569"/>
              <a:gd name="connsiteY11" fmla="*/ 548232 h 1484569"/>
              <a:gd name="connsiteX12" fmla="*/ 1198985 w 1484569"/>
              <a:gd name="connsiteY12" fmla="*/ 338751 h 1484569"/>
              <a:gd name="connsiteX13" fmla="*/ 1298532 w 1484569"/>
              <a:gd name="connsiteY13" fmla="*/ 250794 h 1484569"/>
              <a:gd name="connsiteX14" fmla="*/ 1233776 w 1484569"/>
              <a:gd name="connsiteY14" fmla="*/ 1298531 h 1484569"/>
              <a:gd name="connsiteX15" fmla="*/ 186038 w 1484569"/>
              <a:gd name="connsiteY15" fmla="*/ 1233775 h 1484569"/>
              <a:gd name="connsiteX16" fmla="*/ 250794 w 1484569"/>
              <a:gd name="connsiteY16" fmla="*/ 186038 h 1484569"/>
              <a:gd name="connsiteX17" fmla="*/ 1298532 w 1484569"/>
              <a:gd name="connsiteY17" fmla="*/ 250794 h 148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4569" h="1484569">
                <a:moveTo>
                  <a:pt x="1346252" y="807057"/>
                </a:moveTo>
                <a:lnTo>
                  <a:pt x="137472" y="807057"/>
                </a:lnTo>
                <a:lnTo>
                  <a:pt x="137962" y="821555"/>
                </a:lnTo>
                <a:cubicBezTo>
                  <a:pt x="153123" y="937956"/>
                  <a:pt x="202010" y="1051232"/>
                  <a:pt x="285584" y="1145818"/>
                </a:cubicBezTo>
                <a:cubicBezTo>
                  <a:pt x="508449" y="1398047"/>
                  <a:pt x="893590" y="1421850"/>
                  <a:pt x="1145818" y="1198985"/>
                </a:cubicBezTo>
                <a:cubicBezTo>
                  <a:pt x="1240404" y="1115411"/>
                  <a:pt x="1302868" y="1009017"/>
                  <a:pt x="1332246" y="895368"/>
                </a:cubicBezTo>
                <a:close/>
                <a:moveTo>
                  <a:pt x="1198985" y="338751"/>
                </a:moveTo>
                <a:cubicBezTo>
                  <a:pt x="976120" y="86523"/>
                  <a:pt x="590980" y="62719"/>
                  <a:pt x="338751" y="285584"/>
                </a:cubicBezTo>
                <a:cubicBezTo>
                  <a:pt x="244166" y="369158"/>
                  <a:pt x="181702" y="475553"/>
                  <a:pt x="152323" y="589201"/>
                </a:cubicBezTo>
                <a:lnTo>
                  <a:pt x="141536" y="657222"/>
                </a:lnTo>
                <a:lnTo>
                  <a:pt x="1345273" y="657222"/>
                </a:lnTo>
                <a:lnTo>
                  <a:pt x="1320169" y="548232"/>
                </a:lnTo>
                <a:cubicBezTo>
                  <a:pt x="1295001" y="473172"/>
                  <a:pt x="1254702" y="401809"/>
                  <a:pt x="1198985" y="338751"/>
                </a:cubicBezTo>
                <a:close/>
                <a:moveTo>
                  <a:pt x="1298532" y="250794"/>
                </a:moveTo>
                <a:cubicBezTo>
                  <a:pt x="1569975" y="558001"/>
                  <a:pt x="1540982" y="1027088"/>
                  <a:pt x="1233776" y="1298531"/>
                </a:cubicBezTo>
                <a:cubicBezTo>
                  <a:pt x="926569" y="1569974"/>
                  <a:pt x="457481" y="1540982"/>
                  <a:pt x="186038" y="1233775"/>
                </a:cubicBezTo>
                <a:cubicBezTo>
                  <a:pt x="-85405" y="926569"/>
                  <a:pt x="-56413" y="457481"/>
                  <a:pt x="250794" y="186038"/>
                </a:cubicBezTo>
                <a:cubicBezTo>
                  <a:pt x="558001" y="-85405"/>
                  <a:pt x="1027089" y="-56413"/>
                  <a:pt x="1298532" y="2507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矩形 30"/>
          <p:cNvSpPr/>
          <p:nvPr/>
        </p:nvSpPr>
        <p:spPr>
          <a:xfrm>
            <a:off x="6056783" y="4635212"/>
            <a:ext cx="422465" cy="34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4" name="组合 33"/>
          <p:cNvGrpSpPr/>
          <p:nvPr/>
        </p:nvGrpSpPr>
        <p:grpSpPr>
          <a:xfrm rot="19373611">
            <a:off x="422512" y="1420563"/>
            <a:ext cx="608427" cy="305755"/>
            <a:chOff x="1735016" y="996462"/>
            <a:chExt cx="8328074" cy="4185138"/>
          </a:xfrm>
        </p:grpSpPr>
        <p:sp>
          <p:nvSpPr>
            <p:cNvPr id="35" name="等腰三角形 34"/>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等腰三角形 35"/>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8" name="组合 37"/>
          <p:cNvGrpSpPr/>
          <p:nvPr/>
        </p:nvGrpSpPr>
        <p:grpSpPr>
          <a:xfrm>
            <a:off x="3753808" y="1878438"/>
            <a:ext cx="2029029" cy="323846"/>
            <a:chOff x="4624077" y="915814"/>
            <a:chExt cx="2705372" cy="431794"/>
          </a:xfrm>
          <a:solidFill>
            <a:srgbClr val="0677C7"/>
          </a:solidFill>
        </p:grpSpPr>
        <p:sp>
          <p:nvSpPr>
            <p:cNvPr id="39" name="箭头: V 形 38"/>
            <p:cNvSpPr/>
            <p:nvPr/>
          </p:nvSpPr>
          <p:spPr>
            <a:xfrm>
              <a:off x="7150643" y="915814"/>
              <a:ext cx="178806" cy="431236"/>
            </a:xfrm>
            <a:prstGeom prst="chevron">
              <a:avLst>
                <a:gd name="adj" fmla="val 668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40" name="箭头: V 形 39"/>
            <p:cNvSpPr/>
            <p:nvPr/>
          </p:nvSpPr>
          <p:spPr>
            <a:xfrm flipH="1">
              <a:off x="4624077" y="916371"/>
              <a:ext cx="178806" cy="431237"/>
            </a:xfrm>
            <a:prstGeom prst="chevron">
              <a:avLst>
                <a:gd name="adj" fmla="val 668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41" name="六边形 40"/>
            <p:cNvSpPr/>
            <p:nvPr/>
          </p:nvSpPr>
          <p:spPr>
            <a:xfrm>
              <a:off x="4775088" y="915814"/>
              <a:ext cx="2417093" cy="4312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100" dirty="0">
                  <a:solidFill>
                    <a:schemeClr val="bg1"/>
                  </a:solidFill>
                  <a:latin typeface="思源宋体 Heavy" panose="02020900000000000000" pitchFamily="18" charset="-122"/>
                  <a:ea typeface="思源宋体 Heavy" panose="02020900000000000000" pitchFamily="18" charset="-122"/>
                </a:rPr>
                <a:t>口罩的选择</a:t>
              </a:r>
              <a:endParaRPr lang="zh-CN" altLang="en-US" sz="2100" dirty="0">
                <a:solidFill>
                  <a:schemeClr val="bg1"/>
                </a:solidFill>
                <a:latin typeface="思源宋体 Heavy" panose="02020900000000000000" pitchFamily="18" charset="-122"/>
                <a:ea typeface="思源宋体 Heavy" panose="02020900000000000000" pitchFamily="18" charset="-122"/>
              </a:endParaRPr>
            </a:p>
          </p:txBody>
        </p:sp>
      </p:grpSp>
      <p:sp>
        <p:nvSpPr>
          <p:cNvPr id="42" name="矩形 41"/>
          <p:cNvSpPr/>
          <p:nvPr/>
        </p:nvSpPr>
        <p:spPr>
          <a:xfrm>
            <a:off x="5679887" y="4692662"/>
            <a:ext cx="3052634" cy="1424940"/>
          </a:xfrm>
          <a:prstGeom prst="rect">
            <a:avLst/>
          </a:prstGeom>
        </p:spPr>
        <p:txBody>
          <a:bodyPr wrap="square">
            <a:spAutoFit/>
          </a:bodyPr>
          <a:lstStyle/>
          <a:p>
            <a:pPr algn="ctr">
              <a:lnSpc>
                <a:spcPts val="2600"/>
              </a:lnSpc>
            </a:pPr>
            <a:r>
              <a:rPr lang="zh-CN" altLang="en-US" sz="1500" dirty="0">
                <a:solidFill>
                  <a:schemeClr val="bg1"/>
                </a:solidFill>
                <a:latin typeface="思源宋体 Heavy" panose="02020900000000000000" pitchFamily="18" charset="-122"/>
                <a:ea typeface="思源宋体 Heavy" panose="02020900000000000000" pitchFamily="18" charset="-122"/>
              </a:rPr>
              <a:t>学校值守人员、清洁人员及食堂工作人员等人员应佩戴口罩。</a:t>
            </a:r>
            <a:endParaRPr lang="en-US" altLang="zh-CN" sz="1500" dirty="0">
              <a:solidFill>
                <a:schemeClr val="bg1"/>
              </a:solidFill>
              <a:latin typeface="思源宋体 Heavy" panose="02020900000000000000" pitchFamily="18" charset="-122"/>
              <a:ea typeface="思源宋体 Heavy" panose="02020900000000000000" pitchFamily="18" charset="-122"/>
            </a:endParaRPr>
          </a:p>
          <a:p>
            <a:pPr algn="ctr">
              <a:lnSpc>
                <a:spcPts val="2600"/>
              </a:lnSpc>
            </a:pPr>
            <a:r>
              <a:rPr lang="zh-CN" altLang="en-US" sz="1500" dirty="0">
                <a:solidFill>
                  <a:schemeClr val="bg1"/>
                </a:solidFill>
                <a:latin typeface="思源宋体 Heavy" panose="02020900000000000000" pitchFamily="18" charset="-122"/>
                <a:ea typeface="思源宋体 Heavy" panose="02020900000000000000" pitchFamily="18" charset="-122"/>
              </a:rPr>
              <a:t>低风险区校园内学生和授课老师</a:t>
            </a:r>
            <a:r>
              <a:rPr lang="zh-CN" altLang="en-US" sz="1500" dirty="0">
                <a:solidFill>
                  <a:srgbClr val="FF0000"/>
                </a:solidFill>
                <a:latin typeface="思源宋体 Heavy" panose="02020900000000000000" pitchFamily="18" charset="-122"/>
                <a:ea typeface="思源宋体 Heavy" panose="02020900000000000000" pitchFamily="18" charset="-122"/>
              </a:rPr>
              <a:t>可不戴口罩</a:t>
            </a:r>
            <a:r>
              <a:rPr lang="zh-CN" altLang="en-US" sz="1500" dirty="0">
                <a:solidFill>
                  <a:schemeClr val="bg1"/>
                </a:solidFill>
                <a:latin typeface="思源宋体 Heavy" panose="02020900000000000000" pitchFamily="18" charset="-122"/>
                <a:ea typeface="思源宋体 Heavy" panose="02020900000000000000" pitchFamily="18" charset="-122"/>
              </a:rPr>
              <a:t>，运动时</a:t>
            </a:r>
            <a:r>
              <a:rPr lang="zh-CN" altLang="en-US" sz="1500" dirty="0">
                <a:solidFill>
                  <a:srgbClr val="FF0000"/>
                </a:solidFill>
                <a:latin typeface="思源宋体 Heavy" panose="02020900000000000000" pitchFamily="18" charset="-122"/>
                <a:ea typeface="思源宋体 Heavy" panose="02020900000000000000" pitchFamily="18" charset="-122"/>
              </a:rPr>
              <a:t>不戴口罩</a:t>
            </a:r>
            <a:r>
              <a:rPr lang="zh-CN" altLang="en-US" sz="1500" dirty="0">
                <a:solidFill>
                  <a:schemeClr val="bg1"/>
                </a:solidFill>
                <a:latin typeface="思源宋体 Heavy" panose="02020900000000000000" pitchFamily="18" charset="-122"/>
                <a:ea typeface="思源宋体 Heavy" panose="02020900000000000000" pitchFamily="18" charset="-122"/>
              </a:rPr>
              <a:t>。</a:t>
            </a:r>
            <a:endParaRPr lang="zh-CN" altLang="en-US" sz="1500" dirty="0">
              <a:solidFill>
                <a:schemeClr val="bg1"/>
              </a:solidFill>
              <a:latin typeface="思源宋体 Heavy" panose="02020900000000000000" pitchFamily="18" charset="-122"/>
              <a:ea typeface="思源宋体 Heavy" panose="02020900000000000000" pitchFamily="18" charset="-122"/>
            </a:endParaRPr>
          </a:p>
        </p:txBody>
      </p:sp>
      <p:sp>
        <p:nvSpPr>
          <p:cNvPr id="43" name="矩形 42"/>
          <p:cNvSpPr/>
          <p:nvPr/>
        </p:nvSpPr>
        <p:spPr>
          <a:xfrm>
            <a:off x="6750368" y="4174855"/>
            <a:ext cx="962132" cy="437515"/>
          </a:xfrm>
          <a:prstGeom prst="rect">
            <a:avLst/>
          </a:prstGeom>
        </p:spPr>
        <p:txBody>
          <a:bodyPr wrap="square">
            <a:spAutoFit/>
          </a:bodyPr>
          <a:lstStyle/>
          <a:p>
            <a:pPr algn="ctr">
              <a:lnSpc>
                <a:spcPct val="150000"/>
              </a:lnSpc>
            </a:pPr>
            <a:r>
              <a:rPr lang="zh-CN" altLang="en-US" sz="1500" b="1" dirty="0">
                <a:solidFill>
                  <a:schemeClr val="bg1"/>
                </a:solidFill>
                <a:latin typeface="思源宋体 Heavy" panose="02020900000000000000" pitchFamily="18" charset="-122"/>
                <a:ea typeface="思源宋体 Heavy" panose="02020900000000000000" pitchFamily="18" charset="-122"/>
              </a:rPr>
              <a:t>注意事项</a:t>
            </a:r>
            <a:endParaRPr lang="zh-CN" altLang="en-US" sz="1500" b="1" dirty="0">
              <a:solidFill>
                <a:schemeClr val="bg1"/>
              </a:solidFill>
              <a:latin typeface="思源宋体 Heavy" panose="02020900000000000000" pitchFamily="18" charset="-122"/>
              <a:ea typeface="思源宋体 Heavy" panose="02020900000000000000" pitchFamily="18" charset="-122"/>
            </a:endParaRPr>
          </a:p>
        </p:txBody>
      </p:sp>
      <p:grpSp>
        <p:nvGrpSpPr>
          <p:cNvPr id="7" name="组合 6"/>
          <p:cNvGrpSpPr/>
          <p:nvPr/>
        </p:nvGrpSpPr>
        <p:grpSpPr>
          <a:xfrm>
            <a:off x="4578034" y="2521198"/>
            <a:ext cx="4075401" cy="1435391"/>
            <a:chOff x="6104045" y="1887127"/>
            <a:chExt cx="5433868" cy="1913855"/>
          </a:xfrm>
        </p:grpSpPr>
        <p:pic>
          <p:nvPicPr>
            <p:cNvPr id="2072" name="Picture 2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9600" l="10000" r="90000"/>
                      </a14:imgEffect>
                    </a14:imgLayer>
                  </a14:imgProps>
                </a:ext>
                <a:ext uri="{28A0092B-C50C-407E-A947-70E740481C1C}">
                  <a14:useLocalDpi xmlns:a14="http://schemas.microsoft.com/office/drawing/2010/main" val="0"/>
                </a:ext>
              </a:extLst>
            </a:blip>
            <a:srcRect/>
            <a:stretch>
              <a:fillRect/>
            </a:stretch>
          </p:blipFill>
          <p:spPr bwMode="auto">
            <a:xfrm>
              <a:off x="8209033" y="1887127"/>
              <a:ext cx="1132283" cy="1132283"/>
            </a:xfrm>
            <a:prstGeom prst="rect">
              <a:avLst/>
            </a:prstGeom>
            <a:noFill/>
            <a:extLst>
              <a:ext uri="{909E8E84-426E-40DD-AFC4-6F175D3DCCD1}">
                <a14:hiddenFill xmlns:a14="http://schemas.microsoft.com/office/drawing/2010/main">
                  <a:solidFill>
                    <a:srgbClr val="FFFFFF"/>
                  </a:solidFill>
                </a14:hiddenFill>
              </a:ext>
            </a:extLst>
          </p:spPr>
        </p:pic>
        <p:sp>
          <p:nvSpPr>
            <p:cNvPr id="70" name="矩形 69"/>
            <p:cNvSpPr/>
            <p:nvPr/>
          </p:nvSpPr>
          <p:spPr>
            <a:xfrm>
              <a:off x="6104045" y="3309915"/>
              <a:ext cx="1757431" cy="491067"/>
            </a:xfrm>
            <a:prstGeom prst="rect">
              <a:avLst/>
            </a:prstGeom>
          </p:spPr>
          <p:txBody>
            <a:bodyPr wrap="square">
              <a:spAutoFit/>
            </a:bodyPr>
            <a:lstStyle/>
            <a:p>
              <a:pPr algn="ctr">
                <a:lnSpc>
                  <a:spcPct val="150000"/>
                </a:lnSpc>
              </a:pPr>
              <a:r>
                <a:rPr lang="zh-CN" altLang="en-US" sz="1200" dirty="0">
                  <a:solidFill>
                    <a:schemeClr val="accent2"/>
                  </a:solidFill>
                  <a:latin typeface="思源宋体 Heavy" panose="02020900000000000000" pitchFamily="18" charset="-122"/>
                  <a:ea typeface="思源宋体 Heavy" panose="02020900000000000000" pitchFamily="18" charset="-122"/>
                </a:rPr>
                <a:t>医用口罩</a:t>
              </a:r>
              <a:endParaRPr lang="zh-CN" altLang="en-US" sz="1200" dirty="0">
                <a:solidFill>
                  <a:schemeClr val="accent2"/>
                </a:solidFill>
                <a:latin typeface="思源宋体 Heavy" panose="02020900000000000000" pitchFamily="18" charset="-122"/>
                <a:ea typeface="思源宋体 Heavy" panose="02020900000000000000" pitchFamily="18" charset="-122"/>
              </a:endParaRPr>
            </a:p>
          </p:txBody>
        </p:sp>
        <p:sp>
          <p:nvSpPr>
            <p:cNvPr id="71" name="矩形 70"/>
            <p:cNvSpPr/>
            <p:nvPr/>
          </p:nvSpPr>
          <p:spPr>
            <a:xfrm>
              <a:off x="7993074" y="3309915"/>
              <a:ext cx="1757431" cy="491067"/>
            </a:xfrm>
            <a:prstGeom prst="rect">
              <a:avLst/>
            </a:prstGeom>
          </p:spPr>
          <p:txBody>
            <a:bodyPr wrap="square">
              <a:spAutoFit/>
            </a:bodyPr>
            <a:lstStyle/>
            <a:p>
              <a:pPr algn="ctr">
                <a:lnSpc>
                  <a:spcPct val="150000"/>
                </a:lnSpc>
              </a:pPr>
              <a:r>
                <a:rPr lang="en-US" altLang="zh-CN" sz="1200" dirty="0">
                  <a:solidFill>
                    <a:schemeClr val="accent2"/>
                  </a:solidFill>
                  <a:latin typeface="思源宋体 Heavy" panose="02020900000000000000" pitchFamily="18" charset="-122"/>
                  <a:ea typeface="思源宋体 Heavy" panose="02020900000000000000" pitchFamily="18" charset="-122"/>
                </a:rPr>
                <a:t>N95</a:t>
              </a:r>
              <a:r>
                <a:rPr lang="zh-CN" altLang="en-US" sz="1200" dirty="0">
                  <a:solidFill>
                    <a:schemeClr val="accent2"/>
                  </a:solidFill>
                  <a:latin typeface="思源宋体 Heavy" panose="02020900000000000000" pitchFamily="18" charset="-122"/>
                  <a:ea typeface="思源宋体 Heavy" panose="02020900000000000000" pitchFamily="18" charset="-122"/>
                </a:rPr>
                <a:t>口罩</a:t>
              </a:r>
              <a:endParaRPr lang="zh-CN" altLang="en-US" sz="1200" dirty="0">
                <a:solidFill>
                  <a:schemeClr val="accent2"/>
                </a:solidFill>
                <a:latin typeface="思源宋体 Heavy" panose="02020900000000000000" pitchFamily="18" charset="-122"/>
                <a:ea typeface="思源宋体 Heavy" panose="02020900000000000000" pitchFamily="18" charset="-122"/>
              </a:endParaRPr>
            </a:p>
          </p:txBody>
        </p:sp>
        <p:sp>
          <p:nvSpPr>
            <p:cNvPr id="88" name="任意多边形: 形状 87"/>
            <p:cNvSpPr/>
            <p:nvPr/>
          </p:nvSpPr>
          <p:spPr>
            <a:xfrm rot="19052872">
              <a:off x="8265421" y="2175725"/>
              <a:ext cx="1243525" cy="650064"/>
            </a:xfrm>
            <a:custGeom>
              <a:avLst/>
              <a:gdLst>
                <a:gd name="connsiteX0" fmla="*/ 1243525 w 1243525"/>
                <a:gd name="connsiteY0" fmla="*/ 477572 h 650064"/>
                <a:gd name="connsiteX1" fmla="*/ 1243525 w 1243525"/>
                <a:gd name="connsiteY1" fmla="*/ 650064 h 650064"/>
                <a:gd name="connsiteX2" fmla="*/ 6062 w 1243525"/>
                <a:gd name="connsiteY2" fmla="*/ 650064 h 650064"/>
                <a:gd name="connsiteX3" fmla="*/ 6062 w 1243525"/>
                <a:gd name="connsiteY3" fmla="*/ 644831 h 650064"/>
                <a:gd name="connsiteX4" fmla="*/ 1443 w 1243525"/>
                <a:gd name="connsiteY4" fmla="*/ 644841 h 650064"/>
                <a:gd name="connsiteX5" fmla="*/ 0 w 1243525"/>
                <a:gd name="connsiteY5" fmla="*/ 386 h 650064"/>
                <a:gd name="connsiteX6" fmla="*/ 172492 w 1243525"/>
                <a:gd name="connsiteY6" fmla="*/ 0 h 650064"/>
                <a:gd name="connsiteX7" fmla="*/ 173561 w 1243525"/>
                <a:gd name="connsiteY7" fmla="*/ 477572 h 6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525" h="650064">
                  <a:moveTo>
                    <a:pt x="1243525" y="477572"/>
                  </a:moveTo>
                  <a:lnTo>
                    <a:pt x="1243525" y="650064"/>
                  </a:lnTo>
                  <a:lnTo>
                    <a:pt x="6062" y="650064"/>
                  </a:lnTo>
                  <a:lnTo>
                    <a:pt x="6062" y="644831"/>
                  </a:lnTo>
                  <a:lnTo>
                    <a:pt x="1443" y="644841"/>
                  </a:lnTo>
                  <a:lnTo>
                    <a:pt x="0" y="386"/>
                  </a:lnTo>
                  <a:lnTo>
                    <a:pt x="172492" y="0"/>
                  </a:lnTo>
                  <a:lnTo>
                    <a:pt x="173561" y="4775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6" name="组合 5"/>
            <p:cNvGrpSpPr/>
            <p:nvPr/>
          </p:nvGrpSpPr>
          <p:grpSpPr>
            <a:xfrm>
              <a:off x="6296337" y="2020200"/>
              <a:ext cx="5241576" cy="1780302"/>
              <a:chOff x="-3079787" y="3773111"/>
              <a:chExt cx="5241576" cy="1780302"/>
            </a:xfrm>
          </p:grpSpPr>
          <p:pic>
            <p:nvPicPr>
              <p:cNvPr id="8"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471" b="95221" l="900" r="97044">
                            <a14:backgroundMark x1="84704" y1="62132" x2="82648" y2="75368"/>
                          </a14:backgroundRemoval>
                        </a14:imgEffect>
                      </a14:imgLayer>
                    </a14:imgProps>
                  </a:ext>
                  <a:ext uri="{28A0092B-C50C-407E-A947-70E740481C1C}">
                    <a14:useLocalDpi xmlns:a14="http://schemas.microsoft.com/office/drawing/2010/main" val="0"/>
                  </a:ext>
                </a:extLst>
              </a:blip>
              <a:srcRect/>
              <a:stretch>
                <a:fillRect/>
              </a:stretch>
            </p:blipFill>
            <p:spPr bwMode="auto">
              <a:xfrm>
                <a:off x="649568" y="3811846"/>
                <a:ext cx="1375061" cy="961482"/>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511882" y="5062346"/>
                <a:ext cx="1649907" cy="491067"/>
              </a:xfrm>
              <a:prstGeom prst="rect">
                <a:avLst/>
              </a:prstGeom>
            </p:spPr>
            <p:txBody>
              <a:bodyPr wrap="square">
                <a:spAutoFit/>
              </a:bodyPr>
              <a:lstStyle/>
              <a:p>
                <a:pPr algn="ctr">
                  <a:lnSpc>
                    <a:spcPct val="150000"/>
                  </a:lnSpc>
                  <a:buClrTx/>
                  <a:buSzTx/>
                  <a:buFontTx/>
                </a:pPr>
                <a:r>
                  <a:rPr lang="zh-CN" altLang="en-US" sz="1200" dirty="0">
                    <a:solidFill>
                      <a:schemeClr val="accent2"/>
                    </a:solidFill>
                    <a:latin typeface="思源宋体 Heavy" panose="02020900000000000000" pitchFamily="18" charset="-122"/>
                    <a:ea typeface="思源宋体 Heavy" panose="02020900000000000000" pitchFamily="18" charset="-122"/>
                  </a:rPr>
                  <a:t>外科口罩</a:t>
                </a:r>
                <a:endParaRPr lang="zh-CN" altLang="en-US" sz="1200" dirty="0">
                  <a:solidFill>
                    <a:schemeClr val="accent2"/>
                  </a:solidFill>
                  <a:latin typeface="思源宋体 Heavy" panose="02020900000000000000" pitchFamily="18" charset="-122"/>
                  <a:ea typeface="思源宋体 Heavy" panose="02020900000000000000" pitchFamily="18" charset="-122"/>
                </a:endParaRPr>
              </a:p>
            </p:txBody>
          </p:sp>
          <p:sp>
            <p:nvSpPr>
              <p:cNvPr id="47" name="任意多边形: 形状 46"/>
              <p:cNvSpPr/>
              <p:nvPr/>
            </p:nvSpPr>
            <p:spPr>
              <a:xfrm rot="19052872">
                <a:off x="830898" y="3885792"/>
                <a:ext cx="1243525" cy="650064"/>
              </a:xfrm>
              <a:custGeom>
                <a:avLst/>
                <a:gdLst>
                  <a:gd name="connsiteX0" fmla="*/ 1243525 w 1243525"/>
                  <a:gd name="connsiteY0" fmla="*/ 477572 h 650064"/>
                  <a:gd name="connsiteX1" fmla="*/ 1243525 w 1243525"/>
                  <a:gd name="connsiteY1" fmla="*/ 650064 h 650064"/>
                  <a:gd name="connsiteX2" fmla="*/ 6062 w 1243525"/>
                  <a:gd name="connsiteY2" fmla="*/ 650064 h 650064"/>
                  <a:gd name="connsiteX3" fmla="*/ 6062 w 1243525"/>
                  <a:gd name="connsiteY3" fmla="*/ 644831 h 650064"/>
                  <a:gd name="connsiteX4" fmla="*/ 1443 w 1243525"/>
                  <a:gd name="connsiteY4" fmla="*/ 644841 h 650064"/>
                  <a:gd name="connsiteX5" fmla="*/ 0 w 1243525"/>
                  <a:gd name="connsiteY5" fmla="*/ 386 h 650064"/>
                  <a:gd name="connsiteX6" fmla="*/ 172492 w 1243525"/>
                  <a:gd name="connsiteY6" fmla="*/ 0 h 650064"/>
                  <a:gd name="connsiteX7" fmla="*/ 173561 w 1243525"/>
                  <a:gd name="connsiteY7" fmla="*/ 477572 h 6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525" h="650064">
                    <a:moveTo>
                      <a:pt x="1243525" y="477572"/>
                    </a:moveTo>
                    <a:lnTo>
                      <a:pt x="1243525" y="650064"/>
                    </a:lnTo>
                    <a:lnTo>
                      <a:pt x="6062" y="650064"/>
                    </a:lnTo>
                    <a:lnTo>
                      <a:pt x="6062" y="644831"/>
                    </a:lnTo>
                    <a:lnTo>
                      <a:pt x="1443" y="644841"/>
                    </a:lnTo>
                    <a:lnTo>
                      <a:pt x="0" y="386"/>
                    </a:lnTo>
                    <a:lnTo>
                      <a:pt x="172492" y="0"/>
                    </a:lnTo>
                    <a:lnTo>
                      <a:pt x="173561" y="4775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46"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471" b="95221" l="900" r="97044">
                            <a14:backgroundMark x1="84704" y1="62132" x2="82648" y2="75368"/>
                          </a14:backgroundRemoval>
                        </a14:imgEffect>
                      </a14:imgLayer>
                    </a14:imgProps>
                  </a:ext>
                  <a:ext uri="{28A0092B-C50C-407E-A947-70E740481C1C}">
                    <a14:useLocalDpi xmlns:a14="http://schemas.microsoft.com/office/drawing/2010/main" val="0"/>
                  </a:ext>
                </a:extLst>
              </a:blip>
              <a:srcRect/>
              <a:stretch>
                <a:fillRect/>
              </a:stretch>
            </p:blipFill>
            <p:spPr bwMode="auto">
              <a:xfrm>
                <a:off x="-3079787" y="3773111"/>
                <a:ext cx="1375061" cy="961482"/>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任意多边形: 形状 81"/>
            <p:cNvSpPr/>
            <p:nvPr/>
          </p:nvSpPr>
          <p:spPr>
            <a:xfrm rot="19172871">
              <a:off x="6445320" y="2134526"/>
              <a:ext cx="1243525" cy="650064"/>
            </a:xfrm>
            <a:custGeom>
              <a:avLst/>
              <a:gdLst>
                <a:gd name="connsiteX0" fmla="*/ 1243525 w 1243525"/>
                <a:gd name="connsiteY0" fmla="*/ 477572 h 650064"/>
                <a:gd name="connsiteX1" fmla="*/ 1243525 w 1243525"/>
                <a:gd name="connsiteY1" fmla="*/ 650064 h 650064"/>
                <a:gd name="connsiteX2" fmla="*/ 6062 w 1243525"/>
                <a:gd name="connsiteY2" fmla="*/ 650064 h 650064"/>
                <a:gd name="connsiteX3" fmla="*/ 6062 w 1243525"/>
                <a:gd name="connsiteY3" fmla="*/ 644831 h 650064"/>
                <a:gd name="connsiteX4" fmla="*/ 1443 w 1243525"/>
                <a:gd name="connsiteY4" fmla="*/ 644841 h 650064"/>
                <a:gd name="connsiteX5" fmla="*/ 0 w 1243525"/>
                <a:gd name="connsiteY5" fmla="*/ 386 h 650064"/>
                <a:gd name="connsiteX6" fmla="*/ 172492 w 1243525"/>
                <a:gd name="connsiteY6" fmla="*/ 0 h 650064"/>
                <a:gd name="connsiteX7" fmla="*/ 173561 w 1243525"/>
                <a:gd name="connsiteY7" fmla="*/ 477572 h 6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525" h="650064">
                  <a:moveTo>
                    <a:pt x="1243525" y="477572"/>
                  </a:moveTo>
                  <a:lnTo>
                    <a:pt x="1243525" y="650064"/>
                  </a:lnTo>
                  <a:lnTo>
                    <a:pt x="6062" y="650064"/>
                  </a:lnTo>
                  <a:lnTo>
                    <a:pt x="6062" y="644831"/>
                  </a:lnTo>
                  <a:lnTo>
                    <a:pt x="1443" y="644841"/>
                  </a:lnTo>
                  <a:lnTo>
                    <a:pt x="0" y="386"/>
                  </a:lnTo>
                  <a:lnTo>
                    <a:pt x="172492" y="0"/>
                  </a:lnTo>
                  <a:lnTo>
                    <a:pt x="173561" y="4775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49" name="文本框 48"/>
          <p:cNvSpPr txBox="1"/>
          <p:nvPr/>
        </p:nvSpPr>
        <p:spPr>
          <a:xfrm>
            <a:off x="1061948" y="1343070"/>
            <a:ext cx="2621280" cy="460375"/>
          </a:xfrm>
          <a:prstGeom prst="rect">
            <a:avLst/>
          </a:prstGeom>
          <a:noFill/>
        </p:spPr>
        <p:txBody>
          <a:bodyPr wrap="none" rtlCol="0">
            <a:spAutoFit/>
          </a:bodyPr>
          <a:lstStyle/>
          <a:p>
            <a:pPr lvl="0">
              <a:defRPr/>
            </a:pPr>
            <a:r>
              <a:rPr lang="zh-CN" altLang="en-US" sz="2400" b="1" kern="0" dirty="0">
                <a:latin typeface="微软雅黑" panose="020B0503020204020204" charset="-122"/>
                <a:ea typeface="微软雅黑" panose="020B0503020204020204" charset="-122"/>
              </a:rPr>
              <a:t>做好日常行为管理</a:t>
            </a:r>
            <a:endParaRPr lang="zh-CN" altLang="en-US" sz="2400" b="1" kern="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617">
        <p:circle/>
      </p:transition>
    </mc:Choice>
    <mc:Fallback>
      <p:transition spd="slow" advTm="3617">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539552" y="2132855"/>
            <a:ext cx="8136904" cy="3168353"/>
          </a:xfrm>
          <a:prstGeom prst="rect">
            <a:avLst/>
          </a:prstGeom>
          <a:noFill/>
          <a:ln>
            <a:miter lim="800000"/>
          </a:ln>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Tx/>
              <a:buNone/>
              <a:defRPr/>
            </a:pPr>
            <a:endParaRPr kumimoji="0" lang="zh-CN" altLang="en-US" sz="40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4" name="Picture 2"/>
          <p:cNvPicPr>
            <a:picLocks noChangeAspect="1" noChangeArrowheads="1"/>
          </p:cNvPicPr>
          <p:nvPr/>
        </p:nvPicPr>
        <p:blipFill>
          <a:blip r:embed="rId2" cstate="print"/>
          <a:srcRect/>
          <a:stretch>
            <a:fillRect/>
          </a:stretch>
        </p:blipFill>
        <p:spPr bwMode="auto">
          <a:xfrm>
            <a:off x="971600" y="764704"/>
            <a:ext cx="6048672" cy="5648716"/>
          </a:xfrm>
          <a:prstGeom prst="rect">
            <a:avLst/>
          </a:prstGeom>
          <a:noFill/>
          <a:ln>
            <a:miter lim="800000"/>
            <a:headEnd/>
            <a:tailEnd/>
          </a:ln>
        </p:spPr>
      </p:pic>
    </p:spTree>
  </p:cSld>
  <p:clrMapOvr>
    <a:masterClrMapping/>
  </p:clrMapOvr>
  <p:transition>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539552" y="2132855"/>
            <a:ext cx="8424936" cy="4104457"/>
          </a:xfrm>
          <a:prstGeom prst="rect">
            <a:avLst/>
          </a:prstGeom>
          <a:noFill/>
          <a:ln>
            <a:miter lim="800000"/>
          </a:ln>
        </p:spPr>
        <p:txBody>
          <a:bodyPr vert="horz" wrap="square" lIns="91440" tIns="45720" rIns="91440" bIns="45720" numCol="1" rtlCol="0" anchor="t" anchorCtr="0" compatLnSpc="1">
            <a:noAutofit/>
          </a:bodyPr>
          <a:lstStyle/>
          <a:p>
            <a:pPr>
              <a:buFontTx/>
              <a:buNone/>
            </a:pPr>
            <a:r>
              <a:rPr lang="en-US" altLang="zh-CN" sz="2800" dirty="0" smtClean="0"/>
              <a:t>(2)</a:t>
            </a:r>
            <a:r>
              <a:rPr lang="zh-CN" altLang="zh-CN" sz="2800" dirty="0" smtClean="0"/>
              <a:t>一次性使用医用口罩摘脱和丢弃的方法</a:t>
            </a:r>
            <a:endParaRPr lang="zh-CN" altLang="zh-CN" sz="2800" dirty="0" smtClean="0"/>
          </a:p>
          <a:p>
            <a:pPr>
              <a:buFontTx/>
              <a:buNone/>
            </a:pPr>
            <a:r>
              <a:rPr lang="en-US" altLang="zh-CN" sz="2800" dirty="0" smtClean="0"/>
              <a:t>1)</a:t>
            </a:r>
            <a:r>
              <a:rPr lang="zh-CN" altLang="zh-CN" sz="2800" dirty="0" smtClean="0"/>
              <a:t>脱下口罩时避免触碰口罩外侧</a:t>
            </a:r>
            <a:r>
              <a:rPr lang="en-US" altLang="zh-CN" sz="2800" dirty="0" smtClean="0"/>
              <a:t>,</a:t>
            </a:r>
            <a:r>
              <a:rPr lang="zh-CN" altLang="zh-CN" sz="2800" dirty="0" smtClean="0"/>
              <a:t>用手抓着系带取下</a:t>
            </a:r>
            <a:r>
              <a:rPr lang="en-US" altLang="zh-CN" sz="2800" dirty="0" smtClean="0"/>
              <a:t>,</a:t>
            </a:r>
            <a:r>
              <a:rPr lang="zh-CN" altLang="zh-CN" sz="2800" dirty="0" smtClean="0"/>
              <a:t>避免细菌或病毒黏附到手上</a:t>
            </a:r>
            <a:r>
              <a:rPr lang="en-US" altLang="zh-CN" sz="2800" dirty="0" smtClean="0"/>
              <a:t>,</a:t>
            </a:r>
            <a:r>
              <a:rPr lang="zh-CN" altLang="zh-CN" sz="2800" dirty="0" smtClean="0"/>
              <a:t>以手为媒介扩散。</a:t>
            </a:r>
            <a:endParaRPr lang="zh-CN" altLang="zh-CN" sz="2800" dirty="0" smtClean="0"/>
          </a:p>
          <a:p>
            <a:pPr>
              <a:buFontTx/>
              <a:buNone/>
            </a:pPr>
            <a:r>
              <a:rPr lang="en-US" altLang="zh-CN" sz="2800" dirty="0" smtClean="0"/>
              <a:t>2)</a:t>
            </a:r>
            <a:r>
              <a:rPr lang="zh-CN" altLang="zh-CN" sz="2800" dirty="0" smtClean="0"/>
              <a:t>不建议将摘下来的口罩直接塞进口袋里或随便丢弃</a:t>
            </a:r>
            <a:r>
              <a:rPr lang="en-US" altLang="zh-CN" sz="2800" dirty="0" smtClean="0"/>
              <a:t>,</a:t>
            </a:r>
            <a:r>
              <a:rPr lang="zh-CN" altLang="zh-CN" sz="2800" dirty="0" smtClean="0"/>
              <a:t>这样容易造成医用口罩二次污染。普通人群佩戴过的口罩使用后按照生活垃圾分类的要求处理即可；确诊病例、疑似病例及其护理人员用过的口罩按照医疗废弃物收集处理。</a:t>
            </a:r>
            <a:endParaRPr lang="zh-CN" altLang="zh-CN" sz="2800" dirty="0" smtClean="0"/>
          </a:p>
        </p:txBody>
      </p:sp>
    </p:spTree>
  </p:cSld>
  <p:clrMapOvr>
    <a:masterClrMapping/>
  </p:clrMapOvr>
  <p:transition>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539552" y="2132855"/>
            <a:ext cx="8424936" cy="4104457"/>
          </a:xfrm>
          <a:prstGeom prst="rect">
            <a:avLst/>
          </a:prstGeom>
          <a:noFill/>
          <a:ln>
            <a:miter lim="800000"/>
          </a:ln>
        </p:spPr>
        <p:txBody>
          <a:bodyPr vert="horz" wrap="square" lIns="91440" tIns="45720" rIns="91440" bIns="45720" numCol="1" rtlCol="0" anchor="t" anchorCtr="0" compatLnSpc="1">
            <a:noAutofit/>
          </a:bodyPr>
          <a:lstStyle/>
          <a:p>
            <a:pPr>
              <a:buFontTx/>
              <a:buNone/>
            </a:pPr>
            <a:r>
              <a:rPr lang="en-US" altLang="zh-CN" sz="2800" dirty="0" smtClean="0"/>
              <a:t>      </a:t>
            </a:r>
            <a:r>
              <a:rPr lang="en-US" altLang="zh-CN" sz="3200" dirty="0" smtClean="0"/>
              <a:t>   </a:t>
            </a:r>
            <a:endParaRPr lang="en-US" altLang="zh-CN" sz="3200" dirty="0" smtClean="0"/>
          </a:p>
          <a:p>
            <a:pPr>
              <a:buFontTx/>
              <a:buNone/>
            </a:pPr>
            <a:r>
              <a:rPr lang="zh-CN" altLang="zh-CN" sz="3200" dirty="0" smtClean="0"/>
              <a:t>         班主任或者班级晨检员应该按时如实进行晨午检；</a:t>
            </a:r>
            <a:r>
              <a:rPr lang="zh-CN" altLang="zh-CN" sz="3200" dirty="0" smtClean="0">
                <a:sym typeface="+mn-ea"/>
              </a:rPr>
              <a:t>使用测温枪时要规范操作</a:t>
            </a:r>
            <a:r>
              <a:rPr lang="en-US" altLang="zh-CN" sz="3200" dirty="0" smtClean="0">
                <a:sym typeface="+mn-ea"/>
              </a:rPr>
              <a:t>,</a:t>
            </a:r>
            <a:r>
              <a:rPr lang="zh-CN" altLang="zh-CN" sz="3200" dirty="0" smtClean="0">
                <a:sym typeface="+mn-ea"/>
              </a:rPr>
              <a:t>不要接触被测者皮肤。如检测到体温异常者</a:t>
            </a:r>
            <a:r>
              <a:rPr lang="en-US" altLang="zh-CN" sz="3200" dirty="0" smtClean="0">
                <a:sym typeface="+mn-ea"/>
              </a:rPr>
              <a:t>,</a:t>
            </a:r>
            <a:r>
              <a:rPr lang="zh-CN" altLang="zh-CN" sz="3200" dirty="0" smtClean="0">
                <a:sym typeface="+mn-ea"/>
              </a:rPr>
              <a:t>应用微湿酒精棉球对</a:t>
            </a:r>
            <a:r>
              <a:rPr lang="zh-CN" altLang="en-US" sz="3200" dirty="0" smtClean="0">
                <a:sym typeface="+mn-ea"/>
              </a:rPr>
              <a:t>测温枪</a:t>
            </a:r>
            <a:r>
              <a:rPr lang="zh-CN" altLang="zh-CN" sz="3200" dirty="0" smtClean="0">
                <a:sym typeface="+mn-ea"/>
              </a:rPr>
              <a:t>进行必要消毒。水银体温计应及时消毒</a:t>
            </a:r>
            <a:r>
              <a:rPr lang="en-US" altLang="zh-CN" sz="3200" dirty="0" smtClean="0">
                <a:sym typeface="+mn-ea"/>
              </a:rPr>
              <a:t>,</a:t>
            </a:r>
            <a:r>
              <a:rPr lang="zh-CN" altLang="zh-CN" sz="3200" dirty="0" smtClean="0">
                <a:sym typeface="+mn-ea"/>
              </a:rPr>
              <a:t>未经消毒不得重复使用</a:t>
            </a:r>
            <a:r>
              <a:rPr lang="en-US" altLang="zh-CN" sz="3200" dirty="0" smtClean="0">
                <a:sym typeface="+mn-ea"/>
              </a:rPr>
              <a:t>,</a:t>
            </a:r>
            <a:r>
              <a:rPr lang="zh-CN" altLang="zh-CN" sz="3200" dirty="0" smtClean="0">
                <a:sym typeface="+mn-ea"/>
              </a:rPr>
              <a:t>并规范操作。</a:t>
            </a:r>
            <a:endParaRPr lang="zh-CN" altLang="zh-CN" sz="3200" dirty="0" smtClean="0"/>
          </a:p>
          <a:p>
            <a:pPr>
              <a:buFontTx/>
              <a:buNone/>
            </a:pPr>
            <a:r>
              <a:rPr lang="en-US" altLang="zh-CN" sz="3200" dirty="0" smtClean="0"/>
              <a:t>        </a:t>
            </a:r>
            <a:r>
              <a:rPr lang="en-US" altLang="zh-CN" sz="3200" dirty="0" smtClean="0">
                <a:sym typeface="+mn-ea"/>
              </a:rPr>
              <a:t> </a:t>
            </a:r>
            <a:endParaRPr lang="zh-CN" altLang="zh-CN" sz="3200" dirty="0" smtClean="0"/>
          </a:p>
        </p:txBody>
      </p:sp>
      <p:sp>
        <p:nvSpPr>
          <p:cNvPr id="4" name="Rectangle 2"/>
          <p:cNvSpPr txBox="1">
            <a:spLocks noChangeArrowheads="1"/>
          </p:cNvSpPr>
          <p:nvPr/>
        </p:nvSpPr>
        <p:spPr bwMode="auto">
          <a:xfrm>
            <a:off x="683568" y="908720"/>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dirty="0" smtClean="0">
                <a:ln>
                  <a:noFill/>
                </a:ln>
                <a:effectLst/>
                <a:uLnTx/>
                <a:uFillTx/>
                <a:latin typeface="+mj-lt"/>
                <a:ea typeface="+mj-ea"/>
                <a:cs typeface="+mj-cs"/>
              </a:rPr>
              <a:t>   开学后疫情防控工作</a:t>
            </a:r>
            <a:endParaRPr kumimoji="0" lang="zh-CN" altLang="en-US" sz="4400" b="0" i="0" u="none" strike="noStrike" kern="1200" cap="none" spc="0" normalizeH="0" baseline="0" noProof="0" dirty="0" smtClean="0">
              <a:ln>
                <a:noFill/>
              </a:ln>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1" y="2861897"/>
            <a:ext cx="6246056" cy="3138854"/>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圆角 5"/>
          <p:cNvSpPr/>
          <p:nvPr/>
        </p:nvSpPr>
        <p:spPr>
          <a:xfrm>
            <a:off x="295421" y="1134207"/>
            <a:ext cx="8553158" cy="4555295"/>
          </a:xfrm>
          <a:prstGeom prst="roundRect">
            <a:avLst>
              <a:gd name="adj" fmla="val 26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350">
                <a:latin typeface="华文楷体" panose="02010600040101010101" pitchFamily="2" charset="-122"/>
                <a:ea typeface="华文楷体" panose="02010600040101010101" pitchFamily="2" charset="-122"/>
              </a:rPr>
              <a:t>要引导学生注意用眼卫生，做好近视眼防控。适当科学运动，平衡营养膳食，安排好作息，提高机体免疫力。</a:t>
            </a:r>
            <a:endParaRPr lang="zh-CN" altLang="en-US" sz="1350" dirty="0">
              <a:latin typeface="华文楷体" panose="02010600040101010101" pitchFamily="2" charset="-122"/>
              <a:ea typeface="华文楷体" panose="02010600040101010101" pitchFamily="2" charset="-122"/>
            </a:endParaRPr>
          </a:p>
        </p:txBody>
      </p:sp>
      <p:grpSp>
        <p:nvGrpSpPr>
          <p:cNvPr id="7" name="组合 6"/>
          <p:cNvGrpSpPr/>
          <p:nvPr/>
        </p:nvGrpSpPr>
        <p:grpSpPr>
          <a:xfrm rot="19373611">
            <a:off x="454262" y="1406593"/>
            <a:ext cx="608427" cy="305755"/>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10"/>
          <p:cNvSpPr txBox="1"/>
          <p:nvPr/>
        </p:nvSpPr>
        <p:spPr>
          <a:xfrm>
            <a:off x="1061948" y="1331640"/>
            <a:ext cx="2621280" cy="460375"/>
          </a:xfrm>
          <a:prstGeom prst="rect">
            <a:avLst/>
          </a:prstGeom>
          <a:noFill/>
        </p:spPr>
        <p:txBody>
          <a:bodyPr wrap="none" rtlCol="0">
            <a:spAutoFit/>
          </a:bodyPr>
          <a:lstStyle/>
          <a:p>
            <a:pPr lvl="0">
              <a:defRPr/>
            </a:pPr>
            <a:r>
              <a:rPr lang="zh-CN" altLang="en-US" sz="2400" b="1" kern="0" dirty="0">
                <a:latin typeface="微软雅黑" panose="020B0503020204020204" charset="-122"/>
                <a:ea typeface="微软雅黑" panose="020B0503020204020204" charset="-122"/>
              </a:rPr>
              <a:t>做好日常行为管理</a:t>
            </a:r>
            <a:endParaRPr lang="zh-CN" altLang="en-US" sz="2400" b="1" kern="0" dirty="0">
              <a:latin typeface="微软雅黑" panose="020B0503020204020204" charset="-122"/>
              <a:ea typeface="微软雅黑" panose="020B0503020204020204" charset="-122"/>
            </a:endParaRPr>
          </a:p>
        </p:txBody>
      </p:sp>
      <p:grpSp>
        <p:nvGrpSpPr>
          <p:cNvPr id="12" name="组合 11"/>
          <p:cNvGrpSpPr/>
          <p:nvPr/>
        </p:nvGrpSpPr>
        <p:grpSpPr>
          <a:xfrm>
            <a:off x="1097280" y="3106580"/>
            <a:ext cx="7024784" cy="578315"/>
            <a:chOff x="1151677" y="2259607"/>
            <a:chExt cx="6880306" cy="913979"/>
          </a:xfrm>
        </p:grpSpPr>
        <p:grpSp>
          <p:nvGrpSpPr>
            <p:cNvPr id="13" name="组合 10"/>
            <p:cNvGrpSpPr/>
            <p:nvPr/>
          </p:nvGrpSpPr>
          <p:grpSpPr>
            <a:xfrm>
              <a:off x="1151677" y="2259607"/>
              <a:ext cx="1343800" cy="913979"/>
              <a:chOff x="1533959" y="2724679"/>
              <a:chExt cx="1792053" cy="1218920"/>
            </a:xfrm>
            <a:solidFill>
              <a:srgbClr val="0070C0"/>
            </a:solidFill>
          </p:grpSpPr>
          <p:sp>
            <p:nvSpPr>
              <p:cNvPr id="23" name="Freeform 5"/>
              <p:cNvSpPr>
                <a:spLocks noChangeAspect="1"/>
              </p:cNvSpPr>
              <p:nvPr/>
            </p:nvSpPr>
            <p:spPr bwMode="auto">
              <a:xfrm>
                <a:off x="1533959"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1"/>
              </a:solidFill>
              <a:ln>
                <a:noFill/>
              </a:ln>
            </p:spPr>
            <p:txBody>
              <a:bodyPr vert="horz" wrap="square" lIns="91412" tIns="45705" rIns="91412" bIns="45705" numCol="1" anchor="t" anchorCtr="0" compatLnSpc="1"/>
              <a:lstStyle/>
              <a:p>
                <a:pPr defTabSz="914400">
                  <a:defRPr/>
                </a:pPr>
                <a:endParaRPr lang="zh-CN" altLang="en-US" sz="1200" dirty="0">
                  <a:solidFill>
                    <a:prstClr val="black"/>
                  </a:solidFill>
                  <a:latin typeface="微软雅黑" panose="020B0503020204020204" charset="-122"/>
                  <a:ea typeface="微软雅黑" panose="020B0503020204020204" charset="-122"/>
                  <a:sym typeface="Source Han Serif SC" panose="02020400000000000000" pitchFamily="18" charset="-122"/>
                </a:endParaRPr>
              </a:p>
            </p:txBody>
          </p:sp>
          <p:sp>
            <p:nvSpPr>
              <p:cNvPr id="24" name="TextBox 12"/>
              <p:cNvSpPr txBox="1"/>
              <p:nvPr/>
            </p:nvSpPr>
            <p:spPr>
              <a:xfrm>
                <a:off x="1611412" y="2939449"/>
                <a:ext cx="1632262" cy="872633"/>
              </a:xfrm>
              <a:prstGeom prst="rect">
                <a:avLst/>
              </a:prstGeom>
              <a:noFill/>
            </p:spPr>
            <p:txBody>
              <a:bodyPr wrap="none" rtlCol="0">
                <a:spAutoFit/>
              </a:bodyPr>
              <a:lstStyle/>
              <a:p>
                <a:pPr algn="ctr" defTabSz="914400">
                  <a:defRPr/>
                </a:pPr>
                <a:r>
                  <a:rPr lang="zh-CN" altLang="en-US" sz="2100" b="1" dirty="0">
                    <a:solidFill>
                      <a:prstClr val="white"/>
                    </a:solidFill>
                    <a:latin typeface="微软雅黑" panose="020B0503020204020204" charset="-122"/>
                    <a:ea typeface="微软雅黑" panose="020B0503020204020204" charset="-122"/>
                    <a:sym typeface="Source Han Serif SC" panose="02020400000000000000" pitchFamily="18" charset="-122"/>
                  </a:rPr>
                  <a:t>良好作息</a:t>
                </a:r>
                <a:endParaRPr lang="zh-CN" altLang="en-US" sz="2100" b="1" dirty="0">
                  <a:solidFill>
                    <a:prstClr val="white"/>
                  </a:solidFill>
                  <a:latin typeface="微软雅黑" panose="020B0503020204020204" charset="-122"/>
                  <a:ea typeface="微软雅黑" panose="020B0503020204020204" charset="-122"/>
                  <a:sym typeface="Source Han Serif SC" panose="02020400000000000000" pitchFamily="18" charset="-122"/>
                </a:endParaRPr>
              </a:p>
            </p:txBody>
          </p:sp>
        </p:grpSp>
        <p:grpSp>
          <p:nvGrpSpPr>
            <p:cNvPr id="14" name="组合 25"/>
            <p:cNvGrpSpPr/>
            <p:nvPr/>
          </p:nvGrpSpPr>
          <p:grpSpPr>
            <a:xfrm>
              <a:off x="2998401" y="2259607"/>
              <a:ext cx="1343800" cy="913979"/>
              <a:chOff x="3996698" y="2724679"/>
              <a:chExt cx="1792053" cy="1218920"/>
            </a:xfrm>
            <a:solidFill>
              <a:srgbClr val="0070C0"/>
            </a:solidFill>
          </p:grpSpPr>
          <p:sp>
            <p:nvSpPr>
              <p:cNvPr id="21" name="Freeform 5"/>
              <p:cNvSpPr>
                <a:spLocks noChangeAspect="1"/>
              </p:cNvSpPr>
              <p:nvPr/>
            </p:nvSpPr>
            <p:spPr bwMode="auto">
              <a:xfrm>
                <a:off x="3996698"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2"/>
              </a:solidFill>
              <a:ln>
                <a:noFill/>
              </a:ln>
            </p:spPr>
            <p:txBody>
              <a:bodyPr vert="horz" wrap="square" lIns="91412" tIns="45705" rIns="91412" bIns="45705" numCol="1" anchor="t" anchorCtr="0" compatLnSpc="1"/>
              <a:lstStyle/>
              <a:p>
                <a:pPr defTabSz="914400">
                  <a:defRPr/>
                </a:pPr>
                <a:endParaRPr lang="zh-CN" altLang="en-US" sz="1200" dirty="0">
                  <a:solidFill>
                    <a:prstClr val="black"/>
                  </a:solidFill>
                  <a:latin typeface="微软雅黑" panose="020B0503020204020204" charset="-122"/>
                  <a:ea typeface="微软雅黑" panose="020B0503020204020204" charset="-122"/>
                  <a:sym typeface="Source Han Serif SC" panose="02020400000000000000" pitchFamily="18" charset="-122"/>
                </a:endParaRPr>
              </a:p>
            </p:txBody>
          </p:sp>
          <p:sp>
            <p:nvSpPr>
              <p:cNvPr id="22" name="TextBox 27"/>
              <p:cNvSpPr txBox="1"/>
              <p:nvPr/>
            </p:nvSpPr>
            <p:spPr>
              <a:xfrm>
                <a:off x="4074150" y="2939449"/>
                <a:ext cx="1632262" cy="872633"/>
              </a:xfrm>
              <a:prstGeom prst="rect">
                <a:avLst/>
              </a:prstGeom>
              <a:noFill/>
            </p:spPr>
            <p:txBody>
              <a:bodyPr wrap="none" rtlCol="0">
                <a:spAutoFit/>
              </a:bodyPr>
              <a:lstStyle/>
              <a:p>
                <a:pPr algn="ctr" defTabSz="914400">
                  <a:defRPr/>
                </a:pPr>
                <a:r>
                  <a:rPr lang="zh-CN" altLang="en-US" sz="2100" b="1" dirty="0">
                    <a:solidFill>
                      <a:prstClr val="white"/>
                    </a:solidFill>
                    <a:latin typeface="微软雅黑" panose="020B0503020204020204" charset="-122"/>
                    <a:ea typeface="微软雅黑" panose="020B0503020204020204" charset="-122"/>
                    <a:sym typeface="Source Han Serif SC" panose="02020400000000000000" pitchFamily="18" charset="-122"/>
                  </a:rPr>
                  <a:t>平衡膳食</a:t>
                </a:r>
                <a:endParaRPr lang="zh-CN" altLang="en-US" sz="2100" b="1" dirty="0">
                  <a:solidFill>
                    <a:prstClr val="white"/>
                  </a:solidFill>
                  <a:latin typeface="微软雅黑" panose="020B0503020204020204" charset="-122"/>
                  <a:ea typeface="微软雅黑" panose="020B0503020204020204" charset="-122"/>
                  <a:sym typeface="Source Han Serif SC" panose="02020400000000000000" pitchFamily="18" charset="-122"/>
                </a:endParaRPr>
              </a:p>
            </p:txBody>
          </p:sp>
        </p:grpSp>
        <p:grpSp>
          <p:nvGrpSpPr>
            <p:cNvPr id="15" name="组合 28"/>
            <p:cNvGrpSpPr/>
            <p:nvPr/>
          </p:nvGrpSpPr>
          <p:grpSpPr>
            <a:xfrm>
              <a:off x="4841459" y="2259607"/>
              <a:ext cx="1343800" cy="913979"/>
              <a:chOff x="6454547" y="2724679"/>
              <a:chExt cx="1792053" cy="1218920"/>
            </a:xfrm>
            <a:solidFill>
              <a:srgbClr val="0070C0"/>
            </a:solidFill>
          </p:grpSpPr>
          <p:sp>
            <p:nvSpPr>
              <p:cNvPr id="19" name="Freeform 5"/>
              <p:cNvSpPr>
                <a:spLocks noChangeAspect="1"/>
              </p:cNvSpPr>
              <p:nvPr/>
            </p:nvSpPr>
            <p:spPr bwMode="auto">
              <a:xfrm>
                <a:off x="6454547"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chemeClr val="accent3"/>
              </a:solidFill>
              <a:ln>
                <a:noFill/>
              </a:ln>
            </p:spPr>
            <p:txBody>
              <a:bodyPr vert="horz" wrap="square" lIns="91412" tIns="45705" rIns="91412" bIns="45705" numCol="1" anchor="t" anchorCtr="0" compatLnSpc="1"/>
              <a:lstStyle/>
              <a:p>
                <a:pPr defTabSz="914400">
                  <a:defRPr/>
                </a:pPr>
                <a:endParaRPr lang="zh-CN" altLang="en-US" sz="1200" dirty="0">
                  <a:solidFill>
                    <a:prstClr val="black"/>
                  </a:solidFill>
                  <a:latin typeface="微软雅黑" panose="020B0503020204020204" charset="-122"/>
                  <a:ea typeface="微软雅黑" panose="020B0503020204020204" charset="-122"/>
                  <a:sym typeface="Source Han Serif SC" panose="02020400000000000000" pitchFamily="18" charset="-122"/>
                </a:endParaRPr>
              </a:p>
            </p:txBody>
          </p:sp>
          <p:sp>
            <p:nvSpPr>
              <p:cNvPr id="20" name="TextBox 30"/>
              <p:cNvSpPr txBox="1"/>
              <p:nvPr/>
            </p:nvSpPr>
            <p:spPr>
              <a:xfrm>
                <a:off x="6536891" y="2939449"/>
                <a:ext cx="1632262" cy="872633"/>
              </a:xfrm>
              <a:prstGeom prst="rect">
                <a:avLst/>
              </a:prstGeom>
              <a:noFill/>
            </p:spPr>
            <p:txBody>
              <a:bodyPr wrap="none" rtlCol="0">
                <a:spAutoFit/>
              </a:bodyPr>
              <a:lstStyle/>
              <a:p>
                <a:pPr algn="ctr" defTabSz="914400">
                  <a:defRPr/>
                </a:pPr>
                <a:r>
                  <a:rPr lang="zh-CN" altLang="en-US" sz="2100" b="1" dirty="0">
                    <a:solidFill>
                      <a:prstClr val="white"/>
                    </a:solidFill>
                    <a:latin typeface="微软雅黑" panose="020B0503020204020204" charset="-122"/>
                    <a:ea typeface="微软雅黑" panose="020B0503020204020204" charset="-122"/>
                    <a:sym typeface="Source Han Serif SC" panose="02020400000000000000" pitchFamily="18" charset="-122"/>
                  </a:rPr>
                  <a:t>科学用眼</a:t>
                </a:r>
                <a:endParaRPr lang="zh-CN" altLang="en-US" sz="2100" b="1" dirty="0">
                  <a:solidFill>
                    <a:prstClr val="white"/>
                  </a:solidFill>
                  <a:latin typeface="微软雅黑" panose="020B0503020204020204" charset="-122"/>
                  <a:ea typeface="微软雅黑" panose="020B0503020204020204" charset="-122"/>
                  <a:sym typeface="Source Han Serif SC" panose="02020400000000000000" pitchFamily="18" charset="-122"/>
                </a:endParaRPr>
              </a:p>
            </p:txBody>
          </p:sp>
        </p:grpSp>
        <p:grpSp>
          <p:nvGrpSpPr>
            <p:cNvPr id="16" name="组合 31"/>
            <p:cNvGrpSpPr/>
            <p:nvPr/>
          </p:nvGrpSpPr>
          <p:grpSpPr>
            <a:xfrm>
              <a:off x="6688183" y="2259607"/>
              <a:ext cx="1343800" cy="913979"/>
              <a:chOff x="8917286" y="2724679"/>
              <a:chExt cx="1792053" cy="1218920"/>
            </a:xfrm>
            <a:solidFill>
              <a:srgbClr val="0070C0"/>
            </a:solidFill>
          </p:grpSpPr>
          <p:sp>
            <p:nvSpPr>
              <p:cNvPr id="17" name="Freeform 5"/>
              <p:cNvSpPr>
                <a:spLocks noChangeAspect="1"/>
              </p:cNvSpPr>
              <p:nvPr/>
            </p:nvSpPr>
            <p:spPr bwMode="auto">
              <a:xfrm>
                <a:off x="8917286" y="2724679"/>
                <a:ext cx="1792053" cy="1218920"/>
              </a:xfrm>
              <a:custGeom>
                <a:avLst/>
                <a:gdLst>
                  <a:gd name="T0" fmla="*/ 368 w 7852"/>
                  <a:gd name="T1" fmla="*/ 0 h 5322"/>
                  <a:gd name="T2" fmla="*/ 7496 w 7852"/>
                  <a:gd name="T3" fmla="*/ 0 h 5322"/>
                  <a:gd name="T4" fmla="*/ 7497 w 7852"/>
                  <a:gd name="T5" fmla="*/ 0 h 5322"/>
                  <a:gd name="T6" fmla="*/ 7497 w 7852"/>
                  <a:gd name="T7" fmla="*/ 0 h 5322"/>
                  <a:gd name="T8" fmla="*/ 7852 w 7852"/>
                  <a:gd name="T9" fmla="*/ 357 h 5322"/>
                  <a:gd name="T10" fmla="*/ 7852 w 7852"/>
                  <a:gd name="T11" fmla="*/ 363 h 5322"/>
                  <a:gd name="T12" fmla="*/ 7852 w 7852"/>
                  <a:gd name="T13" fmla="*/ 363 h 5322"/>
                  <a:gd name="T14" fmla="*/ 7852 w 7852"/>
                  <a:gd name="T15" fmla="*/ 3116 h 5322"/>
                  <a:gd name="T16" fmla="*/ 7852 w 7852"/>
                  <a:gd name="T17" fmla="*/ 3120 h 5322"/>
                  <a:gd name="T18" fmla="*/ 7852 w 7852"/>
                  <a:gd name="T19" fmla="*/ 3120 h 5322"/>
                  <a:gd name="T20" fmla="*/ 7482 w 7852"/>
                  <a:gd name="T21" fmla="*/ 3676 h 5322"/>
                  <a:gd name="T22" fmla="*/ 4025 w 7852"/>
                  <a:gd name="T23" fmla="*/ 5297 h 5322"/>
                  <a:gd name="T24" fmla="*/ 4024 w 7852"/>
                  <a:gd name="T25" fmla="*/ 5298 h 5322"/>
                  <a:gd name="T26" fmla="*/ 3926 w 7852"/>
                  <a:gd name="T27" fmla="*/ 5322 h 5322"/>
                  <a:gd name="T28" fmla="*/ 3833 w 7852"/>
                  <a:gd name="T29" fmla="*/ 5300 h 5322"/>
                  <a:gd name="T30" fmla="*/ 378 w 7852"/>
                  <a:gd name="T31" fmla="*/ 3680 h 5322"/>
                  <a:gd name="T32" fmla="*/ 0 w 7852"/>
                  <a:gd name="T33" fmla="*/ 3116 h 5322"/>
                  <a:gd name="T34" fmla="*/ 0 w 7852"/>
                  <a:gd name="T35" fmla="*/ 3099 h 5322"/>
                  <a:gd name="T36" fmla="*/ 0 w 7852"/>
                  <a:gd name="T37" fmla="*/ 3099 h 5322"/>
                  <a:gd name="T38" fmla="*/ 0 w 7852"/>
                  <a:gd name="T39" fmla="*/ 362 h 5322"/>
                  <a:gd name="T40" fmla="*/ 0 w 7852"/>
                  <a:gd name="T41" fmla="*/ 362 h 5322"/>
                  <a:gd name="T42" fmla="*/ 0 w 7852"/>
                  <a:gd name="T43" fmla="*/ 357 h 5322"/>
                  <a:gd name="T44" fmla="*/ 357 w 7852"/>
                  <a:gd name="T45" fmla="*/ 0 h 5322"/>
                  <a:gd name="T46" fmla="*/ 368 w 7852"/>
                  <a:gd name="T47" fmla="*/ 0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52" h="5322">
                    <a:moveTo>
                      <a:pt x="368" y="0"/>
                    </a:moveTo>
                    <a:lnTo>
                      <a:pt x="7496" y="0"/>
                    </a:lnTo>
                    <a:lnTo>
                      <a:pt x="7497" y="0"/>
                    </a:lnTo>
                    <a:lnTo>
                      <a:pt x="7497" y="0"/>
                    </a:lnTo>
                    <a:cubicBezTo>
                      <a:pt x="7693" y="1"/>
                      <a:pt x="7852" y="160"/>
                      <a:pt x="7852" y="357"/>
                    </a:cubicBezTo>
                    <a:lnTo>
                      <a:pt x="7852" y="363"/>
                    </a:lnTo>
                    <a:lnTo>
                      <a:pt x="7852" y="363"/>
                    </a:lnTo>
                    <a:lnTo>
                      <a:pt x="7852" y="3116"/>
                    </a:lnTo>
                    <a:lnTo>
                      <a:pt x="7852" y="3120"/>
                    </a:lnTo>
                    <a:lnTo>
                      <a:pt x="7852" y="3120"/>
                    </a:lnTo>
                    <a:cubicBezTo>
                      <a:pt x="7851" y="3370"/>
                      <a:pt x="7699" y="3584"/>
                      <a:pt x="7482" y="3676"/>
                    </a:cubicBezTo>
                    <a:lnTo>
                      <a:pt x="4025" y="5297"/>
                    </a:lnTo>
                    <a:lnTo>
                      <a:pt x="4024" y="5298"/>
                    </a:lnTo>
                    <a:cubicBezTo>
                      <a:pt x="3995" y="5313"/>
                      <a:pt x="3962" y="5322"/>
                      <a:pt x="3926" y="5322"/>
                    </a:cubicBezTo>
                    <a:cubicBezTo>
                      <a:pt x="3893" y="5322"/>
                      <a:pt x="3861" y="5314"/>
                      <a:pt x="3833" y="5300"/>
                    </a:cubicBezTo>
                    <a:lnTo>
                      <a:pt x="378" y="3680"/>
                    </a:lnTo>
                    <a:cubicBezTo>
                      <a:pt x="156" y="3588"/>
                      <a:pt x="0" y="3370"/>
                      <a:pt x="0" y="3116"/>
                    </a:cubicBezTo>
                    <a:cubicBezTo>
                      <a:pt x="0" y="3110"/>
                      <a:pt x="0" y="3105"/>
                      <a:pt x="0" y="3099"/>
                    </a:cubicBezTo>
                    <a:lnTo>
                      <a:pt x="0" y="3099"/>
                    </a:lnTo>
                    <a:lnTo>
                      <a:pt x="0" y="362"/>
                    </a:lnTo>
                    <a:lnTo>
                      <a:pt x="0" y="362"/>
                    </a:lnTo>
                    <a:lnTo>
                      <a:pt x="0" y="357"/>
                    </a:lnTo>
                    <a:cubicBezTo>
                      <a:pt x="0" y="160"/>
                      <a:pt x="160" y="0"/>
                      <a:pt x="357" y="0"/>
                    </a:cubicBezTo>
                    <a:cubicBezTo>
                      <a:pt x="360" y="0"/>
                      <a:pt x="364" y="0"/>
                      <a:pt x="368" y="0"/>
                    </a:cubicBezTo>
                    <a:close/>
                  </a:path>
                </a:pathLst>
              </a:custGeom>
              <a:solidFill>
                <a:srgbClr val="F5ACAA"/>
              </a:solidFill>
              <a:ln>
                <a:noFill/>
              </a:ln>
            </p:spPr>
            <p:txBody>
              <a:bodyPr vert="horz" wrap="square" lIns="91412" tIns="45705" rIns="91412" bIns="45705" numCol="1" anchor="t" anchorCtr="0" compatLnSpc="1"/>
              <a:lstStyle/>
              <a:p>
                <a:pPr defTabSz="914400">
                  <a:defRPr/>
                </a:pPr>
                <a:endParaRPr lang="zh-CN" altLang="en-US" sz="1200" dirty="0">
                  <a:solidFill>
                    <a:prstClr val="black"/>
                  </a:solidFill>
                  <a:latin typeface="微软雅黑" panose="020B0503020204020204" charset="-122"/>
                  <a:ea typeface="微软雅黑" panose="020B0503020204020204" charset="-122"/>
                  <a:sym typeface="Source Han Serif SC" panose="02020400000000000000" pitchFamily="18" charset="-122"/>
                </a:endParaRPr>
              </a:p>
            </p:txBody>
          </p:sp>
          <p:sp>
            <p:nvSpPr>
              <p:cNvPr id="18" name="TextBox 33"/>
              <p:cNvSpPr txBox="1"/>
              <p:nvPr/>
            </p:nvSpPr>
            <p:spPr>
              <a:xfrm>
                <a:off x="8999629" y="2939449"/>
                <a:ext cx="1632262" cy="872633"/>
              </a:xfrm>
              <a:prstGeom prst="rect">
                <a:avLst/>
              </a:prstGeom>
              <a:noFill/>
            </p:spPr>
            <p:txBody>
              <a:bodyPr wrap="none" rtlCol="0">
                <a:spAutoFit/>
              </a:bodyPr>
              <a:lstStyle/>
              <a:p>
                <a:pPr algn="ctr" defTabSz="914400">
                  <a:defRPr/>
                </a:pPr>
                <a:r>
                  <a:rPr lang="zh-CN" altLang="en-US" sz="2100" b="1" dirty="0">
                    <a:solidFill>
                      <a:prstClr val="white"/>
                    </a:solidFill>
                    <a:latin typeface="微软雅黑" panose="020B0503020204020204" charset="-122"/>
                    <a:ea typeface="微软雅黑" panose="020B0503020204020204" charset="-122"/>
                    <a:sym typeface="Source Han Serif SC" panose="02020400000000000000" pitchFamily="18" charset="-122"/>
                  </a:rPr>
                  <a:t>适度锻炼</a:t>
                </a:r>
                <a:endParaRPr lang="zh-CN" altLang="en-US" sz="2100" b="1" dirty="0">
                  <a:solidFill>
                    <a:prstClr val="white"/>
                  </a:solidFill>
                  <a:latin typeface="微软雅黑" panose="020B0503020204020204" charset="-122"/>
                  <a:ea typeface="微软雅黑" panose="020B0503020204020204" charset="-122"/>
                  <a:sym typeface="Source Han Serif SC" panose="02020400000000000000" pitchFamily="18" charset="-122"/>
                </a:endParaRPr>
              </a:p>
            </p:txBody>
          </p:sp>
        </p:grpSp>
      </p:grpSp>
      <p:pic>
        <p:nvPicPr>
          <p:cNvPr id="25" name="图片 24"/>
          <p:cNvPicPr preferRelativeResize="0"/>
          <p:nvPr/>
        </p:nvPicPr>
        <p:blipFill rotWithShape="1">
          <a:blip r:embed="rId1" cstate="print">
            <a:extLst>
              <a:ext uri="{28A0092B-C50C-407E-A947-70E740481C1C}">
                <a14:useLocalDpi xmlns:a14="http://schemas.microsoft.com/office/drawing/2010/main" val="0"/>
              </a:ext>
            </a:extLst>
          </a:blip>
          <a:srcRect l="7409" t="11193" r="10475" b="3704"/>
          <a:stretch>
            <a:fillRect/>
          </a:stretch>
        </p:blipFill>
        <p:spPr>
          <a:xfrm>
            <a:off x="1052461" y="3840480"/>
            <a:ext cx="1549685" cy="1748520"/>
          </a:xfrm>
          <a:prstGeom prst="rect">
            <a:avLst/>
          </a:prstGeom>
        </p:spPr>
      </p:pic>
      <p:pic>
        <p:nvPicPr>
          <p:cNvPr id="26" name="图片 25"/>
          <p:cNvPicPr preferRelativeResize="0"/>
          <p:nvPr/>
        </p:nvPicPr>
        <p:blipFill rotWithShape="1">
          <a:blip r:embed="rId2">
            <a:extLst>
              <a:ext uri="{28A0092B-C50C-407E-A947-70E740481C1C}">
                <a14:useLocalDpi xmlns:a14="http://schemas.microsoft.com/office/drawing/2010/main" val="0"/>
              </a:ext>
            </a:extLst>
          </a:blip>
          <a:srcRect l="15488" t="4382" r="13757" b="9544"/>
          <a:stretch>
            <a:fillRect/>
          </a:stretch>
        </p:blipFill>
        <p:spPr>
          <a:xfrm>
            <a:off x="2909294" y="3840480"/>
            <a:ext cx="1549685" cy="1748520"/>
          </a:xfrm>
          <a:prstGeom prst="rect">
            <a:avLst/>
          </a:prstGeom>
        </p:spPr>
      </p:pic>
      <p:pic>
        <p:nvPicPr>
          <p:cNvPr id="27" name="图片 26"/>
          <p:cNvPicPr preferRelativeResize="0"/>
          <p:nvPr/>
        </p:nvPicPr>
        <p:blipFill rotWithShape="1">
          <a:blip r:embed="rId3" cstate="print">
            <a:extLst>
              <a:ext uri="{28A0092B-C50C-407E-A947-70E740481C1C}">
                <a14:useLocalDpi xmlns:a14="http://schemas.microsoft.com/office/drawing/2010/main" val="0"/>
              </a:ext>
            </a:extLst>
          </a:blip>
          <a:srcRect l="13107" t="15967" r="20652" b="17202"/>
          <a:stretch>
            <a:fillRect/>
          </a:stretch>
        </p:blipFill>
        <p:spPr>
          <a:xfrm>
            <a:off x="6665824" y="3840480"/>
            <a:ext cx="1549685" cy="1748520"/>
          </a:xfrm>
          <a:prstGeom prst="rect">
            <a:avLst/>
          </a:prstGeom>
        </p:spPr>
      </p:pic>
      <p:pic>
        <p:nvPicPr>
          <p:cNvPr id="28" name="图片 2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4783273" y="3823335"/>
            <a:ext cx="1549685" cy="1748520"/>
          </a:xfrm>
          <a:prstGeom prst="rect">
            <a:avLst/>
          </a:prstGeom>
        </p:spPr>
      </p:pic>
      <p:sp>
        <p:nvSpPr>
          <p:cNvPr id="29" name="内容占位符 2"/>
          <p:cNvSpPr txBox="1"/>
          <p:nvPr/>
        </p:nvSpPr>
        <p:spPr>
          <a:xfrm>
            <a:off x="860912" y="1778736"/>
            <a:ext cx="7433733" cy="3076364"/>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50000"/>
              </a:lnSpc>
              <a:spcBef>
                <a:spcPts val="0"/>
              </a:spcBef>
              <a:buClr>
                <a:schemeClr val="accent1"/>
              </a:buClr>
              <a:buSzPct val="100000"/>
            </a:pPr>
            <a:r>
              <a:rPr lang="zh-CN" altLang="en-US" sz="1800" dirty="0">
                <a:latin typeface="华文中宋" panose="02010600040101010101" pitchFamily="2" charset="-122"/>
                <a:ea typeface="华文中宋" panose="02010600040101010101" pitchFamily="2" charset="-122"/>
              </a:rPr>
              <a:t>学生要注意用眼卫生，做好近视眼防控。适当科学运动，平衡营养膳食，安排好作息，提高机体免疫力。</a:t>
            </a:r>
            <a:endParaRPr lang="zh-CN" altLang="en-US" sz="1800"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13" y="0"/>
            <a:ext cx="9173688" cy="6858000"/>
          </a:xfrm>
          <a:prstGeom prst="rect">
            <a:avLst/>
          </a:prstGeom>
          <a:noFill/>
        </p:spPr>
      </p:pic>
      <p:sp>
        <p:nvSpPr>
          <p:cNvPr id="5" name="内容占位符 2"/>
          <p:cNvSpPr txBox="1"/>
          <p:nvPr/>
        </p:nvSpPr>
        <p:spPr bwMode="auto">
          <a:xfrm>
            <a:off x="539552" y="2132855"/>
            <a:ext cx="8136904" cy="3168353"/>
          </a:xfrm>
          <a:prstGeom prst="rect">
            <a:avLst/>
          </a:prstGeom>
          <a:noFill/>
          <a:ln>
            <a:miter lim="800000"/>
          </a:ln>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Tx/>
              <a:buNone/>
              <a:defRPr/>
            </a:pPr>
            <a:r>
              <a:rPr kumimoji="0" lang="zh-CN" altLang="en-US" sz="4000" b="1" i="0" u="none" strike="noStrike" kern="1200" cap="none" spc="0" normalizeH="0" baseline="0" noProof="0" dirty="0" smtClean="0">
                <a:ln>
                  <a:noFill/>
                </a:ln>
                <a:effectLst/>
                <a:uLnTx/>
                <a:uFillTx/>
                <a:latin typeface="+mn-lt"/>
                <a:ea typeface="+mn-ea"/>
                <a:cs typeface="+mn-cs"/>
              </a:rPr>
              <a:t>一、基本认识</a:t>
            </a:r>
            <a:endParaRPr kumimoji="0" lang="en-US" altLang="zh-CN" sz="40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defRPr/>
            </a:pPr>
            <a:r>
              <a:rPr kumimoji="0" lang="zh-CN" altLang="en-US" sz="4000" b="1" i="0" u="none" strike="noStrike" kern="1200" cap="none" spc="0" normalizeH="0" baseline="0" noProof="0" dirty="0" smtClean="0">
                <a:ln>
                  <a:noFill/>
                </a:ln>
                <a:effectLst/>
                <a:uLnTx/>
                <a:uFillTx/>
                <a:latin typeface="+mn-lt"/>
                <a:ea typeface="+mn-ea"/>
                <a:cs typeface="+mn-cs"/>
              </a:rPr>
              <a:t>             二、常态化防控要求</a:t>
            </a:r>
            <a:endParaRPr kumimoji="0" lang="en-US" altLang="zh-CN" sz="40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defRPr/>
            </a:pPr>
            <a:r>
              <a:rPr kumimoji="0" lang="zh-CN" altLang="en-US" sz="4000" b="1" i="0" u="none" strike="noStrike" kern="1200" cap="none" spc="0" normalizeH="0" baseline="0" noProof="0" dirty="0" smtClean="0">
                <a:ln>
                  <a:noFill/>
                </a:ln>
                <a:effectLst/>
                <a:uLnTx/>
                <a:uFillTx/>
                <a:latin typeface="+mn-lt"/>
                <a:ea typeface="+mn-ea"/>
                <a:cs typeface="+mn-cs"/>
              </a:rPr>
              <a:t>             三、其他传染病防控</a:t>
            </a:r>
            <a:endParaRPr kumimoji="0" lang="zh-CN" altLang="en-US" sz="4000" b="1" i="0" u="none" strike="noStrike" kern="1200" cap="none" spc="0" normalizeH="0" baseline="0" noProof="0" dirty="0" smtClean="0">
              <a:ln>
                <a:noFill/>
              </a:ln>
              <a:effectLst/>
              <a:uLnTx/>
              <a:uFillTx/>
              <a:latin typeface="+mn-lt"/>
              <a:ea typeface="+mn-ea"/>
              <a:cs typeface="+mn-cs"/>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526217" y="2146190"/>
            <a:ext cx="8424936" cy="4104457"/>
          </a:xfrm>
          <a:prstGeom prst="rect">
            <a:avLst/>
          </a:prstGeom>
          <a:noFill/>
          <a:ln>
            <a:miter lim="800000"/>
          </a:ln>
        </p:spPr>
        <p:txBody>
          <a:bodyPr vert="horz" wrap="square" lIns="91440" tIns="45720" rIns="91440" bIns="45720" numCol="1" rtlCol="0" anchor="t" anchorCtr="0" compatLnSpc="1">
            <a:noAutofit/>
          </a:bodyPr>
          <a:lstStyle/>
          <a:p>
            <a:pPr marL="457200" lvl="1" indent="-457200">
              <a:lnSpc>
                <a:spcPct val="150000"/>
              </a:lnSpc>
              <a:spcBef>
                <a:spcPts val="0"/>
              </a:spcBef>
              <a:buClr>
                <a:schemeClr val="accent1"/>
              </a:buClr>
              <a:buSzPct val="100000"/>
            </a:pPr>
            <a:r>
              <a:rPr lang="en-US" altLang="zh-CN" sz="2800" b="1" kern="0" dirty="0">
                <a:latin typeface="微软雅黑" panose="020B0503020204020204" charset="-122"/>
                <a:ea typeface="微软雅黑" panose="020B0503020204020204" charset="-122"/>
                <a:sym typeface="+mn-ea"/>
              </a:rPr>
              <a:t>         </a:t>
            </a:r>
            <a:r>
              <a:rPr lang="zh-CN" altLang="en-US" sz="2800" b="1" kern="0" dirty="0">
                <a:latin typeface="微软雅黑" panose="020B0503020204020204" charset="-122"/>
                <a:ea typeface="微软雅黑" panose="020B0503020204020204" charset="-122"/>
                <a:sym typeface="+mn-ea"/>
              </a:rPr>
              <a:t>疫苗接种</a:t>
            </a:r>
            <a:r>
              <a:rPr lang="en-US" altLang="zh-CN" sz="2800" b="1" kern="0" dirty="0">
                <a:latin typeface="微软雅黑" panose="020B0503020204020204" charset="-122"/>
                <a:ea typeface="微软雅黑" panose="020B0503020204020204" charset="-122"/>
                <a:sym typeface="+mn-ea"/>
              </a:rPr>
              <a:t>---</a:t>
            </a:r>
            <a:r>
              <a:rPr lang="zh-CN" altLang="en-US" sz="2800" b="1" kern="0" dirty="0">
                <a:latin typeface="微软雅黑" panose="020B0503020204020204" charset="-122"/>
                <a:ea typeface="微软雅黑" panose="020B0503020204020204" charset="-122"/>
                <a:sym typeface="+mn-ea"/>
              </a:rPr>
              <a:t>三针疫苗</a:t>
            </a:r>
            <a:r>
              <a:rPr lang="zh-CN" altLang="en-US" sz="2800" b="1" kern="0" dirty="0">
                <a:latin typeface="微软雅黑" panose="020B0503020204020204" charset="-122"/>
                <a:ea typeface="微软雅黑" panose="020B0503020204020204" charset="-122"/>
                <a:sym typeface="+mn-ea"/>
              </a:rPr>
              <a:t>强化接种</a:t>
            </a:r>
            <a:endParaRPr lang="zh-CN" altLang="en-US" sz="2800" b="1" kern="0" dirty="0">
              <a:latin typeface="微软雅黑" panose="020B0503020204020204" charset="-122"/>
              <a:ea typeface="微软雅黑" panose="020B0503020204020204" charset="-122"/>
            </a:endParaRPr>
          </a:p>
          <a:p>
            <a:pPr marL="457200" lvl="1" indent="-457200">
              <a:lnSpc>
                <a:spcPct val="150000"/>
              </a:lnSpc>
              <a:spcBef>
                <a:spcPts val="0"/>
              </a:spcBef>
              <a:buClr>
                <a:schemeClr val="accent1"/>
              </a:buClr>
              <a:buSzPct val="100000"/>
            </a:pPr>
            <a:r>
              <a:rPr lang="zh-CN" altLang="en-US" sz="2800" b="1" dirty="0">
                <a:latin typeface="华文中宋" panose="02010600040101010101" pitchFamily="2" charset="-122"/>
                <a:ea typeface="华文中宋" panose="02010600040101010101" pitchFamily="2" charset="-122"/>
                <a:sym typeface="+mn-ea"/>
              </a:rPr>
              <a:t>无禁忌症、符合条件的师生员工应接尽接，不留盲区；</a:t>
            </a:r>
            <a:endParaRPr lang="en-US" altLang="zh-CN" sz="2800" b="1" dirty="0">
              <a:latin typeface="华文中宋" panose="02010600040101010101" pitchFamily="2" charset="-122"/>
              <a:ea typeface="华文中宋" panose="02010600040101010101" pitchFamily="2" charset="-122"/>
            </a:endParaRPr>
          </a:p>
          <a:p>
            <a:pPr marL="457200" lvl="1" indent="-457200">
              <a:lnSpc>
                <a:spcPct val="150000"/>
              </a:lnSpc>
              <a:spcBef>
                <a:spcPts val="0"/>
              </a:spcBef>
              <a:buClr>
                <a:schemeClr val="accent1"/>
              </a:buClr>
              <a:buSzPct val="100000"/>
            </a:pPr>
            <a:r>
              <a:rPr lang="zh-CN" altLang="en-US" sz="2800" b="1" dirty="0">
                <a:latin typeface="华文中宋" panose="02010600040101010101" pitchFamily="2" charset="-122"/>
                <a:ea typeface="华文中宋" panose="02010600040101010101" pitchFamily="2" charset="-122"/>
                <a:sym typeface="+mn-ea"/>
              </a:rPr>
              <a:t>接种疫苗仍需注意个人防护。</a:t>
            </a:r>
            <a:endParaRPr lang="zh-CN" altLang="en-US" sz="2800" b="1" dirty="0">
              <a:latin typeface="华文中宋" panose="02010600040101010101" pitchFamily="2" charset="-122"/>
              <a:ea typeface="华文中宋" panose="02010600040101010101" pitchFamily="2" charset="-122"/>
              <a:sym typeface="+mn-ea"/>
            </a:endParaRPr>
          </a:p>
          <a:p>
            <a:pPr marL="457200" lvl="1" indent="-457200">
              <a:lnSpc>
                <a:spcPct val="150000"/>
              </a:lnSpc>
              <a:spcBef>
                <a:spcPts val="0"/>
              </a:spcBef>
              <a:buClr>
                <a:schemeClr val="accent1"/>
              </a:buClr>
              <a:buSzPct val="100000"/>
            </a:pPr>
            <a:r>
              <a:rPr lang="zh-CN" altLang="zh-CN" sz="3200" dirty="0" smtClean="0"/>
              <a:t> （接种地点）</a:t>
            </a:r>
            <a:endParaRPr lang="zh-CN" altLang="zh-CN" sz="3200" dirty="0" smtClean="0"/>
          </a:p>
        </p:txBody>
      </p:sp>
      <p:sp>
        <p:nvSpPr>
          <p:cNvPr id="4" name="Rectangle 2"/>
          <p:cNvSpPr txBox="1">
            <a:spLocks noChangeArrowheads="1"/>
          </p:cNvSpPr>
          <p:nvPr/>
        </p:nvSpPr>
        <p:spPr bwMode="auto">
          <a:xfrm>
            <a:off x="683568" y="908720"/>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dirty="0" smtClean="0">
                <a:ln>
                  <a:noFill/>
                </a:ln>
                <a:effectLst/>
                <a:uLnTx/>
                <a:uFillTx/>
                <a:latin typeface="+mj-lt"/>
                <a:ea typeface="+mj-ea"/>
                <a:cs typeface="+mj-cs"/>
              </a:rPr>
              <a:t>   开学后疫情防控工作</a:t>
            </a:r>
            <a:endParaRPr kumimoji="0" lang="zh-CN" altLang="en-US" sz="4400" b="0" i="0" u="none" strike="noStrike" kern="1200" cap="none" spc="0" normalizeH="0" baseline="0" noProof="0" dirty="0" smtClean="0">
              <a:ln>
                <a:noFill/>
              </a:ln>
              <a:effectLst/>
              <a:uLnTx/>
              <a:uFillTx/>
              <a:latin typeface="+mj-lt"/>
              <a:ea typeface="+mj-ea"/>
              <a:cs typeface="+mj-cs"/>
            </a:endParaRPr>
          </a:p>
        </p:txBody>
      </p:sp>
      <p:grpSp>
        <p:nvGrpSpPr>
          <p:cNvPr id="7" name="组合 6"/>
          <p:cNvGrpSpPr/>
          <p:nvPr/>
        </p:nvGrpSpPr>
        <p:grpSpPr>
          <a:xfrm rot="19373611">
            <a:off x="713977" y="2386398"/>
            <a:ext cx="608427" cy="305755"/>
            <a:chOff x="1735016" y="996462"/>
            <a:chExt cx="8328074" cy="4185138"/>
          </a:xfrm>
        </p:grpSpPr>
        <p:sp>
          <p:nvSpPr>
            <p:cNvPr id="8" name="等腰三角形 7"/>
            <p:cNvSpPr/>
            <p:nvPr/>
          </p:nvSpPr>
          <p:spPr>
            <a:xfrm rot="10800000">
              <a:off x="1735016" y="996462"/>
              <a:ext cx="8328074" cy="4185138"/>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9" name="等腰三角形 8"/>
            <p:cNvSpPr/>
            <p:nvPr/>
          </p:nvSpPr>
          <p:spPr>
            <a:xfrm>
              <a:off x="1735016" y="996462"/>
              <a:ext cx="8328074" cy="4185138"/>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539552" y="2132855"/>
            <a:ext cx="8424936" cy="4104457"/>
          </a:xfrm>
          <a:prstGeom prst="rect">
            <a:avLst/>
          </a:prstGeom>
          <a:noFill/>
          <a:ln>
            <a:miter lim="800000"/>
          </a:ln>
        </p:spPr>
        <p:txBody>
          <a:bodyPr vert="horz" wrap="square" lIns="91440" tIns="45720" rIns="91440" bIns="45720" numCol="1" rtlCol="0" anchor="t" anchorCtr="0" compatLnSpc="1">
            <a:noAutofit/>
          </a:bodyPr>
          <a:lstStyle/>
          <a:p>
            <a:pPr>
              <a:buFontTx/>
              <a:buNone/>
            </a:pPr>
            <a:endParaRPr lang="zh-CN" altLang="zh-CN" sz="2800" dirty="0" smtClean="0"/>
          </a:p>
        </p:txBody>
      </p:sp>
      <p:sp>
        <p:nvSpPr>
          <p:cNvPr id="4" name="Rectangle 2"/>
          <p:cNvSpPr txBox="1">
            <a:spLocks noChangeArrowheads="1"/>
          </p:cNvSpPr>
          <p:nvPr/>
        </p:nvSpPr>
        <p:spPr bwMode="auto">
          <a:xfrm>
            <a:off x="683568" y="908720"/>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dirty="0" smtClean="0">
                <a:ln>
                  <a:noFill/>
                </a:ln>
                <a:effectLst/>
                <a:uLnTx/>
                <a:uFillTx/>
                <a:latin typeface="+mj-lt"/>
                <a:ea typeface="+mj-ea"/>
                <a:cs typeface="+mj-cs"/>
              </a:rPr>
              <a:t>   开学后疫情防控工作</a:t>
            </a:r>
            <a:endParaRPr kumimoji="0" lang="zh-CN" altLang="en-US" sz="4400" b="0" i="0" u="none" strike="noStrike" kern="1200" cap="none" spc="0" normalizeH="0" baseline="0" noProof="0" dirty="0" smtClean="0">
              <a:ln>
                <a:noFill/>
              </a:ln>
              <a:effectLst/>
              <a:uLnTx/>
              <a:uFillTx/>
              <a:latin typeface="+mj-lt"/>
              <a:ea typeface="+mj-ea"/>
              <a:cs typeface="+mj-cs"/>
            </a:endParaRPr>
          </a:p>
        </p:txBody>
      </p:sp>
      <p:pic>
        <p:nvPicPr>
          <p:cNvPr id="17411" name="Picture 3"/>
          <p:cNvPicPr>
            <a:picLocks noChangeAspect="1" noChangeArrowheads="1"/>
          </p:cNvPicPr>
          <p:nvPr/>
        </p:nvPicPr>
        <p:blipFill>
          <a:blip r:embed="rId2" cstate="print"/>
          <a:srcRect/>
          <a:stretch>
            <a:fillRect/>
          </a:stretch>
        </p:blipFill>
        <p:spPr bwMode="auto">
          <a:xfrm>
            <a:off x="251520" y="1844824"/>
            <a:ext cx="7056784" cy="4392488"/>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0" y="0"/>
            <a:ext cx="9144000" cy="6165304"/>
          </a:xfrm>
        </p:spPr>
        <p:txBody>
          <a:bodyPr/>
          <a:lstStyle/>
          <a:p>
            <a:br>
              <a:rPr lang="en-US" altLang="zh-CN" b="1" dirty="0" smtClean="0">
                <a:solidFill>
                  <a:srgbClr val="22228B"/>
                </a:solidFill>
                <a:latin typeface="黑体" panose="02010609060101010101" pitchFamily="49" charset="-122"/>
                <a:ea typeface="黑体" panose="02010609060101010101" pitchFamily="49" charset="-122"/>
              </a:rPr>
            </a:br>
            <a:r>
              <a:rPr lang="zh-CN" altLang="en-US" sz="4000" b="1" dirty="0" smtClean="0">
                <a:solidFill>
                  <a:schemeClr val="tx1"/>
                </a:solidFill>
                <a:latin typeface="黑体" panose="02010609060101010101" pitchFamily="49" charset="-122"/>
                <a:ea typeface="黑体" panose="02010609060101010101" pitchFamily="49" charset="-122"/>
              </a:rPr>
              <a:t>晋城职业技术学院</a:t>
            </a:r>
            <a:br>
              <a:rPr lang="en-US" altLang="zh-CN" sz="4000" b="1" dirty="0" smtClean="0">
                <a:solidFill>
                  <a:schemeClr val="tx1"/>
                </a:solidFill>
                <a:latin typeface="黑体" panose="02010609060101010101" pitchFamily="49" charset="-122"/>
                <a:ea typeface="黑体" panose="02010609060101010101" pitchFamily="49" charset="-122"/>
              </a:rPr>
            </a:br>
            <a:r>
              <a:rPr lang="zh-CN" altLang="en-US" sz="4000" b="1" dirty="0" smtClean="0">
                <a:solidFill>
                  <a:schemeClr val="tx1"/>
                </a:solidFill>
                <a:latin typeface="黑体" panose="02010609060101010101" pitchFamily="49" charset="-122"/>
                <a:ea typeface="黑体" panose="02010609060101010101" pitchFamily="49" charset="-122"/>
              </a:rPr>
              <a:t>传染病防控知识培训</a:t>
            </a:r>
            <a:br>
              <a:rPr lang="zh-CN" altLang="en-US" b="1" dirty="0" smtClean="0">
                <a:solidFill>
                  <a:schemeClr val="tx1"/>
                </a:solidFill>
                <a:latin typeface="黑体" panose="02010609060101010101" pitchFamily="49" charset="-122"/>
                <a:ea typeface="黑体" panose="02010609060101010101" pitchFamily="49" charset="-122"/>
              </a:rPr>
            </a:br>
            <a:r>
              <a:rPr lang="zh-CN" altLang="en-US" b="1" dirty="0" smtClean="0">
                <a:solidFill>
                  <a:schemeClr val="tx1"/>
                </a:solidFill>
                <a:latin typeface="黑体" panose="02010609060101010101" pitchFamily="49" charset="-122"/>
                <a:ea typeface="黑体" panose="02010609060101010101" pitchFamily="49" charset="-122"/>
              </a:rPr>
              <a:t>（三）</a:t>
            </a:r>
            <a:br>
              <a:rPr lang="en-US" altLang="zh-CN" b="1" dirty="0" smtClean="0">
                <a:solidFill>
                  <a:schemeClr val="tx1"/>
                </a:solidFill>
                <a:latin typeface="黑体" panose="02010609060101010101" pitchFamily="49" charset="-122"/>
                <a:ea typeface="黑体" panose="02010609060101010101" pitchFamily="49" charset="-122"/>
              </a:rPr>
            </a:br>
            <a:r>
              <a:rPr lang="en-US" altLang="zh-CN" sz="6000" b="1" dirty="0" smtClean="0">
                <a:solidFill>
                  <a:schemeClr val="tx1"/>
                </a:solidFill>
                <a:latin typeface="宋体" panose="02010600030101010101" pitchFamily="2" charset="-122"/>
                <a:ea typeface="宋体" panose="02010600030101010101" pitchFamily="2" charset="-122"/>
              </a:rPr>
              <a:t>肺</a:t>
            </a:r>
            <a:r>
              <a:rPr lang="zh-CN" altLang="en-US" sz="6000" b="1" dirty="0" smtClean="0">
                <a:solidFill>
                  <a:schemeClr val="tx1"/>
                </a:solidFill>
                <a:latin typeface="宋体" panose="02010600030101010101" pitchFamily="2" charset="-122"/>
                <a:ea typeface="宋体" panose="02010600030101010101" pitchFamily="2" charset="-122"/>
              </a:rPr>
              <a:t>结核</a:t>
            </a:r>
            <a:endParaRPr lang="zh-CN" altLang="en-US" sz="60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29845" y="0"/>
            <a:ext cx="9173688" cy="6858000"/>
          </a:xfrm>
          <a:prstGeom prst="rect">
            <a:avLst/>
          </a:prstGeom>
          <a:noFill/>
        </p:spPr>
      </p:pic>
      <p:sp>
        <p:nvSpPr>
          <p:cNvPr id="2" name="标题 1"/>
          <p:cNvSpPr>
            <a:spLocks noGrp="1"/>
          </p:cNvSpPr>
          <p:nvPr>
            <p:ph type="title"/>
          </p:nvPr>
        </p:nvSpPr>
        <p:spPr>
          <a:xfrm>
            <a:off x="0" y="4872355"/>
            <a:ext cx="9144000" cy="1489075"/>
          </a:xfrm>
        </p:spPr>
        <p:txBody>
          <a:bodyPr>
            <a:normAutofit fontScale="90000"/>
          </a:bodyPr>
          <a:lstStyle/>
          <a:p>
            <a:br>
              <a:rPr lang="en-US" altLang="zh-CN" b="1" dirty="0" smtClean="0">
                <a:solidFill>
                  <a:srgbClr val="22228B"/>
                </a:solidFill>
                <a:latin typeface="黑体" panose="02010609060101010101" pitchFamily="49" charset="-122"/>
                <a:ea typeface="黑体" panose="02010609060101010101" pitchFamily="49" charset="-122"/>
              </a:rPr>
            </a:br>
            <a:r>
              <a:rPr lang="en-US" altLang="zh-CN" sz="4000" b="1" dirty="0" smtClean="0">
                <a:latin typeface="黑体" panose="02010609060101010101" pitchFamily="49" charset="-122"/>
                <a:ea typeface="黑体" panose="02010609060101010101" pitchFamily="49" charset="-122"/>
                <a:cs typeface="黑体" panose="02010609060101010101" pitchFamily="49" charset="-122"/>
                <a:sym typeface="+mn-ea"/>
              </a:rPr>
              <a:t>肺结核</a:t>
            </a:r>
            <a:r>
              <a:rPr lang="zh-CN" altLang="en-US" sz="4000" b="1" dirty="0" smtClean="0">
                <a:latin typeface="黑体" panose="02010609060101010101" pitchFamily="49" charset="-122"/>
                <a:ea typeface="黑体" panose="02010609060101010101" pitchFamily="49" charset="-122"/>
                <a:cs typeface="黑体" panose="02010609060101010101" pitchFamily="49" charset="-122"/>
                <a:sym typeface="+mn-ea"/>
              </a:rPr>
              <a:t>是乙类传染病；</a:t>
            </a:r>
            <a:r>
              <a:rPr lang="en-US" altLang="zh-CN" sz="4000" b="1" dirty="0" smtClean="0">
                <a:latin typeface="黑体" panose="02010609060101010101" pitchFamily="49" charset="-122"/>
                <a:ea typeface="黑体" panose="02010609060101010101" pitchFamily="49" charset="-122"/>
                <a:cs typeface="黑体" panose="02010609060101010101" pitchFamily="49" charset="-122"/>
                <a:sym typeface="+mn-ea"/>
              </a:rPr>
              <a:t>在我国法定报告甲乙类传染病中发病和死亡数排在第2位。</a:t>
            </a:r>
            <a:endParaRPr lang="en-US" altLang="zh-CN" sz="40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20481" name="内容占位符 3" descr="QQ图片20170329151714.png"/>
          <p:cNvPicPr>
            <a:picLocks noGrp="1" noChangeAspect="1"/>
          </p:cNvPicPr>
          <p:nvPr/>
        </p:nvPicPr>
        <p:blipFill>
          <a:blip r:embed="rId2"/>
          <a:srcRect l="13454" t="3575" r="5385" b="16985"/>
          <a:stretch>
            <a:fillRect/>
          </a:stretch>
        </p:blipFill>
        <p:spPr>
          <a:xfrm>
            <a:off x="195580" y="642620"/>
            <a:ext cx="6469380" cy="4688205"/>
          </a:xfrm>
          <a:prstGeom prst="rect">
            <a:avLst/>
          </a:prstGeom>
          <a:noFill/>
          <a:ln w="9525">
            <a:noFill/>
          </a:ln>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0" y="0"/>
            <a:ext cx="9144000" cy="6165304"/>
          </a:xfrm>
        </p:spPr>
        <p:txBody>
          <a:bodyPr/>
          <a:lstStyle/>
          <a:p>
            <a:br>
              <a:rPr lang="zh-CN" altLang="en-US" sz="3600" dirty="0">
                <a:latin typeface="+mn-ea"/>
                <a:ea typeface="+mn-ea"/>
                <a:cs typeface="+mn-ea"/>
                <a:sym typeface="+mn-ea"/>
              </a:rPr>
            </a:br>
            <a:br>
              <a:rPr lang="zh-CN" altLang="en-US" sz="3600" dirty="0">
                <a:latin typeface="+mn-ea"/>
                <a:ea typeface="+mn-ea"/>
                <a:cs typeface="+mn-ea"/>
                <a:sym typeface="+mn-ea"/>
              </a:rPr>
            </a:br>
            <a:r>
              <a:rPr lang="zh-CN" altLang="en-US" sz="3600" dirty="0">
                <a:latin typeface="宋体" panose="02010600030101010101" pitchFamily="2" charset="-122"/>
                <a:ea typeface="宋体" panose="02010600030101010101" pitchFamily="2" charset="-122"/>
                <a:cs typeface="宋体" panose="02010600030101010101" pitchFamily="2" charset="-122"/>
                <a:sym typeface="+mn-ea"/>
              </a:rPr>
              <a:t>每年</a:t>
            </a:r>
            <a:r>
              <a:rPr lang="en-US" altLang="zh-CN" sz="36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3600" dirty="0">
                <a:latin typeface="宋体" panose="02010600030101010101" pitchFamily="2" charset="-122"/>
                <a:ea typeface="宋体" panose="02010600030101010101" pitchFamily="2" charset="-122"/>
                <a:cs typeface="宋体" panose="02010600030101010101" pitchFamily="2" charset="-122"/>
                <a:sym typeface="+mn-ea"/>
              </a:rPr>
              <a:t>月</a:t>
            </a:r>
            <a:r>
              <a:rPr lang="en-US" altLang="zh-CN" sz="3600" dirty="0">
                <a:latin typeface="宋体" panose="02010600030101010101" pitchFamily="2" charset="-122"/>
                <a:ea typeface="宋体" panose="02010600030101010101" pitchFamily="2" charset="-122"/>
                <a:cs typeface="宋体" panose="02010600030101010101" pitchFamily="2" charset="-122"/>
                <a:sym typeface="+mn-ea"/>
              </a:rPr>
              <a:t>24</a:t>
            </a:r>
            <a:r>
              <a:rPr lang="zh-CN" altLang="en-US" sz="3600" dirty="0">
                <a:latin typeface="宋体" panose="02010600030101010101" pitchFamily="2" charset="-122"/>
                <a:ea typeface="宋体" panose="02010600030101010101" pitchFamily="2" charset="-122"/>
                <a:cs typeface="宋体" panose="02010600030101010101" pitchFamily="2" charset="-122"/>
                <a:sym typeface="+mn-ea"/>
              </a:rPr>
              <a:t>日是世界防治结核病日”</a:t>
            </a:r>
            <a:br>
              <a:rPr lang="zh-CN" altLang="en-US" sz="3600" dirty="0">
                <a:latin typeface="宋体" panose="02010600030101010101" pitchFamily="2" charset="-122"/>
                <a:ea typeface="宋体" panose="02010600030101010101" pitchFamily="2" charset="-122"/>
                <a:cs typeface="宋体" panose="02010600030101010101" pitchFamily="2" charset="-122"/>
                <a:sym typeface="+mn-ea"/>
              </a:rPr>
            </a:br>
            <a:r>
              <a:rPr lang="zh-CN" altLang="en-US" sz="36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3600" dirty="0">
                <a:latin typeface="宋体" panose="02010600030101010101" pitchFamily="2" charset="-122"/>
                <a:ea typeface="宋体" panose="02010600030101010101" pitchFamily="2" charset="-122"/>
                <a:cs typeface="宋体" panose="02010600030101010101" pitchFamily="2" charset="-122"/>
                <a:sym typeface="+mn-ea"/>
              </a:rPr>
              <a:t>   </a:t>
            </a:r>
            <a:r>
              <a:rPr sz="3600" dirty="0">
                <a:latin typeface="宋体" panose="02010600030101010101" pitchFamily="2" charset="-122"/>
                <a:ea typeface="宋体" panose="02010600030101010101" pitchFamily="2" charset="-122"/>
                <a:cs typeface="宋体" panose="02010600030101010101" pitchFamily="2" charset="-122"/>
                <a:sym typeface="+mn-ea"/>
              </a:rPr>
              <a:t>2022年3月24日是</a:t>
            </a:r>
            <a:r>
              <a:rPr sz="3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第27届</a:t>
            </a:r>
            <a:r>
              <a:rPr sz="3600" dirty="0">
                <a:latin typeface="宋体" panose="02010600030101010101" pitchFamily="2" charset="-122"/>
                <a:ea typeface="宋体" panose="02010600030101010101" pitchFamily="2" charset="-122"/>
                <a:cs typeface="宋体" panose="02010600030101010101" pitchFamily="2" charset="-122"/>
                <a:sym typeface="+mn-ea"/>
              </a:rPr>
              <a:t>“世界防治结核病日”，宣传活动主题是</a:t>
            </a:r>
            <a:r>
              <a:rPr lang="zh-CN" sz="3600" dirty="0">
                <a:latin typeface="宋体" panose="02010600030101010101" pitchFamily="2" charset="-122"/>
                <a:ea typeface="宋体" panose="02010600030101010101" pitchFamily="2" charset="-122"/>
                <a:cs typeface="宋体" panose="02010600030101010101" pitchFamily="2" charset="-122"/>
                <a:sym typeface="+mn-ea"/>
              </a:rPr>
              <a:t>：</a:t>
            </a:r>
            <a:br>
              <a:rPr sz="3600" dirty="0">
                <a:latin typeface="宋体" panose="02010600030101010101" pitchFamily="2" charset="-122"/>
                <a:ea typeface="宋体" panose="02010600030101010101" pitchFamily="2" charset="-122"/>
                <a:cs typeface="宋体" panose="02010600030101010101" pitchFamily="2" charset="-122"/>
                <a:sym typeface="+mn-ea"/>
              </a:rPr>
            </a:br>
            <a:r>
              <a:rPr sz="3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“生命至上 全民行动 共享健康 终结结核”</a:t>
            </a:r>
            <a:r>
              <a:rPr sz="3600" dirty="0">
                <a:latin typeface="宋体" panose="02010600030101010101" pitchFamily="2" charset="-122"/>
                <a:ea typeface="宋体" panose="02010600030101010101" pitchFamily="2" charset="-122"/>
                <a:cs typeface="宋体" panose="02010600030101010101" pitchFamily="2" charset="-122"/>
                <a:sym typeface="+mn-ea"/>
              </a:rPr>
              <a:t>。</a:t>
            </a:r>
            <a:br>
              <a:rPr lang="en-US" altLang="zh-CN" sz="3600" b="1" dirty="0" smtClean="0">
                <a:solidFill>
                  <a:srgbClr val="22228B"/>
                </a:solidFill>
                <a:latin typeface="+mn-ea"/>
                <a:ea typeface="+mn-ea"/>
                <a:cs typeface="+mn-ea"/>
              </a:rPr>
            </a:br>
            <a:endParaRPr lang="zh-CN" altLang="en-US" sz="3600" b="1" dirty="0" smtClean="0">
              <a:solidFill>
                <a:schemeClr val="tx1"/>
              </a:solidFill>
              <a:latin typeface="+mn-ea"/>
              <a:ea typeface="+mn-ea"/>
              <a:cs typeface="+mn-ea"/>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455930" y="561340"/>
            <a:ext cx="8387715" cy="5603875"/>
          </a:xfrm>
        </p:spPr>
        <p:txBody>
          <a:bodyPr>
            <a:normAutofit fontScale="90000"/>
          </a:bodyPr>
          <a:lstStyle/>
          <a:p>
            <a:pPr algn="l"/>
            <a:br>
              <a:rPr lang="zh-CN" altLang="en-US" sz="3600" dirty="0">
                <a:latin typeface="+mn-ea"/>
                <a:ea typeface="+mn-ea"/>
                <a:cs typeface="+mn-ea"/>
                <a:sym typeface="+mn-ea"/>
              </a:rPr>
            </a:br>
            <a:br>
              <a:rPr lang="zh-CN" altLang="en-US" sz="3600" dirty="0">
                <a:latin typeface="+mn-ea"/>
                <a:ea typeface="+mn-ea"/>
                <a:cs typeface="+mn-ea"/>
                <a:sym typeface="+mn-ea"/>
              </a:rPr>
            </a:br>
            <a:r>
              <a:rPr lang="zh-CN" altLang="en-US" sz="3600" dirty="0">
                <a:latin typeface="+mn-ea"/>
                <a:ea typeface="+mn-ea"/>
                <a:cs typeface="+mn-ea"/>
                <a:sym typeface="+mn-ea"/>
              </a:rPr>
              <a:t>    肺结核主要通过呼吸道传播；也</a:t>
            </a:r>
            <a:br>
              <a:rPr lang="zh-CN" altLang="en-US" sz="3600" dirty="0">
                <a:latin typeface="+mn-ea"/>
                <a:ea typeface="+mn-ea"/>
                <a:cs typeface="+mn-ea"/>
                <a:sym typeface="+mn-ea"/>
              </a:rPr>
            </a:br>
            <a:r>
              <a:rPr lang="zh-CN" altLang="en-US" sz="3600" dirty="0">
                <a:latin typeface="+mn-ea"/>
                <a:ea typeface="+mn-ea"/>
                <a:cs typeface="+mn-ea"/>
                <a:sym typeface="+mn-ea"/>
              </a:rPr>
              <a:t>可通过消化道传播；</a:t>
            </a:r>
            <a:r>
              <a:rPr lang="en-US" altLang="zh-CN" sz="3600" b="1" dirty="0" smtClean="0">
                <a:solidFill>
                  <a:srgbClr val="22228B"/>
                </a:solidFill>
                <a:latin typeface="黑体" panose="02010609060101010101" pitchFamily="49" charset="-122"/>
                <a:ea typeface="黑体" panose="02010609060101010101" pitchFamily="49" charset="-122"/>
                <a:sym typeface="+mn-ea"/>
              </a:rPr>
              <a:t>人人都有可能被感染。</a:t>
            </a:r>
            <a:br>
              <a:rPr lang="en-US" altLang="zh-CN" sz="3600" b="1" dirty="0" smtClean="0">
                <a:solidFill>
                  <a:srgbClr val="22228B"/>
                </a:solidFill>
                <a:latin typeface="黑体" panose="02010609060101010101" pitchFamily="49" charset="-122"/>
                <a:ea typeface="黑体" panose="02010609060101010101" pitchFamily="49" charset="-122"/>
                <a:sym typeface="+mn-ea"/>
              </a:rPr>
            </a:br>
            <a:r>
              <a:rPr lang="en-US" altLang="zh-CN" sz="3600" b="1" dirty="0" smtClean="0">
                <a:solidFill>
                  <a:srgbClr val="22228B"/>
                </a:solidFill>
                <a:latin typeface="黑体" panose="02010609060101010101" pitchFamily="49" charset="-122"/>
                <a:ea typeface="黑体" panose="02010609060101010101" pitchFamily="49" charset="-122"/>
                <a:sym typeface="+mn-ea"/>
              </a:rPr>
              <a:t>    </a:t>
            </a:r>
            <a:r>
              <a:rPr lang="zh-CN" altLang="en-US" sz="3600" dirty="0">
                <a:latin typeface="宋体" panose="02010600030101010101" pitchFamily="2" charset="-122"/>
                <a:ea typeface="宋体" panose="02010600030101010101" pitchFamily="2" charset="-122"/>
                <a:cs typeface="宋体" panose="02010600030101010101" pitchFamily="2" charset="-122"/>
                <a:sym typeface="+mn-ea"/>
              </a:rPr>
              <a:t>肺结核的常见症状是咳嗽、咳痰，还会伴有痰中带血、低烧、夜间出汗、午后发热、胸痛、疲乏无力、体重减轻、呼吸困难等症状。</a:t>
            </a:r>
            <a:br>
              <a:rPr lang="zh-CN" altLang="en-US" sz="3600" dirty="0">
                <a:latin typeface="宋体" panose="02010600030101010101" pitchFamily="2" charset="-122"/>
                <a:ea typeface="宋体" panose="02010600030101010101" pitchFamily="2" charset="-122"/>
                <a:cs typeface="宋体" panose="02010600030101010101" pitchFamily="2" charset="-122"/>
                <a:sym typeface="+mn-ea"/>
              </a:rPr>
            </a:br>
            <a:r>
              <a:rPr lang="zh-CN" altLang="en-US" sz="36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3600" b="1" dirty="0" smtClean="0">
                <a:solidFill>
                  <a:srgbClr val="22228B"/>
                </a:solidFill>
                <a:latin typeface="黑体" panose="02010609060101010101" pitchFamily="49" charset="-122"/>
                <a:ea typeface="黑体" panose="02010609060101010101" pitchFamily="49" charset="-122"/>
                <a:sym typeface="+mn-ea"/>
              </a:rPr>
              <a:t>咳嗽、咳痰2周以上，</a:t>
            </a:r>
            <a:r>
              <a:rPr lang="zh-CN" altLang="en-US" sz="3600" b="1" dirty="0" smtClean="0">
                <a:solidFill>
                  <a:srgbClr val="22228B"/>
                </a:solidFill>
                <a:latin typeface="黑体" panose="02010609060101010101" pitchFamily="49" charset="-122"/>
                <a:ea typeface="黑体" panose="02010609060101010101" pitchFamily="49" charset="-122"/>
                <a:sym typeface="+mn-ea"/>
              </a:rPr>
              <a:t>或者痰中带血丝；</a:t>
            </a:r>
            <a:r>
              <a:rPr lang="en-US" altLang="zh-CN" sz="3600" b="1" dirty="0" smtClean="0">
                <a:solidFill>
                  <a:srgbClr val="22228B"/>
                </a:solidFill>
                <a:latin typeface="黑体" panose="02010609060101010101" pitchFamily="49" charset="-122"/>
                <a:ea typeface="黑体" panose="02010609060101010101" pitchFamily="49" charset="-122"/>
                <a:sym typeface="+mn-ea"/>
              </a:rPr>
              <a:t>应怀疑得了肺结核，要及时就诊。</a:t>
            </a:r>
            <a:endParaRPr lang="zh-CN" altLang="en-US" sz="3600" b="1" dirty="0" smtClean="0">
              <a:solidFill>
                <a:schemeClr val="tx1"/>
              </a:solidFill>
              <a:latin typeface="+mn-ea"/>
              <a:ea typeface="+mn-ea"/>
              <a:cs typeface="+mn-ea"/>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587375" y="0"/>
            <a:ext cx="8060690" cy="6295390"/>
          </a:xfrm>
        </p:spPr>
        <p:txBody>
          <a:bodyPr>
            <a:normAutofit fontScale="90000"/>
          </a:bodyPr>
          <a:lstStyle/>
          <a:p>
            <a:pPr algn="l"/>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b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b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b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b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b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br>
            <a:b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br>
            <a:b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b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  </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一旦怀疑患结核，要尽快到定点医院就诊。</a:t>
            </a:r>
            <a:b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br>
            <a:r>
              <a:rPr lang="en-US" altLang="zh-CN"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    经</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过规范全程治疗，绝大多数患者</a:t>
            </a:r>
            <a:r>
              <a:rPr lang="zh-CN" altLang="en-US" sz="2665"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可以治愈</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，还可避免传染</a:t>
            </a:r>
            <a:r>
              <a:rPr lang="zh-CN" altLang="en-US" sz="2660" dirty="0" smtClean="0">
                <a:latin typeface="宋体" panose="02010600030101010101" pitchFamily="2" charset="-122"/>
                <a:ea typeface="宋体" panose="02010600030101010101" pitchFamily="2" charset="-122"/>
                <a:cs typeface="宋体" panose="02010600030101010101" pitchFamily="2" charset="-122"/>
                <a:sym typeface="+mn-ea"/>
              </a:rPr>
              <a:t>他人（</a:t>
            </a:r>
            <a:r>
              <a:rPr lang="zh-CN" altLang="en-US" sz="2660" dirty="0" smtClean="0">
                <a:latin typeface="宋体" panose="02010600030101010101" pitchFamily="2" charset="-122"/>
                <a:ea typeface="宋体" panose="02010600030101010101" pitchFamily="2" charset="-122"/>
                <a:cs typeface="宋体" panose="02010600030101010101" pitchFamily="2" charset="-122"/>
                <a:sym typeface="+mn-ea"/>
              </a:rPr>
              <a:t>家人，朋友，同学</a:t>
            </a:r>
            <a:r>
              <a:rPr lang="zh-CN" altLang="en-US" sz="2660" dirty="0" smtClean="0">
                <a:latin typeface="宋体" panose="02010600030101010101" pitchFamily="2" charset="-122"/>
                <a:ea typeface="宋体" panose="02010600030101010101" pitchFamily="2" charset="-122"/>
                <a:cs typeface="宋体" panose="02010600030101010101" pitchFamily="2" charset="-122"/>
                <a:sym typeface="+mn-ea"/>
              </a:rPr>
              <a:t>）</a:t>
            </a: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a:t>
            </a:r>
            <a:b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b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    肺结核治疗全程为6-8个月；耐药肺结核治疗全程为18-24个月。肺结核病人如果不规范治疗，容易产生耐药肺结核。病人一旦耐药，治愈率低，治疗费用高，社会危害大。</a:t>
            </a:r>
            <a:b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br>
            <a:r>
              <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rPr>
              <a:t>     预防：</a:t>
            </a:r>
            <a:r>
              <a:rPr lang="zh-CN" altLang="zh-CN" sz="2660" b="1" dirty="0">
                <a:solidFill>
                  <a:schemeClr val="tx2"/>
                </a:solidFill>
                <a:latin typeface="仿宋" panose="02010609060101010101" charset="-122"/>
                <a:ea typeface="仿宋" panose="02010609060101010101" charset="-122"/>
                <a:sym typeface="+mn-ea"/>
              </a:rPr>
              <a:t>保证充足的睡眠，合理膳食，加强体育锻炼，提高抵御疾病的能力</a:t>
            </a:r>
            <a:r>
              <a:rPr lang="zh-CN" altLang="en-US" sz="2660" b="1" dirty="0">
                <a:solidFill>
                  <a:schemeClr val="tx2"/>
                </a:solidFill>
                <a:latin typeface="仿宋" panose="02010609060101010101" charset="-122"/>
                <a:ea typeface="仿宋" panose="02010609060101010101" charset="-122"/>
                <a:sym typeface="+mn-ea"/>
              </a:rPr>
              <a:t>。接种卡介苗可以预防儿童粟粒型肺结核及结核性脑炎。</a:t>
            </a:r>
            <a:br>
              <a:rPr lang="zh-CN" altLang="en-US" sz="2660" b="1" dirty="0">
                <a:solidFill>
                  <a:schemeClr val="tx2"/>
                </a:solidFill>
                <a:latin typeface="仿宋" panose="02010609060101010101" charset="-122"/>
                <a:ea typeface="仿宋" panose="02010609060101010101" charset="-122"/>
                <a:sym typeface="+mn-ea"/>
              </a:rPr>
            </a:br>
            <a:r>
              <a:rPr lang="zh-CN" altLang="en-US" sz="2660" b="1" dirty="0">
                <a:solidFill>
                  <a:schemeClr val="tx2"/>
                </a:solidFill>
                <a:latin typeface="仿宋" panose="02010609060101010101" charset="-122"/>
                <a:ea typeface="仿宋" panose="02010609060101010101" charset="-122"/>
                <a:sym typeface="+mn-ea"/>
              </a:rPr>
              <a:t>     </a:t>
            </a:r>
            <a:r>
              <a:rPr lang="zh-CN" altLang="zh-CN" sz="2660" b="1" dirty="0">
                <a:solidFill>
                  <a:srgbClr val="FF0000"/>
                </a:solidFill>
                <a:latin typeface="仿宋" panose="02010609060101010101" charset="-122"/>
                <a:ea typeface="仿宋" panose="02010609060101010101" charset="-122"/>
                <a:sym typeface="+mn-ea"/>
              </a:rPr>
              <a:t>出现肺结核可疑症状或被诊断为肺结核后，应当主动向学校报告，不隐瞒病情、不带病上课</a:t>
            </a:r>
            <a:r>
              <a:rPr lang="zh-CN" altLang="en-US" sz="2660" b="1" dirty="0">
                <a:solidFill>
                  <a:srgbClr val="FF0000"/>
                </a:solidFill>
                <a:latin typeface="仿宋" panose="02010609060101010101" charset="-122"/>
                <a:ea typeface="仿宋" panose="02010609060101010101" charset="-122"/>
                <a:sym typeface="+mn-ea"/>
              </a:rPr>
              <a:t>。</a:t>
            </a:r>
            <a:br>
              <a:rPr lang="zh-CN" altLang="en-US" sz="2660" b="1" dirty="0">
                <a:solidFill>
                  <a:srgbClr val="FF0000"/>
                </a:solidFill>
                <a:latin typeface="仿宋" panose="02010609060101010101" charset="-122"/>
                <a:ea typeface="仿宋" panose="02010609060101010101" charset="-122"/>
              </a:rPr>
            </a:br>
            <a:br>
              <a:rPr lang="zh-CN" altLang="en-US" sz="2660" dirty="0"/>
            </a:br>
            <a:endParaRPr lang="zh-CN" altLang="en-US" sz="2665" dirty="0" smtClean="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0" y="0"/>
            <a:ext cx="9144000" cy="6165304"/>
          </a:xfrm>
        </p:spPr>
        <p:txBody>
          <a:bodyPr/>
          <a:lstStyle/>
          <a:p>
            <a:br>
              <a:rPr lang="en-US" altLang="zh-CN" b="1" dirty="0" smtClean="0">
                <a:solidFill>
                  <a:srgbClr val="22228B"/>
                </a:solidFill>
                <a:latin typeface="黑体" panose="02010609060101010101" pitchFamily="49" charset="-122"/>
                <a:ea typeface="黑体" panose="02010609060101010101" pitchFamily="49" charset="-122"/>
              </a:rPr>
            </a:br>
            <a:r>
              <a:rPr lang="zh-CN" altLang="en-US" sz="4000" b="1" dirty="0" smtClean="0">
                <a:solidFill>
                  <a:schemeClr val="tx1"/>
                </a:solidFill>
                <a:latin typeface="黑体" panose="02010609060101010101" pitchFamily="49" charset="-122"/>
                <a:ea typeface="黑体" panose="02010609060101010101" pitchFamily="49" charset="-122"/>
              </a:rPr>
              <a:t>晋城职业技术学院</a:t>
            </a:r>
            <a:br>
              <a:rPr lang="en-US" altLang="zh-CN" sz="4000" b="1" dirty="0" smtClean="0">
                <a:solidFill>
                  <a:schemeClr val="tx1"/>
                </a:solidFill>
                <a:latin typeface="黑体" panose="02010609060101010101" pitchFamily="49" charset="-122"/>
                <a:ea typeface="黑体" panose="02010609060101010101" pitchFamily="49" charset="-122"/>
              </a:rPr>
            </a:br>
            <a:r>
              <a:rPr lang="zh-CN" altLang="en-US" sz="4000" b="1" dirty="0" smtClean="0">
                <a:solidFill>
                  <a:schemeClr val="tx1"/>
                </a:solidFill>
                <a:latin typeface="黑体" panose="02010609060101010101" pitchFamily="49" charset="-122"/>
                <a:ea typeface="黑体" panose="02010609060101010101" pitchFamily="49" charset="-122"/>
              </a:rPr>
              <a:t>传染病防控知识培训</a:t>
            </a:r>
            <a:br>
              <a:rPr lang="zh-CN" altLang="en-US" b="1" dirty="0" smtClean="0">
                <a:solidFill>
                  <a:schemeClr val="tx1"/>
                </a:solidFill>
                <a:latin typeface="黑体" panose="02010609060101010101" pitchFamily="49" charset="-122"/>
                <a:ea typeface="黑体" panose="02010609060101010101" pitchFamily="49" charset="-122"/>
              </a:rPr>
            </a:br>
            <a:br>
              <a:rPr lang="en-US" altLang="zh-CN" b="1" dirty="0" smtClean="0">
                <a:solidFill>
                  <a:schemeClr val="tx1"/>
                </a:solidFill>
                <a:latin typeface="黑体" panose="02010609060101010101" pitchFamily="49" charset="-122"/>
                <a:ea typeface="黑体" panose="02010609060101010101" pitchFamily="49" charset="-122"/>
              </a:rPr>
            </a:br>
            <a:r>
              <a:rPr lang="zh-CN" sz="6000" b="1" dirty="0" smtClean="0">
                <a:solidFill>
                  <a:schemeClr val="tx1"/>
                </a:solidFill>
                <a:latin typeface="宋体" panose="02010600030101010101" pitchFamily="2" charset="-122"/>
                <a:ea typeface="宋体" panose="02010600030101010101" pitchFamily="2" charset="-122"/>
              </a:rPr>
              <a:t>流  感</a:t>
            </a:r>
            <a:endParaRPr lang="zh-CN" sz="60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548005" y="0"/>
            <a:ext cx="8138795" cy="6165215"/>
          </a:xfrm>
        </p:spPr>
        <p:txBody>
          <a:bodyPr>
            <a:normAutofit fontScale="90000"/>
          </a:bodyPr>
          <a:lstStyle/>
          <a:p>
            <a:pPr algn="l"/>
            <a:br>
              <a:rPr lang="en-US" sz="3555">
                <a:latin typeface="楷体_GB2312" charset="0"/>
                <a:ea typeface="宋体" panose="02010600030101010101" pitchFamily="2" charset="-122"/>
                <a:sym typeface="+mn-ea"/>
              </a:rPr>
            </a:br>
            <a:br>
              <a:rPr lang="en-US" sz="3555">
                <a:latin typeface="楷体_GB2312" charset="0"/>
                <a:ea typeface="宋体" panose="02010600030101010101" pitchFamily="2" charset="-122"/>
                <a:sym typeface="+mn-ea"/>
              </a:rPr>
            </a:br>
            <a:br>
              <a:rPr lang="en-US" sz="3555">
                <a:latin typeface="楷体_GB2312" charset="0"/>
                <a:ea typeface="宋体" panose="02010600030101010101" pitchFamily="2" charset="-122"/>
                <a:sym typeface="+mn-ea"/>
              </a:rPr>
            </a:br>
            <a:br>
              <a:rPr lang="en-US" sz="3555">
                <a:latin typeface="楷体_GB2312" charset="0"/>
                <a:ea typeface="宋体" panose="02010600030101010101" pitchFamily="2" charset="-122"/>
                <a:sym typeface="+mn-ea"/>
              </a:rPr>
            </a:br>
            <a:r>
              <a:rPr lang="en-US" sz="3555">
                <a:latin typeface="楷体_GB2312" charset="0"/>
                <a:ea typeface="宋体" panose="02010600030101010101" pitchFamily="2" charset="-122"/>
                <a:sym typeface="+mn-ea"/>
              </a:rPr>
              <a:t>   </a:t>
            </a:r>
            <a:r>
              <a:rPr lang="zh-CN" sz="3555">
                <a:ea typeface="宋体" panose="02010600030101010101" pitchFamily="2" charset="-122"/>
                <a:sym typeface="+mn-ea"/>
              </a:rPr>
              <a:t>流感是由流感病毒引起的急性</a:t>
            </a:r>
            <a:br>
              <a:rPr lang="zh-CN" sz="3555">
                <a:ea typeface="宋体" panose="02010600030101010101" pitchFamily="2" charset="-122"/>
                <a:sym typeface="+mn-ea"/>
              </a:rPr>
            </a:br>
            <a:r>
              <a:rPr lang="zh-CN" sz="3555">
                <a:ea typeface="宋体" panose="02010600030101010101" pitchFamily="2" charset="-122"/>
                <a:sym typeface="+mn-ea"/>
              </a:rPr>
              <a:t>呼吸道传染病。</a:t>
            </a:r>
            <a:endParaRPr lang="en-US" sz="3555">
              <a:latin typeface="楷体_GB2312" charset="0"/>
              <a:ea typeface="宋体" panose="02010600030101010101" pitchFamily="2" charset="-122"/>
              <a:sym typeface="+mn-ea"/>
            </a:endParaRPr>
          </a:p>
          <a:p>
            <a:pPr algn="l"/>
            <a:r>
              <a:rPr lang="zh-CN" sz="3555">
                <a:ea typeface="宋体" panose="02010600030101010101" pitchFamily="2" charset="-122"/>
                <a:sym typeface="+mn-ea"/>
              </a:rPr>
              <a:t>      症状有发热、头痛、肌痛、乏力、</a:t>
            </a:r>
            <a:br>
              <a:rPr lang="zh-CN" sz="3555">
                <a:ea typeface="宋体" panose="02010600030101010101" pitchFamily="2" charset="-122"/>
                <a:sym typeface="+mn-ea"/>
              </a:rPr>
            </a:br>
            <a:r>
              <a:rPr lang="zh-CN" sz="3555">
                <a:ea typeface="宋体" panose="02010600030101010101" pitchFamily="2" charset="-122"/>
                <a:sym typeface="+mn-ea"/>
              </a:rPr>
              <a:t>鼻炎、咽痛和咳嗽，可有胃肠不适。潜伏期通常为</a:t>
            </a:r>
            <a:r>
              <a:rPr lang="en-US" sz="3555">
                <a:latin typeface="Times New Roman" panose="02020603050405020304" pitchFamily="18" charset="0"/>
                <a:ea typeface="宋体" panose="02010600030101010101" pitchFamily="2" charset="-122"/>
                <a:sym typeface="+mn-ea"/>
              </a:rPr>
              <a:t>1-3</a:t>
            </a:r>
            <a:r>
              <a:rPr lang="zh-CN" sz="3555">
                <a:ea typeface="宋体" panose="02010600030101010101" pitchFamily="2" charset="-122"/>
                <a:sym typeface="+mn-ea"/>
              </a:rPr>
              <a:t>天。</a:t>
            </a:r>
            <a:r>
              <a:rPr lang="en-US" sz="3555">
                <a:latin typeface="楷体_GB2312" charset="0"/>
                <a:ea typeface="宋体" panose="02010600030101010101" pitchFamily="2" charset="-122"/>
                <a:sym typeface="+mn-ea"/>
              </a:rPr>
              <a:t>   </a:t>
            </a:r>
            <a:r>
              <a:rPr lang="zh-CN" sz="3555">
                <a:ea typeface="宋体" panose="02010600030101010101" pitchFamily="2" charset="-122"/>
                <a:sym typeface="+mn-ea"/>
              </a:rPr>
              <a:t>传播途径？</a:t>
            </a:r>
            <a:r>
              <a:rPr lang="en-US" sz="3555">
                <a:latin typeface="楷体_GB2312" charset="0"/>
                <a:ea typeface="宋体" panose="02010600030101010101" pitchFamily="2" charset="-122"/>
                <a:sym typeface="+mn-ea"/>
              </a:rPr>
              <a:t>    </a:t>
            </a:r>
            <a:r>
              <a:rPr lang="en-US" sz="3555">
                <a:latin typeface="Times New Roman" panose="02020603050405020304" pitchFamily="18" charset="0"/>
                <a:ea typeface="宋体" panose="02010600030101010101" pitchFamily="2" charset="-122"/>
                <a:sym typeface="+mn-ea"/>
              </a:rPr>
              <a:t>1</a:t>
            </a:r>
            <a:r>
              <a:rPr lang="zh-CN" sz="3555">
                <a:ea typeface="宋体" panose="02010600030101010101" pitchFamily="2" charset="-122"/>
                <a:sym typeface="+mn-ea"/>
              </a:rPr>
              <a:t>、主要在人与人之间通过咳嗽及打喷嚏时产生的呼吸道飞沫传播。 </a:t>
            </a:r>
            <a:r>
              <a:rPr lang="en-US" sz="3555">
                <a:latin typeface="楷体_GB2312" charset="0"/>
                <a:ea typeface="宋体" panose="02010600030101010101" pitchFamily="2" charset="-122"/>
                <a:sym typeface="+mn-ea"/>
              </a:rPr>
              <a:t>    </a:t>
            </a:r>
            <a:r>
              <a:rPr lang="en-US" sz="3555">
                <a:latin typeface="Times New Roman" panose="02020603050405020304" pitchFamily="18" charset="0"/>
                <a:ea typeface="宋体" panose="02010600030101010101" pitchFamily="2" charset="-122"/>
                <a:sym typeface="+mn-ea"/>
              </a:rPr>
              <a:t>2</a:t>
            </a:r>
            <a:r>
              <a:rPr lang="zh-CN" sz="3555">
                <a:ea typeface="宋体" panose="02010600030101010101" pitchFamily="2" charset="-122"/>
                <a:sym typeface="+mn-ea"/>
              </a:rPr>
              <a:t>、亦可通过接触表面沾有病毒的物件后再接触口鼻而染病。</a:t>
            </a:r>
            <a:r>
              <a:rPr lang="zh-CN">
                <a:ea typeface="宋体" panose="02010600030101010101" pitchFamily="2" charset="-122"/>
                <a:sym typeface="+mn-ea"/>
              </a:rPr>
              <a:t> </a:t>
            </a:r>
            <a:br>
              <a:rPr lang="zh-CN" altLang="en-US"/>
            </a:br>
            <a:br>
              <a:rPr lang="en-US" altLang="zh-CN" b="1" dirty="0" smtClean="0">
                <a:solidFill>
                  <a:srgbClr val="22228B"/>
                </a:solidFill>
                <a:latin typeface="黑体" panose="02010609060101010101" pitchFamily="49" charset="-122"/>
                <a:ea typeface="黑体" panose="02010609060101010101" pitchFamily="49" charset="-122"/>
              </a:rPr>
            </a:br>
            <a:endParaRPr lang="zh-CN" altLang="en-US" sz="60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548005" y="0"/>
            <a:ext cx="8138795" cy="6165215"/>
          </a:xfrm>
        </p:spPr>
        <p:txBody>
          <a:bodyPr>
            <a:normAutofit fontScale="90000"/>
          </a:bodyPr>
          <a:lstStyle/>
          <a:p>
            <a:pPr algn="l"/>
            <a:br>
              <a:rPr lang="zh-CN" sz="2665" b="1">
                <a:ea typeface="宋体" panose="02010600030101010101" pitchFamily="2" charset="-122"/>
                <a:sym typeface="+mn-ea"/>
              </a:rPr>
            </a:br>
            <a:br>
              <a:rPr lang="zh-CN" sz="2665" b="1">
                <a:ea typeface="宋体" panose="02010600030101010101" pitchFamily="2" charset="-122"/>
                <a:sym typeface="+mn-ea"/>
              </a:rPr>
            </a:br>
            <a:br>
              <a:rPr lang="zh-CN" sz="2665" b="1">
                <a:ea typeface="宋体" panose="02010600030101010101" pitchFamily="2" charset="-122"/>
                <a:sym typeface="+mn-ea"/>
              </a:rPr>
            </a:br>
            <a:br>
              <a:rPr lang="zh-CN" sz="2665" b="1">
                <a:ea typeface="宋体" panose="02010600030101010101" pitchFamily="2" charset="-122"/>
                <a:sym typeface="+mn-ea"/>
              </a:rPr>
            </a:br>
            <a:br>
              <a:rPr lang="zh-CN" sz="2665" b="1">
                <a:ea typeface="宋体" panose="02010600030101010101" pitchFamily="2" charset="-122"/>
                <a:sym typeface="+mn-ea"/>
              </a:rPr>
            </a:br>
            <a:br>
              <a:rPr lang="zh-CN" sz="2665" b="1">
                <a:ea typeface="宋体" panose="02010600030101010101" pitchFamily="2" charset="-122"/>
                <a:sym typeface="+mn-ea"/>
              </a:rPr>
            </a:br>
            <a:br>
              <a:rPr lang="zh-CN" sz="2665" b="1">
                <a:ea typeface="宋体" panose="02010600030101010101" pitchFamily="2" charset="-122"/>
                <a:sym typeface="+mn-ea"/>
              </a:rPr>
            </a:br>
            <a:br>
              <a:rPr lang="zh-CN" sz="2665" b="1">
                <a:ea typeface="宋体" panose="02010600030101010101" pitchFamily="2" charset="-122"/>
                <a:sym typeface="+mn-ea"/>
              </a:rPr>
            </a:br>
            <a:br>
              <a:rPr lang="zh-CN" sz="2665" b="1">
                <a:ea typeface="宋体" panose="02010600030101010101" pitchFamily="2" charset="-122"/>
                <a:sym typeface="+mn-ea"/>
              </a:rPr>
            </a:br>
            <a:br>
              <a:rPr lang="zh-CN" sz="2665" b="1">
                <a:ea typeface="宋体" panose="02010600030101010101" pitchFamily="2" charset="-122"/>
                <a:sym typeface="+mn-ea"/>
              </a:rPr>
            </a:br>
            <a:br>
              <a:rPr lang="zh-CN" sz="2665" b="1">
                <a:ea typeface="宋体" panose="02010600030101010101" pitchFamily="2" charset="-122"/>
                <a:sym typeface="+mn-ea"/>
              </a:rPr>
            </a:br>
            <a:r>
              <a:rPr lang="zh-CN" sz="2665" b="1">
                <a:ea typeface="宋体" panose="02010600030101010101" pitchFamily="2" charset="-122"/>
                <a:sym typeface="+mn-ea"/>
              </a:rPr>
              <a:t>    流感的预防措施</a:t>
            </a:r>
            <a:r>
              <a:rPr lang="en-US" sz="2665">
                <a:latin typeface="楷体_GB2312" charset="0"/>
                <a:ea typeface="宋体" panose="02010600030101010101" pitchFamily="2" charset="-122"/>
                <a:sym typeface="+mn-ea"/>
              </a:rPr>
              <a:t>    </a:t>
            </a:r>
            <a:r>
              <a:rPr lang="en-US" sz="2665">
                <a:latin typeface="Times New Roman" panose="02020603050405020304" pitchFamily="18" charset="0"/>
                <a:ea typeface="宋体" panose="02010600030101010101" pitchFamily="2" charset="-122"/>
                <a:sym typeface="+mn-ea"/>
              </a:rPr>
              <a:t>1</a:t>
            </a:r>
            <a:r>
              <a:rPr lang="zh-CN" sz="2665">
                <a:ea typeface="宋体" panose="02010600030101010101" pitchFamily="2" charset="-122"/>
                <a:sym typeface="+mn-ea"/>
              </a:rPr>
              <a:t>、勤开窗户，保持生活、工作环境的空气流通。</a:t>
            </a:r>
            <a:r>
              <a:rPr lang="en-US" sz="2665">
                <a:latin typeface="楷体_GB2312" charset="0"/>
                <a:ea typeface="宋体" panose="02010600030101010101" pitchFamily="2" charset="-122"/>
                <a:sym typeface="+mn-ea"/>
              </a:rPr>
              <a:t>    </a:t>
            </a:r>
            <a:r>
              <a:rPr lang="en-US" sz="2665">
                <a:latin typeface="Times New Roman" panose="02020603050405020304" pitchFamily="18" charset="0"/>
                <a:ea typeface="宋体" panose="02010600030101010101" pitchFamily="2" charset="-122"/>
                <a:sym typeface="+mn-ea"/>
              </a:rPr>
              <a:t>2</a:t>
            </a:r>
            <a:r>
              <a:rPr lang="zh-CN" sz="2665">
                <a:ea typeface="宋体" panose="02010600030101010101" pitchFamily="2" charset="-122"/>
                <a:sym typeface="+mn-ea"/>
              </a:rPr>
              <a:t>、在呼吸道疾病流行期间，尽量减少到人员拥挤的公共场所。外出戴口罩。</a:t>
            </a:r>
            <a:r>
              <a:rPr lang="en-US" sz="2665">
                <a:latin typeface="楷体_GB2312" charset="0"/>
                <a:ea typeface="宋体" panose="02010600030101010101" pitchFamily="2" charset="-122"/>
                <a:sym typeface="+mn-ea"/>
              </a:rPr>
              <a:t>    </a:t>
            </a:r>
            <a:r>
              <a:rPr lang="en-US" sz="2665">
                <a:latin typeface="Times New Roman" panose="02020603050405020304" pitchFamily="18" charset="0"/>
                <a:ea typeface="宋体" panose="02010600030101010101" pitchFamily="2" charset="-122"/>
                <a:sym typeface="+mn-ea"/>
              </a:rPr>
              <a:t>3</a:t>
            </a:r>
            <a:r>
              <a:rPr lang="zh-CN" sz="2665">
                <a:ea typeface="宋体" panose="02010600030101010101" pitchFamily="2" charset="-122"/>
                <a:sym typeface="+mn-ea"/>
              </a:rPr>
              <a:t>、勤洗手，注意防寒保暖，衣着适量随气候增减。</a:t>
            </a:r>
            <a:r>
              <a:rPr lang="en-US" sz="2665">
                <a:latin typeface="楷体_GB2312" charset="0"/>
                <a:ea typeface="宋体" panose="02010600030101010101" pitchFamily="2" charset="-122"/>
                <a:sym typeface="+mn-ea"/>
              </a:rPr>
              <a:t>    </a:t>
            </a:r>
            <a:r>
              <a:rPr lang="en-US" sz="2665">
                <a:latin typeface="Times New Roman" panose="02020603050405020304" pitchFamily="18" charset="0"/>
                <a:ea typeface="宋体" panose="02010600030101010101" pitchFamily="2" charset="-122"/>
                <a:sym typeface="+mn-ea"/>
              </a:rPr>
              <a:t>4</a:t>
            </a:r>
            <a:r>
              <a:rPr lang="zh-CN" sz="2665">
                <a:ea typeface="宋体" panose="02010600030101010101" pitchFamily="2" charset="-122"/>
                <a:sym typeface="+mn-ea"/>
              </a:rPr>
              <a:t>、注意体育锻炼，提高耐寒能力，增强体质。</a:t>
            </a:r>
            <a:r>
              <a:rPr lang="en-US" sz="2665">
                <a:latin typeface="楷体_GB2312" charset="0"/>
                <a:ea typeface="宋体" panose="02010600030101010101" pitchFamily="2" charset="-122"/>
                <a:sym typeface="+mn-ea"/>
              </a:rPr>
              <a:t>    </a:t>
            </a:r>
            <a:r>
              <a:rPr lang="en-US" sz="2665">
                <a:latin typeface="Times New Roman" panose="02020603050405020304" pitchFamily="18" charset="0"/>
                <a:ea typeface="宋体" panose="02010600030101010101" pitchFamily="2" charset="-122"/>
                <a:sym typeface="+mn-ea"/>
              </a:rPr>
              <a:t>5</a:t>
            </a:r>
            <a:r>
              <a:rPr lang="zh-CN" sz="2665">
                <a:ea typeface="宋体" panose="02010600030101010101" pitchFamily="2" charset="-122"/>
                <a:sym typeface="+mn-ea"/>
              </a:rPr>
              <a:t>、饮食合理，多吃蔬菜水果，保证足够的营养，多喝白开水。</a:t>
            </a:r>
            <a:r>
              <a:rPr lang="en-US" sz="2665">
                <a:latin typeface="楷体_GB2312" charset="0"/>
                <a:ea typeface="宋体" panose="02010600030101010101" pitchFamily="2" charset="-122"/>
                <a:sym typeface="+mn-ea"/>
              </a:rPr>
              <a:t>    </a:t>
            </a:r>
            <a:r>
              <a:rPr lang="en-US" sz="2665">
                <a:latin typeface="Times New Roman" panose="02020603050405020304" pitchFamily="18" charset="0"/>
                <a:ea typeface="宋体" panose="02010600030101010101" pitchFamily="2" charset="-122"/>
                <a:sym typeface="+mn-ea"/>
              </a:rPr>
              <a:t>6</a:t>
            </a:r>
            <a:r>
              <a:rPr lang="zh-CN" sz="2665">
                <a:ea typeface="宋体" panose="02010600030101010101" pitchFamily="2" charset="-122"/>
                <a:sym typeface="+mn-ea"/>
              </a:rPr>
              <a:t>、</a:t>
            </a:r>
            <a:r>
              <a:rPr lang="zh-CN" sz="2660">
                <a:ea typeface="宋体" panose="02010600030101010101" pitchFamily="2" charset="-122"/>
                <a:sym typeface="+mn-ea"/>
              </a:rPr>
              <a:t>若有发烧或出现上呼吸道症状时，应及时到医院就诊，有利于早期诊治呼吸道传染病。</a:t>
            </a:r>
            <a:r>
              <a:rPr lang="en-US" sz="2665">
                <a:latin typeface="楷体_GB2312" charset="0"/>
                <a:ea typeface="宋体" panose="02010600030101010101" pitchFamily="2" charset="-122"/>
                <a:sym typeface="+mn-ea"/>
              </a:rPr>
              <a:t>    </a:t>
            </a:r>
            <a:r>
              <a:rPr lang="en-US" sz="2665">
                <a:latin typeface="Times New Roman" panose="02020603050405020304" pitchFamily="18" charset="0"/>
                <a:ea typeface="宋体" panose="02010600030101010101" pitchFamily="2" charset="-122"/>
                <a:sym typeface="+mn-ea"/>
              </a:rPr>
              <a:t>7</a:t>
            </a:r>
            <a:r>
              <a:rPr lang="zh-CN" sz="2665">
                <a:ea typeface="宋体" panose="02010600030101010101" pitchFamily="2" charset="-122"/>
                <a:sym typeface="+mn-ea"/>
              </a:rPr>
              <a:t>、预防接种，</a:t>
            </a:r>
            <a:r>
              <a:rPr lang="zh-CN" sz="2665">
                <a:solidFill>
                  <a:srgbClr val="FF0000"/>
                </a:solidFill>
                <a:ea typeface="宋体" panose="02010600030101010101" pitchFamily="2" charset="-122"/>
                <a:sym typeface="+mn-ea"/>
              </a:rPr>
              <a:t>接种流感疫苗</a:t>
            </a:r>
            <a:r>
              <a:rPr lang="zh-CN" altLang="en-US" sz="2665">
                <a:solidFill>
                  <a:srgbClr val="FF0000"/>
                </a:solidFill>
                <a:ea typeface="宋体" panose="02010600030101010101" pitchFamily="2" charset="-122"/>
                <a:sym typeface="+mn-ea"/>
              </a:rPr>
              <a:t>（</a:t>
            </a:r>
            <a:r>
              <a:rPr lang="en-US" altLang="zh-CN" sz="2660">
                <a:solidFill>
                  <a:srgbClr val="FF0000"/>
                </a:solidFill>
                <a:ea typeface="宋体" panose="02010600030101010101" pitchFamily="2" charset="-122"/>
                <a:sym typeface="+mn-ea"/>
              </a:rPr>
              <a:t>138</a:t>
            </a:r>
            <a:r>
              <a:rPr lang="zh-CN" altLang="en-US" sz="2660">
                <a:solidFill>
                  <a:srgbClr val="FF0000"/>
                </a:solidFill>
                <a:ea typeface="宋体" panose="02010600030101010101" pitchFamily="2" charset="-122"/>
                <a:sym typeface="+mn-ea"/>
              </a:rPr>
              <a:t>元</a:t>
            </a:r>
            <a:r>
              <a:rPr lang="zh-CN" altLang="en-US" sz="2665">
                <a:solidFill>
                  <a:srgbClr val="FF0000"/>
                </a:solidFill>
                <a:ea typeface="宋体" panose="02010600030101010101" pitchFamily="2" charset="-122"/>
                <a:sym typeface="+mn-ea"/>
              </a:rPr>
              <a:t>）</a:t>
            </a:r>
            <a:r>
              <a:rPr lang="zh-CN" sz="2665">
                <a:ea typeface="宋体" panose="02010600030101010101" pitchFamily="2" charset="-122"/>
                <a:sym typeface="+mn-ea"/>
              </a:rPr>
              <a:t>已被国际医学界公认是防范流感的最有效的武器。</a:t>
            </a:r>
            <a:br>
              <a:rPr lang="zh-CN" altLang="en-US" sz="3550" b="0">
                <a:ea typeface="宋体" panose="02010600030101010101" pitchFamily="2" charset="-122"/>
              </a:rPr>
            </a:br>
            <a:br>
              <a:rPr lang="en-US" sz="3555">
                <a:latin typeface="楷体_GB2312" charset="0"/>
                <a:ea typeface="宋体" panose="02010600030101010101" pitchFamily="2" charset="-122"/>
                <a:sym typeface="+mn-ea"/>
              </a:rPr>
            </a:br>
            <a:br>
              <a:rPr lang="en-US" sz="3555">
                <a:latin typeface="楷体_GB2312" charset="0"/>
                <a:ea typeface="宋体" panose="02010600030101010101" pitchFamily="2" charset="-122"/>
                <a:sym typeface="+mn-ea"/>
              </a:rPr>
            </a:br>
            <a:br>
              <a:rPr lang="en-US" sz="3555">
                <a:latin typeface="楷体_GB2312" charset="0"/>
                <a:ea typeface="宋体" panose="02010600030101010101" pitchFamily="2" charset="-122"/>
                <a:sym typeface="+mn-ea"/>
              </a:rPr>
            </a:br>
            <a:br>
              <a:rPr lang="en-US" sz="3555">
                <a:latin typeface="楷体_GB2312" charset="0"/>
                <a:ea typeface="宋体" panose="02010600030101010101" pitchFamily="2" charset="-122"/>
                <a:sym typeface="+mn-ea"/>
              </a:rPr>
            </a:br>
            <a:r>
              <a:rPr lang="en-US" sz="3555">
                <a:latin typeface="楷体_GB2312" charset="0"/>
                <a:ea typeface="宋体" panose="02010600030101010101" pitchFamily="2" charset="-122"/>
                <a:sym typeface="+mn-ea"/>
              </a:rPr>
              <a:t>   </a:t>
            </a:r>
            <a:br>
              <a:rPr lang="en-US" altLang="zh-CN" b="1" dirty="0" smtClean="0">
                <a:solidFill>
                  <a:srgbClr val="22228B"/>
                </a:solidFill>
                <a:latin typeface="黑体" panose="02010609060101010101" pitchFamily="49" charset="-122"/>
                <a:ea typeface="黑体" panose="02010609060101010101" pitchFamily="49" charset="-122"/>
              </a:rPr>
            </a:br>
            <a:endParaRPr lang="zh-CN" altLang="en-US" sz="60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29532" y="0"/>
            <a:ext cx="9173688" cy="6858000"/>
          </a:xfrm>
          <a:prstGeom prst="rect">
            <a:avLst/>
          </a:prstGeom>
          <a:noFill/>
        </p:spPr>
      </p:pic>
      <p:pic>
        <p:nvPicPr>
          <p:cNvPr id="6" name="Picture 2"/>
          <p:cNvPicPr>
            <a:picLocks noChangeAspect="1" noChangeArrowheads="1"/>
          </p:cNvPicPr>
          <p:nvPr/>
        </p:nvPicPr>
        <p:blipFill>
          <a:blip r:embed="rId2" cstate="print"/>
          <a:srcRect/>
          <a:stretch>
            <a:fillRect/>
          </a:stretch>
        </p:blipFill>
        <p:spPr bwMode="auto">
          <a:xfrm>
            <a:off x="2600325" y="4331335"/>
            <a:ext cx="4619625" cy="2029460"/>
          </a:xfrm>
          <a:prstGeom prst="rect">
            <a:avLst/>
          </a:prstGeom>
          <a:noFill/>
          <a:ln>
            <a:miter lim="800000"/>
            <a:headEnd/>
            <a:tailEnd/>
          </a:ln>
        </p:spPr>
      </p:pic>
      <p:sp>
        <p:nvSpPr>
          <p:cNvPr id="4" name="Rectangle 2"/>
          <p:cNvSpPr txBox="1">
            <a:spLocks noChangeArrowheads="1"/>
          </p:cNvSpPr>
          <p:nvPr/>
        </p:nvSpPr>
        <p:spPr bwMode="auto">
          <a:xfrm>
            <a:off x="683568" y="908720"/>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400" b="0" i="0" u="none" strike="noStrike" kern="1200" cap="none" spc="0" normalizeH="0" baseline="0" noProof="0" dirty="0" smtClean="0">
                <a:ln>
                  <a:noFill/>
                </a:ln>
                <a:solidFill>
                  <a:schemeClr val="tx1"/>
                </a:solidFill>
                <a:effectLst/>
                <a:uLnTx/>
                <a:uFillTx/>
                <a:latin typeface="+mj-lt"/>
                <a:ea typeface="+mj-ea"/>
                <a:cs typeface="+mj-cs"/>
              </a:rPr>
              <a:t>  一、 </a:t>
            </a:r>
            <a:r>
              <a:rPr kumimoji="0" lang="zh-CN" altLang="en-US" sz="5400" b="1" i="0" u="none" strike="noStrike" kern="1200" cap="none" spc="0" normalizeH="0" baseline="0" noProof="0" dirty="0" smtClean="0">
                <a:ln>
                  <a:noFill/>
                </a:ln>
                <a:solidFill>
                  <a:schemeClr val="tx1"/>
                </a:solidFill>
                <a:effectLst/>
                <a:uLnTx/>
                <a:uFillTx/>
                <a:latin typeface="+mj-lt"/>
                <a:ea typeface="+mj-ea"/>
                <a:cs typeface="+mj-cs"/>
              </a:rPr>
              <a:t>基本认识</a:t>
            </a:r>
            <a:br>
              <a:rPr kumimoji="0" lang="zh-CN" altLang="en-US" sz="5400" b="0" i="0" u="none" strike="noStrike" kern="1200" cap="none" spc="0" normalizeH="0" baseline="0" noProof="0" dirty="0" smtClean="0">
                <a:ln>
                  <a:noFill/>
                </a:ln>
                <a:solidFill>
                  <a:schemeClr val="tx1"/>
                </a:solidFill>
                <a:effectLst/>
                <a:uLnTx/>
                <a:uFillTx/>
                <a:latin typeface="+mj-lt"/>
                <a:ea typeface="+mj-ea"/>
                <a:cs typeface="+mj-cs"/>
              </a:rPr>
            </a:br>
            <a:endParaRPr kumimoji="0" lang="zh-CN" altLang="en-US" sz="5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内容占位符 2"/>
          <p:cNvSpPr txBox="1"/>
          <p:nvPr/>
        </p:nvSpPr>
        <p:spPr bwMode="auto">
          <a:xfrm>
            <a:off x="503357" y="2198260"/>
            <a:ext cx="8136904" cy="3168353"/>
          </a:xfrm>
          <a:prstGeom prst="rect">
            <a:avLst/>
          </a:prstGeom>
          <a:noFill/>
          <a:ln>
            <a:miter lim="800000"/>
          </a:ln>
        </p:spPr>
        <p:txBody>
          <a:bodyPr vert="horz" wrap="square" lIns="91440" tIns="45720" rIns="91440" bIns="45720" numCol="1" rtlCol="0" anchor="t" anchorCtr="0" compatLnSpc="1">
            <a:normAutofit fontScale="52500" lnSpcReduction="20000"/>
          </a:bodyPr>
          <a:lstStyle/>
          <a:p>
            <a:pPr indent="719455">
              <a:buFontTx/>
              <a:buNone/>
            </a:pPr>
            <a:r>
              <a:rPr lang="en-US" altLang="zh-CN" sz="4000" dirty="0" smtClean="0"/>
              <a:t>(</a:t>
            </a:r>
            <a:r>
              <a:rPr lang="zh-CN" altLang="en-US" sz="4000" dirty="0" smtClean="0"/>
              <a:t>一</a:t>
            </a:r>
            <a:r>
              <a:rPr lang="en-US" altLang="zh-CN" sz="4000" dirty="0" smtClean="0"/>
              <a:t>)</a:t>
            </a:r>
            <a:r>
              <a:rPr lang="zh-CN" altLang="en-US" sz="4000" dirty="0" smtClean="0"/>
              <a:t>病原学</a:t>
            </a:r>
            <a:endParaRPr lang="zh-CN" altLang="en-US" sz="4000" dirty="0" smtClean="0"/>
          </a:p>
          <a:p>
            <a:pPr indent="719455">
              <a:buFontTx/>
              <a:buNone/>
            </a:pPr>
            <a:r>
              <a:rPr lang="zh-CN" altLang="en-US" sz="4000" dirty="0" smtClean="0"/>
              <a:t>新型冠状病毒肺炎</a:t>
            </a:r>
            <a:r>
              <a:rPr lang="en-US" altLang="zh-CN" sz="4000" dirty="0" smtClean="0"/>
              <a:t>,</a:t>
            </a:r>
            <a:r>
              <a:rPr lang="zh-CN" altLang="en-US" sz="4000" dirty="0" smtClean="0"/>
              <a:t>简称新冠肺炎</a:t>
            </a:r>
            <a:r>
              <a:rPr lang="en-US" altLang="zh-CN" sz="4000" dirty="0" smtClean="0"/>
              <a:t>,</a:t>
            </a:r>
            <a:r>
              <a:rPr lang="zh-CN" altLang="en-US" sz="4000" dirty="0" smtClean="0"/>
              <a:t>是由新型冠状病毒引起的新发传染病。世界卫生组织将该疾病命名为</a:t>
            </a:r>
            <a:r>
              <a:rPr lang="en-US" altLang="zh-CN" sz="4000" dirty="0" smtClean="0"/>
              <a:t>COVID--19( disease2019)</a:t>
            </a:r>
            <a:r>
              <a:rPr lang="zh-CN" altLang="en-US" sz="4000" dirty="0" smtClean="0"/>
              <a:t>。</a:t>
            </a:r>
            <a:endParaRPr lang="en-US" altLang="zh-CN" sz="4000" dirty="0" smtClean="0"/>
          </a:p>
          <a:p>
            <a:pPr indent="719455">
              <a:buFontTx/>
              <a:buNone/>
            </a:pPr>
            <a:r>
              <a:rPr lang="en-US" altLang="zh-CN" sz="4000" dirty="0" smtClean="0"/>
              <a:t>2020</a:t>
            </a:r>
            <a:r>
              <a:rPr lang="zh-CN" altLang="en-US" sz="4000" dirty="0" smtClean="0"/>
              <a:t>年</a:t>
            </a:r>
            <a:r>
              <a:rPr lang="en-US" altLang="zh-CN" sz="4000" dirty="0" smtClean="0"/>
              <a:t>1</a:t>
            </a:r>
            <a:r>
              <a:rPr lang="zh-CN" altLang="en-US" sz="4000" dirty="0" smtClean="0"/>
              <a:t>月</a:t>
            </a:r>
            <a:r>
              <a:rPr lang="en-US" altLang="zh-CN" sz="4000" dirty="0" smtClean="0"/>
              <a:t>20</a:t>
            </a:r>
            <a:r>
              <a:rPr lang="zh-CN" altLang="en-US" sz="4000" dirty="0" smtClean="0"/>
              <a:t>日</a:t>
            </a:r>
            <a:r>
              <a:rPr lang="en-US" altLang="zh-CN" sz="4000" dirty="0" smtClean="0"/>
              <a:t>,</a:t>
            </a:r>
            <a:r>
              <a:rPr lang="zh-CN" altLang="en-US" sz="4000" dirty="0" smtClean="0"/>
              <a:t>经国务院批准</a:t>
            </a:r>
            <a:r>
              <a:rPr lang="en-US" altLang="zh-CN" sz="4000" dirty="0" smtClean="0"/>
              <a:t>,</a:t>
            </a:r>
            <a:r>
              <a:rPr lang="zh-CN" altLang="en-US" sz="4000" dirty="0" smtClean="0"/>
              <a:t>新型冠状病毒肺炎被纳入</a:t>
            </a:r>
            <a:r>
              <a:rPr lang="en-US" altLang="zh-CN" sz="4000" dirty="0" smtClean="0"/>
              <a:t>《</a:t>
            </a:r>
            <a:r>
              <a:rPr lang="zh-CN" altLang="en-US" sz="4000" dirty="0" smtClean="0"/>
              <a:t>中华人民共和国传染病防治法</a:t>
            </a:r>
            <a:r>
              <a:rPr lang="en-US" altLang="zh-CN" sz="4000" dirty="0" smtClean="0"/>
              <a:t>》</a:t>
            </a:r>
            <a:r>
              <a:rPr lang="zh-CN" altLang="en-US" sz="4000" dirty="0" smtClean="0"/>
              <a:t>规定的乙类传染病</a:t>
            </a:r>
            <a:r>
              <a:rPr lang="en-US" altLang="zh-CN" sz="4000" dirty="0" smtClean="0"/>
              <a:t>,</a:t>
            </a:r>
            <a:r>
              <a:rPr lang="zh-CN" altLang="en-US" sz="4000" dirty="0" smtClean="0"/>
              <a:t>采取甲类传染病的防控措施进行管理。</a:t>
            </a:r>
            <a:endParaRPr lang="en-US" altLang="zh-CN" sz="4000" dirty="0" smtClean="0"/>
          </a:p>
          <a:p>
            <a:pPr indent="719455">
              <a:buFontTx/>
              <a:buNone/>
            </a:pPr>
            <a:r>
              <a:rPr lang="zh-CN" altLang="en-US" sz="4000" dirty="0" smtClean="0"/>
              <a:t>该病毒为</a:t>
            </a:r>
            <a:r>
              <a:rPr lang="zh-CN" altLang="en-US" sz="4000" dirty="0" smtClean="0">
                <a:latin typeface="华文中宋" panose="02010600040101010101" pitchFamily="2" charset="-122"/>
                <a:ea typeface="华文中宋" panose="02010600040101010101" pitchFamily="2" charset="-122"/>
                <a:sym typeface="+mn-ea"/>
              </a:rPr>
              <a:t>新型冠状病毒，</a:t>
            </a:r>
            <a:r>
              <a:rPr lang="el-GR" altLang="zh-CN" sz="4000" dirty="0" smtClean="0">
                <a:latin typeface="华文中宋" panose="02010600040101010101" pitchFamily="2" charset="-122"/>
                <a:ea typeface="华文中宋" panose="02010600040101010101" pitchFamily="2" charset="-122"/>
                <a:sym typeface="+mn-ea"/>
              </a:rPr>
              <a:t>β</a:t>
            </a:r>
            <a:r>
              <a:rPr lang="zh-CN" altLang="en-US" sz="4000" dirty="0">
                <a:latin typeface="华文中宋" panose="02010600040101010101" pitchFamily="2" charset="-122"/>
                <a:ea typeface="华文中宋" panose="02010600040101010101" pitchFamily="2" charset="-122"/>
                <a:sym typeface="+mn-ea"/>
              </a:rPr>
              <a:t>属冠状病毒，有脂质包膜</a:t>
            </a:r>
            <a:r>
              <a:rPr lang="zh-CN" altLang="en-US" sz="4000" dirty="0" smtClean="0">
                <a:latin typeface="华文中宋" panose="02010600040101010101" pitchFamily="2" charset="-122"/>
                <a:ea typeface="华文中宋" panose="02010600040101010101" pitchFamily="2" charset="-122"/>
                <a:sym typeface="+mn-ea"/>
              </a:rPr>
              <a:t>；</a:t>
            </a:r>
            <a:r>
              <a:rPr lang="zh-CN" altLang="en-US" sz="4000" dirty="0" smtClean="0"/>
              <a:t>对紫外线和热敏感</a:t>
            </a:r>
            <a:r>
              <a:rPr lang="en-US" altLang="zh-CN" sz="4000" dirty="0" smtClean="0"/>
              <a:t>,56℃30</a:t>
            </a:r>
            <a:r>
              <a:rPr lang="zh-CN" altLang="en-US" sz="4000" dirty="0" smtClean="0"/>
              <a:t>分钟、乙醚、</a:t>
            </a:r>
            <a:r>
              <a:rPr lang="en-US" altLang="zh-CN" sz="4000" dirty="0" smtClean="0">
                <a:solidFill>
                  <a:srgbClr val="FF0000"/>
                </a:solidFill>
              </a:rPr>
              <a:t>75%</a:t>
            </a:r>
            <a:r>
              <a:rPr lang="zh-CN" altLang="en-US" sz="4000" dirty="0" smtClean="0">
                <a:solidFill>
                  <a:srgbClr val="FF0000"/>
                </a:solidFill>
              </a:rPr>
              <a:t>乙醇</a:t>
            </a:r>
            <a:r>
              <a:rPr lang="zh-CN" altLang="en-US" sz="4000" dirty="0" smtClean="0"/>
              <a:t>、</a:t>
            </a:r>
            <a:r>
              <a:rPr lang="zh-CN" altLang="en-US" sz="4000" dirty="0" smtClean="0">
                <a:solidFill>
                  <a:srgbClr val="FF0000"/>
                </a:solidFill>
              </a:rPr>
              <a:t>含氯消毒剂、过氧乙酸和氯仿</a:t>
            </a:r>
            <a:r>
              <a:rPr lang="zh-CN" altLang="en-US" sz="4000" dirty="0" smtClean="0"/>
              <a:t>等脂溶剂均可有效灭活病毒</a:t>
            </a:r>
            <a:r>
              <a:rPr lang="en-US" altLang="zh-CN" sz="4000" dirty="0" smtClean="0"/>
              <a:t>,</a:t>
            </a:r>
            <a:r>
              <a:rPr lang="zh-CN" altLang="en-US" sz="4000" dirty="0" smtClean="0"/>
              <a:t>氯已定不能有效灭活病毒。</a:t>
            </a:r>
            <a:endParaRPr lang="zh-CN" altLang="en-US" sz="4000" dirty="0" smtClean="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0" y="0"/>
            <a:ext cx="9144000" cy="6165304"/>
          </a:xfrm>
        </p:spPr>
        <p:txBody>
          <a:bodyPr/>
          <a:lstStyle/>
          <a:p>
            <a:br>
              <a:rPr lang="en-US" altLang="zh-CN" b="1" dirty="0" smtClean="0">
                <a:solidFill>
                  <a:srgbClr val="22228B"/>
                </a:solidFill>
                <a:latin typeface="黑体" panose="02010609060101010101" pitchFamily="49" charset="-122"/>
                <a:ea typeface="黑体" panose="02010609060101010101" pitchFamily="49" charset="-122"/>
              </a:rPr>
            </a:br>
            <a:r>
              <a:rPr lang="zh-CN" altLang="en-US" sz="4000" b="1" dirty="0" smtClean="0">
                <a:solidFill>
                  <a:schemeClr val="tx1"/>
                </a:solidFill>
                <a:latin typeface="黑体" panose="02010609060101010101" pitchFamily="49" charset="-122"/>
                <a:ea typeface="黑体" panose="02010609060101010101" pitchFamily="49" charset="-122"/>
              </a:rPr>
              <a:t>晋城职业技术学院</a:t>
            </a:r>
            <a:br>
              <a:rPr lang="en-US" altLang="zh-CN" sz="4000" b="1" dirty="0" smtClean="0">
                <a:solidFill>
                  <a:schemeClr val="tx1"/>
                </a:solidFill>
                <a:latin typeface="黑体" panose="02010609060101010101" pitchFamily="49" charset="-122"/>
                <a:ea typeface="黑体" panose="02010609060101010101" pitchFamily="49" charset="-122"/>
              </a:rPr>
            </a:br>
            <a:r>
              <a:rPr lang="zh-CN" altLang="en-US" sz="4000" b="1" dirty="0" smtClean="0">
                <a:solidFill>
                  <a:schemeClr val="tx1"/>
                </a:solidFill>
                <a:latin typeface="黑体" panose="02010609060101010101" pitchFamily="49" charset="-122"/>
                <a:ea typeface="黑体" panose="02010609060101010101" pitchFamily="49" charset="-122"/>
              </a:rPr>
              <a:t>传染病防控知识培训</a:t>
            </a:r>
            <a:br>
              <a:rPr lang="zh-CN" altLang="en-US" b="1" dirty="0" smtClean="0">
                <a:solidFill>
                  <a:schemeClr val="tx1"/>
                </a:solidFill>
                <a:latin typeface="黑体" panose="02010609060101010101" pitchFamily="49" charset="-122"/>
                <a:ea typeface="黑体" panose="02010609060101010101" pitchFamily="49" charset="-122"/>
              </a:rPr>
            </a:br>
            <a:br>
              <a:rPr lang="en-US" altLang="zh-CN" b="1" dirty="0" smtClean="0">
                <a:solidFill>
                  <a:schemeClr val="tx1"/>
                </a:solidFill>
                <a:latin typeface="黑体" panose="02010609060101010101" pitchFamily="49" charset="-122"/>
                <a:ea typeface="黑体" panose="02010609060101010101" pitchFamily="49" charset="-122"/>
              </a:rPr>
            </a:br>
            <a:r>
              <a:rPr lang="zh-CN" sz="6000" b="1" dirty="0" smtClean="0">
                <a:solidFill>
                  <a:schemeClr val="tx1"/>
                </a:solidFill>
                <a:latin typeface="宋体" panose="02010600030101010101" pitchFamily="2" charset="-122"/>
                <a:ea typeface="宋体" panose="02010600030101010101" pitchFamily="2" charset="-122"/>
              </a:rPr>
              <a:t>乙  肝</a:t>
            </a:r>
            <a:endParaRPr lang="zh-CN" sz="60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665480" y="0"/>
            <a:ext cx="7956550" cy="6165215"/>
          </a:xfrm>
        </p:spPr>
        <p:txBody>
          <a:bodyPr>
            <a:normAutofit fontScale="90000"/>
          </a:bodyPr>
          <a:lstStyle/>
          <a:p>
            <a:pPr algn="l"/>
            <a:br>
              <a:rPr lang="zh-CN" altLang="en-US" sz="3110">
                <a:sym typeface="+mn-ea"/>
              </a:rPr>
            </a:br>
            <a:br>
              <a:rPr lang="zh-CN" altLang="en-US" sz="3110">
                <a:sym typeface="+mn-ea"/>
              </a:rPr>
            </a:br>
            <a:br>
              <a:rPr lang="zh-CN" altLang="en-US" sz="3110">
                <a:sym typeface="+mn-ea"/>
              </a:rPr>
            </a:br>
            <a:r>
              <a:rPr lang="zh-CN" altLang="en-US" sz="3110">
                <a:sym typeface="+mn-ea"/>
              </a:rPr>
              <a:t>      </a:t>
            </a:r>
            <a:br>
              <a:rPr lang="zh-CN" altLang="en-US" sz="3110">
                <a:sym typeface="+mn-ea"/>
              </a:rPr>
            </a:br>
            <a:r>
              <a:rPr lang="zh-CN" altLang="en-US" sz="3110">
                <a:sym typeface="+mn-ea"/>
              </a:rPr>
              <a:t>        目前国家教育部明确了在校大学生</a:t>
            </a:r>
            <a:br>
              <a:rPr lang="zh-CN" altLang="en-US" sz="3110">
                <a:sym typeface="+mn-ea"/>
              </a:rPr>
            </a:br>
            <a:r>
              <a:rPr lang="zh-CN" altLang="en-US" sz="3110">
                <a:sym typeface="+mn-ea"/>
              </a:rPr>
              <a:t>乙肝携带者的规定，只要肝功能正常，</a:t>
            </a:r>
            <a:br>
              <a:rPr lang="zh-CN" altLang="en-US" sz="3110">
                <a:sym typeface="+mn-ea"/>
              </a:rPr>
            </a:br>
            <a:r>
              <a:rPr lang="zh-CN" altLang="en-US" sz="3110">
                <a:sym typeface="+mn-ea"/>
              </a:rPr>
              <a:t>不管是大三阳还是小三阳或者其他种类</a:t>
            </a:r>
            <a:br>
              <a:rPr lang="zh-CN" altLang="en-US" sz="3110">
                <a:sym typeface="+mn-ea"/>
              </a:rPr>
            </a:br>
            <a:r>
              <a:rPr lang="zh-CN" altLang="en-US" sz="3110">
                <a:sym typeface="+mn-ea"/>
              </a:rPr>
              <a:t>的携带者都允许上学。</a:t>
            </a:r>
            <a:br>
              <a:rPr lang="zh-CN" altLang="en-US" sz="3110">
                <a:sym typeface="+mn-ea"/>
              </a:rPr>
            </a:br>
            <a:r>
              <a:rPr lang="zh-CN" altLang="en-US" sz="3110">
                <a:sym typeface="+mn-ea"/>
              </a:rPr>
              <a:t>       那么，在校大学生如何预防乙肝呢?做到以下几点，其实是可以避免感染的。</a:t>
            </a:r>
            <a:br>
              <a:rPr lang="zh-CN" altLang="en-US" sz="3110"/>
            </a:br>
            <a:r>
              <a:rPr lang="zh-CN" altLang="en-US" sz="3110">
                <a:sym typeface="+mn-ea"/>
              </a:rPr>
              <a:t>　　1.接种疫苗：接种疫苗是预防乙肝最有效的方法，是从根本上减少肝炎发生率的有力措施。对于体内无抗体或者体内抗体量低的大学生，最好及时接种肝病疫苗，这将有效避免感染肝炎病毒。</a:t>
            </a:r>
            <a:br>
              <a:rPr lang="zh-CN" altLang="en-US" sz="3110"/>
            </a:br>
            <a:r>
              <a:rPr lang="zh-CN" altLang="en-US" sz="3110">
                <a:sym typeface="+mn-ea"/>
              </a:rPr>
              <a:t>　　2.减少乙肝传播途径：比如不与他人共用日常用品，特别是牙刷、剃刀、指甲剪、碗筷等</a:t>
            </a:r>
            <a:br>
              <a:rPr lang="zh-CN" altLang="en-US" sz="6000"/>
            </a:br>
            <a:endParaRPr lang="zh-CN" sz="60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U4NDN~{[_5~3[(V_`6Z%RT.png"/>
          <p:cNvPicPr>
            <a:picLocks noGrp="1" noChangeAspect="1" noChangeArrowheads="1"/>
          </p:cNvPicPr>
          <p:nvPr>
            <p:ph idx="1"/>
          </p:nvPr>
        </p:nvPicPr>
        <p:blipFill>
          <a:blip r:embed="rId1" cstate="print"/>
          <a:srcRect/>
          <a:stretch>
            <a:fillRect/>
          </a:stretch>
        </p:blipFill>
        <p:spPr bwMode="auto">
          <a:xfrm>
            <a:off x="0" y="0"/>
            <a:ext cx="9173688" cy="6858000"/>
          </a:xfrm>
          <a:prstGeom prst="rect">
            <a:avLst/>
          </a:prstGeom>
          <a:noFill/>
        </p:spPr>
      </p:pic>
      <p:sp>
        <p:nvSpPr>
          <p:cNvPr id="2" name="标题 1"/>
          <p:cNvSpPr>
            <a:spLocks noGrp="1"/>
          </p:cNvSpPr>
          <p:nvPr>
            <p:ph type="title"/>
          </p:nvPr>
        </p:nvSpPr>
        <p:spPr>
          <a:xfrm>
            <a:off x="665480" y="0"/>
            <a:ext cx="7956550" cy="6165215"/>
          </a:xfrm>
        </p:spPr>
        <p:txBody>
          <a:bodyPr>
            <a:normAutofit fontScale="90000"/>
          </a:bodyPr>
          <a:lstStyle/>
          <a:p>
            <a:pPr algn="l"/>
            <a:br>
              <a:rPr lang="zh-CN" altLang="en-US" sz="3110">
                <a:sym typeface="+mn-ea"/>
              </a:rPr>
            </a:br>
            <a:br>
              <a:rPr lang="zh-CN" altLang="en-US" sz="3110">
                <a:sym typeface="+mn-ea"/>
              </a:rPr>
            </a:br>
            <a:br>
              <a:rPr lang="zh-CN" altLang="en-US" sz="3110">
                <a:sym typeface="+mn-ea"/>
              </a:rPr>
            </a:br>
            <a:br>
              <a:rPr lang="zh-CN" altLang="en-US" sz="3110">
                <a:sym typeface="+mn-ea"/>
              </a:rPr>
            </a:br>
            <a:br>
              <a:rPr lang="zh-CN" altLang="en-US" sz="3110">
                <a:sym typeface="+mn-ea"/>
              </a:rPr>
            </a:br>
            <a:br>
              <a:rPr lang="zh-CN" altLang="en-US" sz="3110">
                <a:sym typeface="+mn-ea"/>
              </a:rPr>
            </a:br>
            <a:r>
              <a:rPr lang="zh-CN" altLang="en-US" sz="3110">
                <a:sym typeface="+mn-ea"/>
              </a:rPr>
              <a:t>         </a:t>
            </a:r>
            <a:br>
              <a:rPr lang="zh-CN" altLang="en-US" sz="3110">
                <a:sym typeface="+mn-ea"/>
              </a:rPr>
            </a:br>
            <a:r>
              <a:rPr lang="zh-CN" altLang="en-US" sz="3110">
                <a:sym typeface="+mn-ea"/>
              </a:rPr>
              <a:t>       乙肝治疗需要根据患者的具体情况采取综合性、个体化的治疗方案。治疗时间长，且容易慢性化，患者需要休息，影响学业及事业，会对其造成一定的精神压力和经济负担，甚至引起肝硬化或肝癌等发生。大学生朋友要引起足够的重视，从日常生活中的小事做起，和乙肝“say goo</a:t>
            </a:r>
            <a:r>
              <a:rPr lang="en-US" altLang="zh-CN" sz="3110">
                <a:sym typeface="+mn-ea"/>
              </a:rPr>
              <a:t>d</a:t>
            </a:r>
            <a:r>
              <a:rPr lang="zh-CN" altLang="en-US" sz="3110">
                <a:sym typeface="+mn-ea"/>
              </a:rPr>
              <a:t>bye”！</a:t>
            </a:r>
            <a:br>
              <a:rPr lang="zh-CN" altLang="en-US" sz="3110">
                <a:sym typeface="+mn-ea"/>
              </a:rPr>
            </a:br>
            <a:br>
              <a:rPr lang="zh-CN" altLang="en-US" sz="3110">
                <a:sym typeface="+mn-ea"/>
              </a:rPr>
            </a:br>
            <a:br>
              <a:rPr lang="zh-CN" altLang="en-US" sz="3110">
                <a:sym typeface="+mn-ea"/>
              </a:rPr>
            </a:br>
            <a:br>
              <a:rPr lang="zh-CN" altLang="en-US" sz="3110">
                <a:sym typeface="+mn-ea"/>
              </a:rPr>
            </a:br>
            <a:r>
              <a:rPr lang="zh-CN" altLang="en-US" sz="3110">
                <a:sym typeface="+mn-ea"/>
              </a:rPr>
              <a:t>      </a:t>
            </a:r>
            <a:br>
              <a:rPr lang="zh-CN" altLang="en-US" sz="3110">
                <a:sym typeface="+mn-ea"/>
              </a:rPr>
            </a:br>
            <a:r>
              <a:rPr lang="zh-CN" altLang="en-US" sz="3110">
                <a:sym typeface="+mn-ea"/>
              </a:rPr>
              <a:t>        </a:t>
            </a:r>
            <a:endParaRPr lang="zh-CN" sz="6000" b="1" dirty="0" smtClean="0">
              <a:solidFill>
                <a:schemeClr val="tx1"/>
              </a:solidFill>
              <a:latin typeface="宋体" panose="02010600030101010101" pitchFamily="2" charset="-122"/>
              <a:ea typeface="宋体" panose="02010600030101010101" pitchFamily="2" charset="-122"/>
            </a:endParaRPr>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0" y="0"/>
            <a:ext cx="9417685" cy="6858000"/>
          </a:xfrm>
          <a:prstGeom prst="rect">
            <a:avLst/>
          </a:prstGeom>
          <a:noFill/>
        </p:spPr>
      </p:pic>
      <p:sp>
        <p:nvSpPr>
          <p:cNvPr id="5" name="内容占位符 2"/>
          <p:cNvSpPr txBox="1"/>
          <p:nvPr/>
        </p:nvSpPr>
        <p:spPr bwMode="auto">
          <a:xfrm>
            <a:off x="503357" y="2172225"/>
            <a:ext cx="8136904" cy="3168353"/>
          </a:xfrm>
          <a:prstGeom prst="rect">
            <a:avLst/>
          </a:prstGeom>
          <a:noFill/>
          <a:ln>
            <a:miter lim="800000"/>
          </a:ln>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Tx/>
              <a:buNone/>
              <a:defRPr/>
            </a:pPr>
            <a:r>
              <a:rPr kumimoji="0" lang="zh-CN" altLang="en-US" sz="4000" b="1" i="0" u="none" strike="noStrike" kern="1200" cap="none" spc="0" normalizeH="0" baseline="0" noProof="0" dirty="0" smtClean="0">
                <a:ln>
                  <a:noFill/>
                </a:ln>
                <a:solidFill>
                  <a:schemeClr val="tx1">
                    <a:tint val="75000"/>
                  </a:schemeClr>
                </a:solidFill>
                <a:effectLst/>
                <a:uLnTx/>
                <a:uFillTx/>
                <a:latin typeface="+mn-lt"/>
                <a:ea typeface="+mn-ea"/>
                <a:cs typeface="+mn-cs"/>
              </a:rPr>
              <a:t>谢谢观看！</a:t>
            </a:r>
            <a:endParaRPr kumimoji="0" lang="zh-CN" altLang="en-US" sz="40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13" y="0"/>
            <a:ext cx="9173688" cy="6858000"/>
          </a:xfrm>
          <a:prstGeom prst="rect">
            <a:avLst/>
          </a:prstGeom>
          <a:noFill/>
        </p:spPr>
      </p:pic>
      <p:sp>
        <p:nvSpPr>
          <p:cNvPr id="5" name="内容占位符 2"/>
          <p:cNvSpPr txBox="1"/>
          <p:nvPr/>
        </p:nvSpPr>
        <p:spPr bwMode="auto">
          <a:xfrm>
            <a:off x="539552" y="2132855"/>
            <a:ext cx="8136904" cy="3168353"/>
          </a:xfrm>
          <a:prstGeom prst="rect">
            <a:avLst/>
          </a:prstGeom>
          <a:noFill/>
          <a:ln>
            <a:miter lim="800000"/>
          </a:ln>
        </p:spPr>
        <p:txBody>
          <a:bodyPr vert="horz" wrap="square" lIns="91440" tIns="45720" rIns="91440" bIns="45720" numCol="1" rtlCol="0" anchor="t" anchorCtr="0" compatLnSpc="1">
            <a:noAutofit/>
          </a:bodyPr>
          <a:lstStyle/>
          <a:p>
            <a:pPr indent="719455">
              <a:buFontTx/>
              <a:buNone/>
            </a:pPr>
            <a:r>
              <a:rPr lang="en-US" altLang="zh-CN" sz="2400" dirty="0" smtClean="0"/>
              <a:t>(</a:t>
            </a:r>
            <a:r>
              <a:rPr lang="zh-CN" altLang="en-US" sz="2400" dirty="0" smtClean="0"/>
              <a:t>二</a:t>
            </a:r>
            <a:r>
              <a:rPr lang="en-US" altLang="zh-CN" sz="2400" dirty="0" smtClean="0"/>
              <a:t>)</a:t>
            </a:r>
            <a:r>
              <a:rPr lang="zh-CN" altLang="en-US" sz="2400" dirty="0" smtClean="0"/>
              <a:t>流行病学</a:t>
            </a:r>
            <a:endParaRPr lang="en-US" altLang="zh-CN" sz="2400" dirty="0" smtClean="0"/>
          </a:p>
          <a:p>
            <a:pPr indent="719455">
              <a:buFontTx/>
              <a:buNone/>
            </a:pPr>
            <a:r>
              <a:rPr lang="en-US" altLang="zh-CN" sz="2400" dirty="0" smtClean="0"/>
              <a:t>1</a:t>
            </a:r>
            <a:r>
              <a:rPr lang="zh-CN" altLang="en-US" sz="2400" dirty="0" smtClean="0"/>
              <a:t>、</a:t>
            </a:r>
            <a:r>
              <a:rPr lang="zh-CN" altLang="en-US" sz="2400" b="1" dirty="0" smtClean="0"/>
              <a:t>传染源：</a:t>
            </a:r>
            <a:r>
              <a:rPr lang="zh-CN" altLang="en-US" sz="2400" dirty="0" smtClean="0"/>
              <a:t>目前认为</a:t>
            </a:r>
            <a:r>
              <a:rPr lang="en-US" altLang="zh-CN" sz="2400" dirty="0" smtClean="0"/>
              <a:t>,</a:t>
            </a:r>
            <a:r>
              <a:rPr lang="zh-CN" altLang="en-US" sz="2400" dirty="0" smtClean="0"/>
              <a:t>传染源主要是新型冠状病毒感染的患者</a:t>
            </a:r>
            <a:r>
              <a:rPr lang="en-US" altLang="zh-CN" sz="2400" dirty="0" smtClean="0"/>
              <a:t>,</a:t>
            </a:r>
            <a:r>
              <a:rPr lang="zh-CN" altLang="en-US" sz="2400" dirty="0" smtClean="0"/>
              <a:t>无症状感染者也是传染源。</a:t>
            </a:r>
            <a:r>
              <a:rPr lang="zh-CN" altLang="en-US" sz="2400" b="1" dirty="0" smtClean="0"/>
              <a:t>潜伏期</a:t>
            </a:r>
            <a:r>
              <a:rPr lang="zh-CN" altLang="en-US" sz="2400" dirty="0" smtClean="0"/>
              <a:t>为</a:t>
            </a:r>
            <a:r>
              <a:rPr lang="en-US" altLang="zh-CN" sz="2400" dirty="0" smtClean="0"/>
              <a:t>1-14</a:t>
            </a:r>
            <a:r>
              <a:rPr lang="zh-CN" altLang="en-US" sz="2400" dirty="0" smtClean="0"/>
              <a:t>天</a:t>
            </a:r>
            <a:r>
              <a:rPr lang="en-US" altLang="zh-CN" sz="2400" dirty="0" smtClean="0"/>
              <a:t>,</a:t>
            </a:r>
            <a:r>
              <a:rPr lang="zh-CN" altLang="en-US" sz="2400" dirty="0" smtClean="0"/>
              <a:t>多为</a:t>
            </a:r>
            <a:r>
              <a:rPr lang="en-US" altLang="zh-CN" sz="2400" dirty="0" smtClean="0"/>
              <a:t>3-7</a:t>
            </a:r>
            <a:r>
              <a:rPr lang="zh-CN" altLang="en-US" sz="2400" dirty="0" smtClean="0"/>
              <a:t>天。</a:t>
            </a:r>
            <a:r>
              <a:rPr lang="zh-CN" altLang="en-US" sz="2400" b="1" dirty="0" smtClean="0">
                <a:latin typeface="华文中宋" panose="02010600040101010101" pitchFamily="2" charset="-122"/>
                <a:ea typeface="华文中宋" panose="02010600040101010101" pitchFamily="2" charset="-122"/>
                <a:sym typeface="+mn-ea"/>
              </a:rPr>
              <a:t>德尔塔感染平均</a:t>
            </a:r>
            <a:r>
              <a:rPr lang="en-US" altLang="zh-CN" sz="2400" b="1" dirty="0" smtClean="0">
                <a:latin typeface="华文中宋" panose="02010600040101010101" pitchFamily="2" charset="-122"/>
                <a:ea typeface="华文中宋" panose="02010600040101010101" pitchFamily="2" charset="-122"/>
                <a:sym typeface="+mn-ea"/>
              </a:rPr>
              <a:t>4</a:t>
            </a:r>
            <a:r>
              <a:rPr lang="zh-CN" altLang="en-US" sz="2400" b="1" dirty="0" smtClean="0">
                <a:latin typeface="华文中宋" panose="02010600040101010101" pitchFamily="2" charset="-122"/>
                <a:ea typeface="华文中宋" panose="02010600040101010101" pitchFamily="2" charset="-122"/>
                <a:sym typeface="+mn-ea"/>
              </a:rPr>
              <a:t>天，奥密克戎感染平均</a:t>
            </a:r>
            <a:r>
              <a:rPr lang="en-US" altLang="zh-CN" sz="2400" b="1" dirty="0" smtClean="0">
                <a:latin typeface="华文中宋" panose="02010600040101010101" pitchFamily="2" charset="-122"/>
                <a:ea typeface="华文中宋" panose="02010600040101010101" pitchFamily="2" charset="-122"/>
                <a:sym typeface="+mn-ea"/>
              </a:rPr>
              <a:t>3</a:t>
            </a:r>
            <a:r>
              <a:rPr lang="zh-CN" altLang="en-US" sz="2400" b="1" dirty="0" smtClean="0">
                <a:latin typeface="华文中宋" panose="02010600040101010101" pitchFamily="2" charset="-122"/>
                <a:ea typeface="华文中宋" panose="02010600040101010101" pitchFamily="2" charset="-122"/>
                <a:sym typeface="+mn-ea"/>
              </a:rPr>
              <a:t>天。</a:t>
            </a:r>
            <a:endParaRPr lang="en-US" altLang="zh-CN" sz="2400" dirty="0" smtClean="0"/>
          </a:p>
          <a:p>
            <a:pPr indent="719455">
              <a:buFontTx/>
              <a:buNone/>
            </a:pPr>
            <a:r>
              <a:rPr lang="en-US" altLang="zh-CN" sz="2400" dirty="0" smtClean="0"/>
              <a:t>2</a:t>
            </a:r>
            <a:r>
              <a:rPr lang="zh-CN" altLang="en-US" sz="2400" dirty="0" smtClean="0"/>
              <a:t>、</a:t>
            </a:r>
            <a:r>
              <a:rPr lang="zh-CN" altLang="en-US" sz="2400" b="1" dirty="0" smtClean="0"/>
              <a:t>传播途径：</a:t>
            </a:r>
            <a:r>
              <a:rPr lang="zh-CN" altLang="en-US" sz="2400" dirty="0" smtClean="0"/>
              <a:t>主要传播途径为经呼吸道飞沫传播和密切接触传播。在相对封闭的环境中长时间露于高浓度气溶胶情况下存在经气溶胶传播的可能。</a:t>
            </a:r>
            <a:endParaRPr lang="zh-CN" altLang="en-US" sz="2400" dirty="0" smtClean="0"/>
          </a:p>
          <a:p>
            <a:pPr indent="719455">
              <a:buFontTx/>
              <a:buNone/>
            </a:pPr>
            <a:r>
              <a:rPr lang="en-US" altLang="zh-CN" sz="2400" dirty="0" smtClean="0"/>
              <a:t>3</a:t>
            </a:r>
            <a:r>
              <a:rPr lang="zh-CN" altLang="en-US" sz="2400" dirty="0" smtClean="0"/>
              <a:t>、易感人群：人群普遍易感。</a:t>
            </a:r>
            <a:endParaRPr lang="zh-CN" altLang="en-US" sz="2400" dirty="0" smtClean="0"/>
          </a:p>
        </p:txBody>
      </p:sp>
      <p:sp>
        <p:nvSpPr>
          <p:cNvPr id="4" name="Rectangle 2"/>
          <p:cNvSpPr txBox="1">
            <a:spLocks noChangeArrowheads="1"/>
          </p:cNvSpPr>
          <p:nvPr/>
        </p:nvSpPr>
        <p:spPr bwMode="auto">
          <a:xfrm>
            <a:off x="683568" y="908720"/>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400" b="0" i="0" u="none" strike="noStrike" kern="1200" cap="none" spc="0" normalizeH="0" baseline="0" noProof="0" dirty="0" smtClean="0">
                <a:ln>
                  <a:noFill/>
                </a:ln>
                <a:solidFill>
                  <a:schemeClr val="tx1"/>
                </a:solidFill>
                <a:effectLst/>
                <a:uLnTx/>
                <a:uFillTx/>
                <a:latin typeface="+mj-lt"/>
                <a:ea typeface="+mj-ea"/>
                <a:cs typeface="+mj-cs"/>
              </a:rPr>
              <a:t>   </a:t>
            </a:r>
            <a:r>
              <a:rPr kumimoji="0" lang="zh-CN" altLang="en-US" sz="5400" b="1" i="0" u="none" strike="noStrike" kern="1200" cap="none" spc="0" normalizeH="0" baseline="0" noProof="0" dirty="0" smtClean="0">
                <a:ln>
                  <a:noFill/>
                </a:ln>
                <a:solidFill>
                  <a:schemeClr val="tx1"/>
                </a:solidFill>
                <a:effectLst/>
                <a:uLnTx/>
                <a:uFillTx/>
                <a:latin typeface="+mj-lt"/>
                <a:ea typeface="+mj-ea"/>
                <a:cs typeface="+mj-cs"/>
              </a:rPr>
              <a:t>基本认识</a:t>
            </a:r>
            <a:br>
              <a:rPr kumimoji="0" lang="zh-CN" altLang="en-US" sz="5400" b="0" i="0" u="none" strike="noStrike" kern="1200" cap="none" spc="0" normalizeH="0" baseline="0" noProof="0" dirty="0" smtClean="0">
                <a:ln>
                  <a:noFill/>
                </a:ln>
                <a:solidFill>
                  <a:schemeClr val="tx1"/>
                </a:solidFill>
                <a:effectLst/>
                <a:uLnTx/>
                <a:uFillTx/>
                <a:latin typeface="+mj-lt"/>
                <a:ea typeface="+mj-ea"/>
                <a:cs typeface="+mj-cs"/>
              </a:rPr>
            </a:br>
            <a:endParaRPr kumimoji="0" lang="zh-CN" altLang="en-US" sz="5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29532" y="0"/>
            <a:ext cx="9173688" cy="6858000"/>
          </a:xfrm>
          <a:prstGeom prst="rect">
            <a:avLst/>
          </a:prstGeom>
          <a:noFill/>
        </p:spPr>
      </p:pic>
      <p:sp>
        <p:nvSpPr>
          <p:cNvPr id="5" name="内容占位符 2"/>
          <p:cNvSpPr txBox="1"/>
          <p:nvPr/>
        </p:nvSpPr>
        <p:spPr bwMode="auto">
          <a:xfrm>
            <a:off x="539552" y="1844824"/>
            <a:ext cx="8856984" cy="3168353"/>
          </a:xfrm>
          <a:prstGeom prst="rect">
            <a:avLst/>
          </a:prstGeom>
          <a:noFill/>
          <a:ln>
            <a:miter lim="800000"/>
          </a:ln>
        </p:spPr>
        <p:txBody>
          <a:bodyPr vert="horz" wrap="square" lIns="91440" tIns="45720" rIns="91440" bIns="45720" numCol="1" rtlCol="0" anchor="t" anchorCtr="0" compatLnSpc="1">
            <a:normAutofit/>
          </a:bodyPr>
          <a:lstStyle/>
          <a:p>
            <a:pPr>
              <a:buFontTx/>
              <a:buNone/>
            </a:pPr>
            <a:r>
              <a:rPr lang="zh-CN" altLang="en-US" b="1" dirty="0" smtClean="0"/>
              <a:t>飞沫</a:t>
            </a:r>
            <a:r>
              <a:rPr lang="zh-CN" altLang="zh-CN" b="1" dirty="0" smtClean="0"/>
              <a:t>传播</a:t>
            </a:r>
            <a:endParaRPr lang="zh-CN" altLang="zh-CN" dirty="0" smtClean="0"/>
          </a:p>
          <a:p>
            <a:pPr>
              <a:buFontTx/>
              <a:buNone/>
            </a:pPr>
            <a:r>
              <a:rPr lang="zh-CN" altLang="zh-CN" dirty="0" smtClean="0"/>
              <a:t>指患者喷嚏、咳嗽、说话的飞沫，呼出的气体近距离直接吸入导致的感染</a:t>
            </a:r>
            <a:r>
              <a:rPr lang="zh-CN" altLang="en-US" dirty="0" smtClean="0"/>
              <a:t>；</a:t>
            </a:r>
            <a:r>
              <a:rPr lang="en-US" altLang="zh-CN" dirty="0" smtClean="0"/>
              <a:t>  </a:t>
            </a:r>
            <a:endParaRPr lang="zh-CN" altLang="zh-CN" dirty="0" smtClean="0"/>
          </a:p>
          <a:p>
            <a:pPr>
              <a:buFontTx/>
              <a:buNone/>
            </a:pPr>
            <a:r>
              <a:rPr lang="zh-CN" altLang="zh-CN" b="1" dirty="0" smtClean="0"/>
              <a:t>气溶胶传播</a:t>
            </a:r>
            <a:endParaRPr lang="zh-CN" altLang="zh-CN" dirty="0" smtClean="0"/>
          </a:p>
          <a:p>
            <a:pPr>
              <a:buFontTx/>
              <a:buNone/>
            </a:pPr>
            <a:r>
              <a:rPr lang="zh-CN" altLang="zh-CN" dirty="0" smtClean="0"/>
              <a:t>指飞沫混合在空气中，形成气溶胶，吸入后导致感染</a:t>
            </a:r>
            <a:r>
              <a:rPr lang="zh-CN" altLang="en-US" dirty="0" smtClean="0"/>
              <a:t>；</a:t>
            </a:r>
            <a:endParaRPr lang="zh-CN" altLang="zh-CN" dirty="0" smtClean="0"/>
          </a:p>
          <a:p>
            <a:pPr>
              <a:buFontTx/>
              <a:buNone/>
            </a:pPr>
            <a:r>
              <a:rPr lang="zh-CN" altLang="zh-CN" b="1" dirty="0" smtClean="0"/>
              <a:t>接触传播</a:t>
            </a:r>
            <a:endParaRPr lang="zh-CN" altLang="zh-CN" dirty="0" smtClean="0"/>
          </a:p>
          <a:p>
            <a:pPr>
              <a:buFontTx/>
              <a:buNone/>
            </a:pPr>
            <a:r>
              <a:rPr lang="zh-CN" altLang="zh-CN" dirty="0" smtClean="0"/>
              <a:t>指飞沫沉积在物品表面，接触污染手后，再接触口腔、鼻腔、眼睛等黏膜，导致感染。</a:t>
            </a:r>
            <a:endParaRPr lang="zh-CN" altLang="zh-CN" dirty="0" smtClean="0"/>
          </a:p>
          <a:p>
            <a:endParaRPr lang="zh-CN" altLang="en-US" sz="4800" dirty="0" smtClean="0"/>
          </a:p>
        </p:txBody>
      </p:sp>
      <p:sp>
        <p:nvSpPr>
          <p:cNvPr id="4" name="Rectangle 2"/>
          <p:cNvSpPr txBox="1">
            <a:spLocks noChangeArrowheads="1"/>
          </p:cNvSpPr>
          <p:nvPr/>
        </p:nvSpPr>
        <p:spPr bwMode="auto">
          <a:xfrm>
            <a:off x="683568" y="908720"/>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400" b="0" i="0" u="none" strike="noStrike" kern="1200" cap="none" spc="0" normalizeH="0" baseline="0" noProof="0" dirty="0" smtClean="0">
                <a:ln>
                  <a:noFill/>
                </a:ln>
                <a:solidFill>
                  <a:schemeClr val="tx1"/>
                </a:solidFill>
                <a:effectLst/>
                <a:uLnTx/>
                <a:uFillTx/>
                <a:latin typeface="+mj-lt"/>
                <a:ea typeface="+mj-ea"/>
                <a:cs typeface="+mj-cs"/>
              </a:rPr>
              <a:t>   </a:t>
            </a:r>
            <a:r>
              <a:rPr kumimoji="0" lang="zh-CN" altLang="en-US" sz="5400" b="1" i="0" u="none" strike="noStrike" kern="1200" cap="none" spc="0" normalizeH="0" baseline="0" noProof="0" dirty="0" smtClean="0">
                <a:ln>
                  <a:noFill/>
                </a:ln>
                <a:solidFill>
                  <a:schemeClr val="tx1"/>
                </a:solidFill>
                <a:effectLst/>
                <a:uLnTx/>
                <a:uFillTx/>
                <a:latin typeface="+mj-lt"/>
                <a:ea typeface="+mj-ea"/>
                <a:cs typeface="+mj-cs"/>
              </a:rPr>
              <a:t>基本认识</a:t>
            </a:r>
            <a:br>
              <a:rPr kumimoji="0" lang="zh-CN" altLang="en-US" sz="5400" b="0" i="0" u="none" strike="noStrike" kern="1200" cap="none" spc="0" normalizeH="0" baseline="0" noProof="0" dirty="0" smtClean="0">
                <a:ln>
                  <a:noFill/>
                </a:ln>
                <a:solidFill>
                  <a:schemeClr val="tx1"/>
                </a:solidFill>
                <a:effectLst/>
                <a:uLnTx/>
                <a:uFillTx/>
                <a:latin typeface="+mj-lt"/>
                <a:ea typeface="+mj-ea"/>
                <a:cs typeface="+mj-cs"/>
              </a:rPr>
            </a:br>
            <a:endParaRPr kumimoji="0" lang="zh-CN" altLang="en-US" sz="5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2"/>
          <p:cNvPicPr>
            <a:picLocks noChangeAspect="1" noChangeArrowheads="1"/>
          </p:cNvPicPr>
          <p:nvPr/>
        </p:nvPicPr>
        <p:blipFill>
          <a:blip r:embed="rId2" cstate="print"/>
          <a:srcRect/>
          <a:stretch>
            <a:fillRect/>
          </a:stretch>
        </p:blipFill>
        <p:spPr bwMode="auto">
          <a:xfrm>
            <a:off x="1763688" y="3600321"/>
            <a:ext cx="6709838" cy="2952328"/>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440055" y="2176145"/>
            <a:ext cx="8568690" cy="2837180"/>
          </a:xfrm>
          <a:prstGeom prst="rect">
            <a:avLst/>
          </a:prstGeom>
          <a:noFill/>
          <a:ln>
            <a:miter lim="800000"/>
          </a:ln>
        </p:spPr>
        <p:txBody>
          <a:bodyPr vert="horz" wrap="square" lIns="91440" tIns="45720" rIns="91440" bIns="45720" numCol="1" rtlCol="0" anchor="t" anchorCtr="0" compatLnSpc="1">
            <a:normAutofit/>
          </a:bodyPr>
          <a:lstStyle/>
          <a:p>
            <a:pPr>
              <a:buFontTx/>
              <a:buNone/>
            </a:pPr>
            <a:r>
              <a:rPr lang="en-US" altLang="zh-CN" dirty="0" smtClean="0"/>
              <a:t>     </a:t>
            </a:r>
            <a:r>
              <a:rPr lang="en-US" altLang="zh-CN" sz="2800" dirty="0" smtClean="0"/>
              <a:t>   </a:t>
            </a:r>
            <a:r>
              <a:rPr lang="zh-CN" altLang="en-US" sz="2800" dirty="0" smtClean="0"/>
              <a:t>新冠肺炎“十大症状”是指发热、干咳、乏力、咽痛、嗅 （味）觉减退、鼻塞、流涕、结膜炎、肌痛和腹泻的症状。</a:t>
            </a:r>
            <a:endParaRPr lang="zh-CN" altLang="en-US" sz="2800" dirty="0" smtClean="0"/>
          </a:p>
          <a:p>
            <a:pPr>
              <a:buFontTx/>
              <a:buNone/>
            </a:pPr>
            <a:endParaRPr lang="zh-CN" altLang="en-US" sz="2800" dirty="0" smtClean="0"/>
          </a:p>
        </p:txBody>
      </p:sp>
      <p:sp>
        <p:nvSpPr>
          <p:cNvPr id="4" name="Rectangle 2"/>
          <p:cNvSpPr txBox="1">
            <a:spLocks noChangeArrowheads="1"/>
          </p:cNvSpPr>
          <p:nvPr/>
        </p:nvSpPr>
        <p:spPr bwMode="auto">
          <a:xfrm>
            <a:off x="683568" y="908720"/>
            <a:ext cx="5904656" cy="864096"/>
          </a:xfrm>
          <a:prstGeom prst="rect">
            <a:avLst/>
          </a:prstGeom>
          <a:solidFill>
            <a:srgbClr val="92D050"/>
          </a:solidFill>
          <a:ln>
            <a:miter lim="800000"/>
          </a:ln>
        </p:spPr>
        <p:txBody>
          <a:bodyPr vert="horz" wrap="square" lIns="91440" tIns="45720" rIns="91440" bIns="45720" numCol="1" rtlCol="0" anchor="t" anchorCtr="0" compatLnSpc="1">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5400" b="0" i="0" u="none" strike="noStrike" kern="1200" cap="none" spc="0" normalizeH="0" baseline="0" noProof="0" dirty="0" smtClean="0">
                <a:ln>
                  <a:noFill/>
                </a:ln>
                <a:solidFill>
                  <a:schemeClr val="tx1"/>
                </a:solidFill>
                <a:effectLst/>
                <a:uLnTx/>
                <a:uFillTx/>
                <a:latin typeface="+mj-lt"/>
                <a:ea typeface="+mj-ea"/>
                <a:cs typeface="+mj-cs"/>
              </a:rPr>
              <a:t>   </a:t>
            </a:r>
            <a:r>
              <a:rPr kumimoji="0" lang="zh-CN" altLang="en-US" sz="5400" b="1" i="0" u="none" strike="noStrike" kern="1200" cap="none" spc="0" normalizeH="0" baseline="0" noProof="0" dirty="0" smtClean="0">
                <a:ln>
                  <a:noFill/>
                </a:ln>
                <a:solidFill>
                  <a:schemeClr val="tx1"/>
                </a:solidFill>
                <a:effectLst/>
                <a:uLnTx/>
                <a:uFillTx/>
                <a:latin typeface="+mj-lt"/>
                <a:ea typeface="+mj-ea"/>
                <a:cs typeface="+mj-cs"/>
              </a:rPr>
              <a:t>基本认识</a:t>
            </a:r>
            <a:br>
              <a:rPr kumimoji="0" lang="zh-CN" altLang="en-US" sz="5400" b="0" i="0" u="none" strike="noStrike" kern="1200" cap="none" spc="0" normalizeH="0" baseline="0" noProof="0" dirty="0" smtClean="0">
                <a:ln>
                  <a:noFill/>
                </a:ln>
                <a:solidFill>
                  <a:schemeClr val="tx1"/>
                </a:solidFill>
                <a:effectLst/>
                <a:uLnTx/>
                <a:uFillTx/>
                <a:latin typeface="+mj-lt"/>
                <a:ea typeface="+mj-ea"/>
                <a:cs typeface="+mj-cs"/>
              </a:rPr>
            </a:br>
            <a:endParaRPr kumimoji="0" lang="zh-CN" altLang="en-US" sz="5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 name="图片 1" descr="0"/>
          <p:cNvPicPr>
            <a:picLocks noChangeAspect="1"/>
          </p:cNvPicPr>
          <p:nvPr/>
        </p:nvPicPr>
        <p:blipFill>
          <a:blip r:embed="rId2"/>
          <a:stretch>
            <a:fillRect/>
          </a:stretch>
        </p:blipFill>
        <p:spPr>
          <a:xfrm>
            <a:off x="2908300" y="3181350"/>
            <a:ext cx="4003675" cy="3259455"/>
          </a:xfrm>
          <a:prstGeom prst="rect">
            <a:avLst/>
          </a:prstGeom>
        </p:spPr>
      </p:pic>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21903" y="0"/>
            <a:ext cx="9173688" cy="6858000"/>
          </a:xfrm>
          <a:prstGeom prst="rect">
            <a:avLst/>
          </a:prstGeom>
          <a:noFill/>
        </p:spPr>
      </p:pic>
      <p:sp>
        <p:nvSpPr>
          <p:cNvPr id="5" name="内容占位符 2"/>
          <p:cNvSpPr txBox="1"/>
          <p:nvPr/>
        </p:nvSpPr>
        <p:spPr bwMode="auto">
          <a:xfrm>
            <a:off x="503357" y="2132855"/>
            <a:ext cx="8136904" cy="3168353"/>
          </a:xfrm>
          <a:prstGeom prst="rect">
            <a:avLst/>
          </a:prstGeom>
          <a:noFill/>
          <a:ln>
            <a:miter lim="800000"/>
          </a:ln>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Tx/>
              <a:buNone/>
              <a:defRPr/>
            </a:pPr>
            <a:endParaRPr kumimoji="0" lang="zh-CN" altLang="en-US" sz="4000" b="1"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17410" name="Picture 2" descr="C:\Users\Administrator\Desktop\图片1.png"/>
          <p:cNvPicPr>
            <a:picLocks noChangeAspect="1" noChangeArrowheads="1"/>
          </p:cNvPicPr>
          <p:nvPr/>
        </p:nvPicPr>
        <p:blipFill>
          <a:blip r:embed="rId2" cstate="print"/>
          <a:srcRect/>
          <a:stretch>
            <a:fillRect/>
          </a:stretch>
        </p:blipFill>
        <p:spPr bwMode="auto">
          <a:xfrm>
            <a:off x="403151" y="1020351"/>
            <a:ext cx="6248598" cy="5184576"/>
          </a:xfrm>
          <a:prstGeom prst="rect">
            <a:avLst/>
          </a:prstGeom>
          <a:noFill/>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0" y="0"/>
            <a:ext cx="9497060" cy="6858000"/>
          </a:xfrm>
          <a:prstGeom prst="rect">
            <a:avLst/>
          </a:prstGeom>
          <a:noFill/>
        </p:spPr>
      </p:pic>
      <p:sp>
        <p:nvSpPr>
          <p:cNvPr id="5" name="内容占位符 2"/>
          <p:cNvSpPr txBox="1"/>
          <p:nvPr/>
        </p:nvSpPr>
        <p:spPr bwMode="auto">
          <a:xfrm>
            <a:off x="2659380" y="2280920"/>
            <a:ext cx="4500880" cy="3168650"/>
          </a:xfrm>
          <a:prstGeom prst="rect">
            <a:avLst/>
          </a:prstGeom>
          <a:noFill/>
          <a:ln>
            <a:miter lim="800000"/>
          </a:ln>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Tx/>
              <a:buNone/>
              <a:defRPr/>
            </a:pPr>
            <a:endParaRPr kumimoji="0" lang="zh-CN" altLang="en-US" sz="4000" b="1" i="0" u="none" strike="noStrike" kern="1200" cap="none" spc="0" normalizeH="0" baseline="0" noProof="0" dirty="0" smtClean="0">
              <a:ln>
                <a:noFill/>
              </a:ln>
              <a:effectLst/>
              <a:uLnTx/>
              <a:uFillTx/>
              <a:latin typeface="+mn-lt"/>
              <a:ea typeface="+mn-ea"/>
              <a:cs typeface="+mn-cs"/>
            </a:endParaRPr>
          </a:p>
        </p:txBody>
      </p:sp>
      <p:sp>
        <p:nvSpPr>
          <p:cNvPr id="20" name="等腰三角形 19"/>
          <p:cNvSpPr/>
          <p:nvPr/>
        </p:nvSpPr>
        <p:spPr>
          <a:xfrm>
            <a:off x="2213610" y="3601085"/>
            <a:ext cx="1852930" cy="1159510"/>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矩形 6"/>
          <p:cNvSpPr/>
          <p:nvPr/>
        </p:nvSpPr>
        <p:spPr>
          <a:xfrm>
            <a:off x="2599827" y="3199235"/>
            <a:ext cx="4297680" cy="645160"/>
          </a:xfrm>
          <a:prstGeom prst="rect">
            <a:avLst/>
          </a:prstGeom>
        </p:spPr>
        <p:txBody>
          <a:bodyPr wrap="none">
            <a:spAutoFit/>
          </a:bodyPr>
          <a:p>
            <a:pPr lvl="0" algn="ctr">
              <a:defRPr/>
            </a:pPr>
            <a:r>
              <a:rPr lang="zh-CN" altLang="en-US" sz="3600" b="1" kern="0" dirty="0">
                <a:latin typeface="微软雅黑" panose="020B0503020204020204" charset="-122"/>
                <a:ea typeface="微软雅黑" panose="020B0503020204020204" charset="-122"/>
              </a:rPr>
              <a:t>二、常态化防控措施</a:t>
            </a:r>
            <a:endParaRPr lang="zh-CN" altLang="en-US" sz="3600" b="1" kern="0" dirty="0">
              <a:latin typeface="微软雅黑" panose="020B0503020204020204" charset="-122"/>
              <a:ea typeface="微软雅黑" panose="020B0503020204020204" charset="-122"/>
            </a:endParaRPr>
          </a:p>
        </p:txBody>
      </p:sp>
      <p:sp>
        <p:nvSpPr>
          <p:cNvPr id="19" name="等腰三角形 18"/>
          <p:cNvSpPr/>
          <p:nvPr/>
        </p:nvSpPr>
        <p:spPr>
          <a:xfrm rot="10800000">
            <a:off x="5498465" y="2401570"/>
            <a:ext cx="2000885" cy="1199515"/>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U4NDN~{[_5~3[(V_`6Z%RT.png"/>
          <p:cNvPicPr>
            <a:picLocks noChangeAspect="1" noChangeArrowheads="1"/>
          </p:cNvPicPr>
          <p:nvPr/>
        </p:nvPicPr>
        <p:blipFill>
          <a:blip r:embed="rId1" cstate="print"/>
          <a:srcRect/>
          <a:stretch>
            <a:fillRect/>
          </a:stretch>
        </p:blipFill>
        <p:spPr bwMode="auto">
          <a:xfrm>
            <a:off x="323528" y="0"/>
            <a:ext cx="9173688" cy="6858000"/>
          </a:xfrm>
          <a:prstGeom prst="rect">
            <a:avLst/>
          </a:prstGeom>
          <a:noFill/>
        </p:spPr>
      </p:pic>
      <p:sp>
        <p:nvSpPr>
          <p:cNvPr id="5" name="内容占位符 2"/>
          <p:cNvSpPr txBox="1"/>
          <p:nvPr/>
        </p:nvSpPr>
        <p:spPr bwMode="auto">
          <a:xfrm>
            <a:off x="503357" y="2132855"/>
            <a:ext cx="8136904" cy="3168353"/>
          </a:xfrm>
          <a:prstGeom prst="rect">
            <a:avLst/>
          </a:prstGeom>
          <a:noFill/>
          <a:ln>
            <a:miter lim="800000"/>
          </a:ln>
        </p:spPr>
        <p:txBody>
          <a:bodyPr vert="horz" wrap="square" lIns="91440" tIns="45720" rIns="91440" bIns="45720" numCol="1" rtlCol="0" anchor="t" anchorCtr="0" compatLnSpc="1">
            <a:normAutofit/>
          </a:bodyPr>
          <a:lstStyle/>
          <a:p>
            <a:pPr marL="0" marR="0" lvl="0" indent="0" algn="ctr" defTabSz="914400" rtl="0" eaLnBrk="1" fontAlgn="auto" latinLnBrk="0" hangingPunct="1">
              <a:lnSpc>
                <a:spcPct val="100000"/>
              </a:lnSpc>
              <a:spcBef>
                <a:spcPct val="20000"/>
              </a:spcBef>
              <a:spcAft>
                <a:spcPts val="0"/>
              </a:spcAft>
              <a:buClrTx/>
              <a:buSzTx/>
              <a:buFontTx/>
              <a:buNone/>
              <a:defRPr/>
            </a:pPr>
            <a:endParaRPr kumimoji="0" lang="zh-CN" altLang="en-US" sz="4000" b="1" i="0" u="none" strike="noStrike" kern="1200" cap="none" spc="0" normalizeH="0" baseline="0" noProof="0" dirty="0" smtClean="0">
              <a:ln>
                <a:noFill/>
              </a:ln>
              <a:effectLst/>
              <a:uLnTx/>
              <a:uFillTx/>
              <a:latin typeface="+mn-lt"/>
              <a:ea typeface="+mn-ea"/>
              <a:cs typeface="+mn-cs"/>
            </a:endParaRPr>
          </a:p>
        </p:txBody>
      </p:sp>
      <p:sp>
        <p:nvSpPr>
          <p:cNvPr id="8196" name="矩形 1"/>
          <p:cNvSpPr/>
          <p:nvPr/>
        </p:nvSpPr>
        <p:spPr>
          <a:xfrm>
            <a:off x="825500" y="1105535"/>
            <a:ext cx="5744210" cy="696595"/>
          </a:xfrm>
          <a:prstGeom prst="rect">
            <a:avLst/>
          </a:prstGeom>
          <a:solidFill>
            <a:srgbClr val="0677C7"/>
          </a:solidFill>
          <a:ln w="9525">
            <a:noFill/>
          </a:ln>
        </p:spPr>
        <p:txBody>
          <a:bodyPr anchor="ctr"/>
          <a:p>
            <a:pPr algn="ctr"/>
            <a:r>
              <a:rPr lang="zh-CN" altLang="en-US" sz="4000" b="1" dirty="0">
                <a:solidFill>
                  <a:schemeClr val="bg1"/>
                </a:solidFill>
                <a:latin typeface="Arial" panose="020B0604020202020204" pitchFamily="34" charset="0"/>
                <a:ea typeface="宋体" panose="02010600030101010101" pitchFamily="2" charset="-122"/>
                <a:sym typeface="Arial" panose="020B0604020202020204" pitchFamily="34" charset="0"/>
              </a:rPr>
              <a:t>总体要求</a:t>
            </a:r>
            <a:endParaRPr lang="zh-CN" altLang="en-US" sz="4000" b="1"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8194" name="内容占位符 2"/>
          <p:cNvSpPr>
            <a:spLocks noGrp="1"/>
          </p:cNvSpPr>
          <p:nvPr>
            <p:ph idx="4294967295"/>
          </p:nvPr>
        </p:nvSpPr>
        <p:spPr>
          <a:xfrm>
            <a:off x="943489" y="2698591"/>
            <a:ext cx="7257022" cy="2036771"/>
          </a:xfrm>
        </p:spPr>
        <p:txBody>
          <a:bodyPr anchor="t">
            <a:normAutofit fontScale="75000" lnSpcReduction="20000"/>
          </a:bodyPr>
          <a:p>
            <a:pPr marL="0" lvl="1" indent="0" algn="ctr">
              <a:lnSpc>
                <a:spcPct val="150000"/>
              </a:lnSpc>
              <a:spcBef>
                <a:spcPts val="800"/>
              </a:spcBef>
              <a:spcAft>
                <a:spcPts val="800"/>
              </a:spcAft>
              <a:buClr>
                <a:schemeClr val="accent1"/>
              </a:buClr>
              <a:buSzPct val="100000"/>
              <a:buNone/>
            </a:pPr>
            <a:r>
              <a:rPr lang="zh-CN" altLang="en-US" sz="3300" b="1" dirty="0">
                <a:latin typeface="华文中宋" panose="02010600040101010101" pitchFamily="2" charset="-122"/>
                <a:ea typeface="华文中宋" panose="02010600040101010101" pitchFamily="2" charset="-122"/>
              </a:rPr>
              <a:t>住校的严格封闭管理</a:t>
            </a:r>
            <a:endParaRPr lang="en-US" altLang="zh-CN" sz="3300" b="1" dirty="0">
              <a:latin typeface="华文中宋" panose="02010600040101010101" pitchFamily="2" charset="-122"/>
              <a:ea typeface="华文中宋" panose="02010600040101010101" pitchFamily="2" charset="-122"/>
            </a:endParaRPr>
          </a:p>
          <a:p>
            <a:pPr marL="0" lvl="1" indent="0" algn="ctr">
              <a:lnSpc>
                <a:spcPct val="150000"/>
              </a:lnSpc>
              <a:spcBef>
                <a:spcPts val="800"/>
              </a:spcBef>
              <a:spcAft>
                <a:spcPts val="800"/>
              </a:spcAft>
              <a:buClr>
                <a:schemeClr val="accent1"/>
              </a:buClr>
              <a:buSzPct val="100000"/>
              <a:buNone/>
            </a:pPr>
            <a:r>
              <a:rPr lang="zh-CN" altLang="en-US" sz="3300" b="1" dirty="0">
                <a:latin typeface="华文中宋" panose="02010600040101010101" pitchFamily="2" charset="-122"/>
                <a:ea typeface="华文中宋" panose="02010600040101010101" pitchFamily="2" charset="-122"/>
              </a:rPr>
              <a:t>走读的“两点一线”闭环管理</a:t>
            </a:r>
            <a:endParaRPr lang="en-US" altLang="zh-CN" sz="3300" b="1" dirty="0">
              <a:latin typeface="华文中宋" panose="02010600040101010101" pitchFamily="2" charset="-122"/>
              <a:ea typeface="华文中宋" panose="02010600040101010101" pitchFamily="2" charset="-122"/>
            </a:endParaRPr>
          </a:p>
          <a:p>
            <a:pPr marL="0" lvl="1" indent="0" algn="ctr">
              <a:lnSpc>
                <a:spcPct val="150000"/>
              </a:lnSpc>
              <a:spcBef>
                <a:spcPts val="800"/>
              </a:spcBef>
              <a:spcAft>
                <a:spcPts val="800"/>
              </a:spcAft>
              <a:buClr>
                <a:schemeClr val="accent1"/>
              </a:buClr>
              <a:buSzPct val="100000"/>
              <a:buNone/>
            </a:pPr>
            <a:r>
              <a:rPr lang="zh-CN" altLang="en-US" sz="3300" b="1" dirty="0">
                <a:latin typeface="华文中宋" panose="02010600040101010101" pitchFamily="2" charset="-122"/>
                <a:ea typeface="华文中宋" panose="02010600040101010101" pitchFamily="2" charset="-122"/>
              </a:rPr>
              <a:t>落实学校、家长、学生“三位一体”防控责任</a:t>
            </a:r>
            <a:endParaRPr lang="zh-CN" altLang="en-US" sz="1500" b="1" dirty="0">
              <a:latin typeface="华文中宋" panose="02010600040101010101" pitchFamily="2" charset="-122"/>
              <a:ea typeface="华文中宋" panose="02010600040101010101" pitchFamily="2" charset="-122"/>
            </a:endParaRPr>
          </a:p>
        </p:txBody>
      </p:sp>
    </p:spTree>
  </p:cSld>
  <p:clrMapOvr>
    <a:masterClrMapping/>
  </p:clrMapOvr>
  <p:transition>
    <p:wipe/>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10260,&quot;width&quot;:153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3622</Words>
  <Application>WPS 演示</Application>
  <PresentationFormat>全屏显示(4:3)</PresentationFormat>
  <Paragraphs>168</Paragraphs>
  <Slides>33</Slides>
  <Notes>3</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0</vt:i4>
      </vt:variant>
      <vt:variant>
        <vt:lpstr>幻灯片标题</vt:lpstr>
      </vt:variant>
      <vt:variant>
        <vt:i4>33</vt:i4>
      </vt:variant>
    </vt:vector>
  </HeadingPairs>
  <TitlesOfParts>
    <vt:vector size="51" baseType="lpstr">
      <vt:lpstr>Arial</vt:lpstr>
      <vt:lpstr>宋体</vt:lpstr>
      <vt:lpstr>Wingdings</vt:lpstr>
      <vt:lpstr>Times New Roman</vt:lpstr>
      <vt:lpstr>黑体</vt:lpstr>
      <vt:lpstr>华文行楷</vt:lpstr>
      <vt:lpstr>华文中宋</vt:lpstr>
      <vt:lpstr>微软雅黑</vt:lpstr>
      <vt:lpstr>Calibri</vt:lpstr>
      <vt:lpstr>Arial Unicode MS</vt:lpstr>
      <vt:lpstr>楷体</vt:lpstr>
      <vt:lpstr>思源宋体 Heavy</vt:lpstr>
      <vt:lpstr>华文楷体</vt:lpstr>
      <vt:lpstr>Source Han Serif SC</vt:lpstr>
      <vt:lpstr>仿宋</vt:lpstr>
      <vt:lpstr>楷体_GB2312</vt:lpstr>
      <vt:lpstr>新宋体</vt:lpstr>
      <vt:lpstr>Office 主题</vt:lpstr>
      <vt:lpstr> 晋城职业技术学院 学前教育系 新冠疫情防控知识培训       2022年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晋城职业技术学院 传染病防控知识培训 （三） 肺结核</vt:lpstr>
      <vt:lpstr> 肺结核是乙类传染病；在我国法定报告甲乙类传染病中发病和死亡数排在第2位。</vt:lpstr>
      <vt:lpstr>  每年3月24日是世界防治结核病日”     2022年3月24日是第27届“世界防治结核病日”，宣传活动主题是： “生命至上 全民行动 共享健康 终结结核”。 </vt:lpstr>
      <vt:lpstr>      肺结核主要通过呼吸道传播；也 可通过消化道传播；人人都有可能被感染。     肺结核的常见症状是咳嗽、咳痰，还会伴有痰中带血、低烧、夜间出汗、午后发热、胸痛、疲乏无力、体重减轻、呼吸困难等症状。     咳嗽、咳痰2周以上，或者痰中带血丝；应怀疑得了肺结核，要及时就诊。</vt:lpstr>
      <vt:lpstr>                  一旦怀疑患结核，要尽快到定点医院就诊。     经过规范全程治疗，绝大多数患者可以治愈，还可避免传染他人（家人，朋友，同学）。     肺结核治疗全程为6-8个月；耐药肺结核治疗全程为18-24个月。肺结核病人如果不规范治疗，容易产生耐药肺结核。病人一旦耐药，治愈率低，治疗费用高，社会危害大。      预防：保证充足的睡眠，合理膳食，加强体育锻炼，提高抵御疾病的能力。接种卡介苗可以预防儿童粟粒型肺结核及结核性脑炎。      出现肺结核可疑症状或被诊断为肺结核后，应当主动向学校报告，不隐瞒病情、不带病上课。  </vt:lpstr>
      <vt:lpstr> 晋城职业技术学院 传染病防控知识培训  流  感</vt:lpstr>
      <vt:lpstr>      症状有发热、头痛、肌痛、乏力、 鼻炎、咽痛和咳嗽，可有胃肠不适。潜伏期通常为1-3天。   传播途径？    1、主要在人与人之间通过咳嗽及打喷嚏时产生的呼吸道飞沫传播。     2、亦可通过接触表面沾有病毒的物件后再接触口鼻而染病。   </vt:lpstr>
      <vt:lpstr>               流感的预防措施    1、勤开窗户，保持生活、工作环境的空气流通。    2、在呼吸道疾病流行期间，尽量减少到人员拥挤的公共场所。外出戴口罩。    3、勤洗手，注意防寒保暖，衣着适量随气候增减。    4、注意体育锻炼，提高耐寒能力，增强体质。    5、饮食合理，多吃蔬菜水果，保证足够的营养，多喝白开水。    6、若有发烧或出现上呼吸道症状时，应及时到医院就诊，有利于早期诊治呼吸道传染病。    7、预防接种，接种流感疫苗（138元）已被国际医学界公认是防范流感的最有效的武器。         </vt:lpstr>
      <vt:lpstr> 晋城职业技术学院 传染病防控知识培训  乙  肝</vt:lpstr>
      <vt:lpstr>                  目前国家教育部明确了在校大学生 乙肝携带者的规定，只要肝功能正常， 不管是大三阳还是小三阳或者其他种类 的携带者都允许上学。        那么，在校大学生如何预防乙肝呢?做到以下几点，其实是可以避免感染的。 　　1.接种疫苗：接种疫苗是预防乙肝最有效的方法，是从根本上减少肝炎发生率的有力措施。对于体内无抗体或者体内抗体量低的大学生，最好及时接种肝病疫苗，这将有效避免感染肝炎病毒。 　　2.减少乙肝传播途径：比如不与他人共用日常用品，特别是牙刷、剃刀、指甲剪、碗筷等 </vt:lpstr>
      <vt:lpstr>                       乙肝治疗需要根据患者的具体情况采取综合性、个体化的治疗方案。治疗时间长，且容易慢性化，患者需要休息，影响学业及事业，会对其造成一定的精神压力和经济负担，甚至引起肝硬化或肝癌等发生。大学生朋友要引起足够的重视，从日常生活中的小事做起，和乙肝“say goodbye”！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hp</cp:lastModifiedBy>
  <cp:revision>70</cp:revision>
  <dcterms:created xsi:type="dcterms:W3CDTF">2022-03-17T00:27:00Z</dcterms:created>
  <dcterms:modified xsi:type="dcterms:W3CDTF">2022-06-01T02:09:01Z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