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66" r:id="rId4"/>
    <p:sldMasterId id="2147483673" r:id="rId5"/>
  </p:sldMasterIdLst>
  <p:notesMasterIdLst>
    <p:notesMasterId r:id="rId9"/>
  </p:notesMasterIdLst>
  <p:sldIdLst>
    <p:sldId id="317" r:id="rId6"/>
    <p:sldId id="318" r:id="rId7"/>
    <p:sldId id="257" r:id="rId8"/>
    <p:sldId id="25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8" r:id="rId29"/>
    <p:sldId id="339" r:id="rId30"/>
    <p:sldId id="340" r:id="rId31"/>
    <p:sldId id="341" r:id="rId32"/>
    <p:sldId id="342" r:id="rId33"/>
    <p:sldId id="343" r:id="rId34"/>
    <p:sldId id="305" r:id="rId35"/>
    <p:sldId id="307" r:id="rId36"/>
    <p:sldId id="344" r:id="rId37"/>
    <p:sldId id="308" r:id="rId38"/>
    <p:sldId id="310" r:id="rId39"/>
    <p:sldId id="311" r:id="rId40"/>
    <p:sldId id="312" r:id="rId41"/>
    <p:sldId id="313" r:id="rId42"/>
    <p:sldId id="314" r:id="rId43"/>
    <p:sldId id="315" r:id="rId44"/>
    <p:sldId id="345" r:id="rId45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00"/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 autoAdjust="0"/>
    <p:restoredTop sz="93681"/>
  </p:normalViewPr>
  <p:slideViewPr>
    <p:cSldViewPr snapToGrid="0" snapToObjects="1">
      <p:cViewPr varScale="1">
        <p:scale>
          <a:sx n="85" d="100"/>
          <a:sy n="85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1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7A72C-FC22-46F0-9120-72B4100E26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/>
        </p:nvSpPr>
        <p:spPr>
          <a:xfrm>
            <a:off x="2533650" y="1993900"/>
            <a:ext cx="5994400" cy="312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8528049" y="4073792"/>
            <a:ext cx="1155701" cy="1044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9683749" y="3029484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8540747" y="1985176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7321544" y="940868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1377948" y="4073792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1377947" y="3029484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4100009" y="2197100"/>
            <a:ext cx="2861681" cy="20487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</a:defRPr>
            </a:lvl1pPr>
          </a:lstStyle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6600" b="1" dirty="0">
                <a:solidFill>
                  <a:schemeClr val="bg1"/>
                </a:solidFill>
              </a:rPr>
              <a:t> </a:t>
            </a:r>
            <a:endParaRPr kumimoji="1" lang="en-US" altLang="zh-CN" sz="66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YOU!</a:t>
            </a:r>
            <a:endParaRPr kumimoji="1"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348317" y="4525019"/>
            <a:ext cx="2365063" cy="3139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lvl1pPr marL="0" marR="0" indent="0" algn="ctr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1" lang="zh-CN" altLang="en-US" sz="16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OfficePLUS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>
            <a:fillRect/>
          </a:stretch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>
            <a:fillRect/>
          </a:stretch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Calibri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89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7"/>
          <p:cNvSpPr/>
          <p:nvPr userDrawn="1"/>
        </p:nvSpPr>
        <p:spPr bwMode="auto">
          <a:xfrm>
            <a:off x="-1588" y="4826208"/>
            <a:ext cx="12206288" cy="2449512"/>
          </a:xfrm>
          <a:custGeom>
            <a:avLst/>
            <a:gdLst>
              <a:gd name="T0" fmla="*/ 7689 w 7689"/>
              <a:gd name="T1" fmla="*/ 1543 h 1543"/>
              <a:gd name="T2" fmla="*/ 7689 w 7689"/>
              <a:gd name="T3" fmla="*/ 1485 h 1543"/>
              <a:gd name="T4" fmla="*/ 4821 w 7689"/>
              <a:gd name="T5" fmla="*/ 568 h 1543"/>
              <a:gd name="T6" fmla="*/ 3065 w 7689"/>
              <a:gd name="T7" fmla="*/ 0 h 1543"/>
              <a:gd name="T8" fmla="*/ 582 w 7689"/>
              <a:gd name="T9" fmla="*/ 597 h 1543"/>
              <a:gd name="T10" fmla="*/ 0 w 7689"/>
              <a:gd name="T11" fmla="*/ 717 h 1543"/>
              <a:gd name="T12" fmla="*/ 0 w 7689"/>
              <a:gd name="T13" fmla="*/ 1543 h 1543"/>
              <a:gd name="T14" fmla="*/ 7689 w 7689"/>
              <a:gd name="T15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9" h="1543">
                <a:moveTo>
                  <a:pt x="7689" y="1543"/>
                </a:moveTo>
                <a:lnTo>
                  <a:pt x="7689" y="1485"/>
                </a:lnTo>
                <a:lnTo>
                  <a:pt x="4821" y="568"/>
                </a:lnTo>
                <a:lnTo>
                  <a:pt x="3065" y="0"/>
                </a:lnTo>
                <a:lnTo>
                  <a:pt x="582" y="597"/>
                </a:lnTo>
                <a:lnTo>
                  <a:pt x="0" y="717"/>
                </a:lnTo>
                <a:lnTo>
                  <a:pt x="0" y="1543"/>
                </a:lnTo>
                <a:lnTo>
                  <a:pt x="7689" y="15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95453" y="4429777"/>
            <a:ext cx="438853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595453" y="3696578"/>
            <a:ext cx="4388530" cy="698591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95453" y="5350891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595453" y="5647162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259614" y="3418018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rgbClr val="B050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5265387" y="2641484"/>
            <a:ext cx="4535055" cy="656792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B05099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47" y="1711003"/>
            <a:ext cx="3430248" cy="2910114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1953047" y="4621117"/>
            <a:ext cx="8285906" cy="0"/>
          </a:xfrm>
          <a:prstGeom prst="line">
            <a:avLst/>
          </a:prstGeom>
          <a:ln w="12700">
            <a:solidFill>
              <a:srgbClr val="C78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9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30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31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32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3574033"/>
            <a:ext cx="4869997" cy="742950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925" y="4375205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5" y="4690839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7300" y="-520699"/>
            <a:ext cx="7967864" cy="73787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7"/>
          <p:cNvSpPr/>
          <p:nvPr userDrawn="1"/>
        </p:nvSpPr>
        <p:spPr bwMode="auto">
          <a:xfrm>
            <a:off x="-1588" y="4826208"/>
            <a:ext cx="12206288" cy="2449512"/>
          </a:xfrm>
          <a:custGeom>
            <a:avLst/>
            <a:gdLst>
              <a:gd name="T0" fmla="*/ 7689 w 7689"/>
              <a:gd name="T1" fmla="*/ 1543 h 1543"/>
              <a:gd name="T2" fmla="*/ 7689 w 7689"/>
              <a:gd name="T3" fmla="*/ 1485 h 1543"/>
              <a:gd name="T4" fmla="*/ 4821 w 7689"/>
              <a:gd name="T5" fmla="*/ 568 h 1543"/>
              <a:gd name="T6" fmla="*/ 3065 w 7689"/>
              <a:gd name="T7" fmla="*/ 0 h 1543"/>
              <a:gd name="T8" fmla="*/ 582 w 7689"/>
              <a:gd name="T9" fmla="*/ 597 h 1543"/>
              <a:gd name="T10" fmla="*/ 0 w 7689"/>
              <a:gd name="T11" fmla="*/ 717 h 1543"/>
              <a:gd name="T12" fmla="*/ 0 w 7689"/>
              <a:gd name="T13" fmla="*/ 1543 h 1543"/>
              <a:gd name="T14" fmla="*/ 7689 w 7689"/>
              <a:gd name="T15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9" h="1543">
                <a:moveTo>
                  <a:pt x="7689" y="1543"/>
                </a:moveTo>
                <a:lnTo>
                  <a:pt x="7689" y="1485"/>
                </a:lnTo>
                <a:lnTo>
                  <a:pt x="4821" y="568"/>
                </a:lnTo>
                <a:lnTo>
                  <a:pt x="3065" y="0"/>
                </a:lnTo>
                <a:lnTo>
                  <a:pt x="582" y="597"/>
                </a:lnTo>
                <a:lnTo>
                  <a:pt x="0" y="717"/>
                </a:lnTo>
                <a:lnTo>
                  <a:pt x="0" y="1543"/>
                </a:lnTo>
                <a:lnTo>
                  <a:pt x="7689" y="15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95453" y="4429777"/>
            <a:ext cx="438853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595453" y="3696578"/>
            <a:ext cx="4388530" cy="698591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95453" y="5350891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595453" y="5647162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259614" y="3418018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rgbClr val="B0509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5265387" y="2641484"/>
            <a:ext cx="4535055" cy="656792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B05099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47" y="1711003"/>
            <a:ext cx="3430248" cy="2910114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1953047" y="4621117"/>
            <a:ext cx="8285906" cy="0"/>
          </a:xfrm>
          <a:prstGeom prst="line">
            <a:avLst/>
          </a:prstGeom>
          <a:ln w="12700">
            <a:solidFill>
              <a:srgbClr val="C783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3574033"/>
            <a:ext cx="4869997" cy="742950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925" y="4375205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5" y="4690839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7300" y="-520699"/>
            <a:ext cx="7967864" cy="73787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617262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50867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25664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00460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75256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465653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  <p:sp>
        <p:nvSpPr>
          <p:cNvPr id="27" name="文本占位符 21"/>
          <p:cNvSpPr>
            <a:spLocks noGrp="1"/>
          </p:cNvSpPr>
          <p:nvPr>
            <p:ph type="body" sz="quarter" idx="17"/>
          </p:nvPr>
        </p:nvSpPr>
        <p:spPr>
          <a:xfrm>
            <a:off x="5181606" y="6213617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3765"/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1538288" y="2460973"/>
            <a:ext cx="1181100" cy="11811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3143249" y="3414714"/>
            <a:ext cx="1181100" cy="11811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443162" y="27622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648200" y="2948869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3451157"/>
            <a:ext cx="532357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165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倍字间距。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2590799" y="2761997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/>
        </p:nvSpPr>
        <p:spPr>
          <a:xfrm>
            <a:off x="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 rot="5400000">
            <a:off x="2032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>
            <a:off x="2032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0" name="矩形 29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 userDrawn="1"/>
        </p:nvSpPr>
        <p:spPr>
          <a:xfrm>
            <a:off x="4064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7" name="直角三角形 36"/>
          <p:cNvSpPr/>
          <p:nvPr userDrawn="1"/>
        </p:nvSpPr>
        <p:spPr>
          <a:xfrm rot="10800000">
            <a:off x="4064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8" name="直角三角形 37"/>
          <p:cNvSpPr/>
          <p:nvPr userDrawn="1"/>
        </p:nvSpPr>
        <p:spPr>
          <a:xfrm rot="5400000">
            <a:off x="6096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9" name="直角三角形 38"/>
          <p:cNvSpPr/>
          <p:nvPr userDrawn="1"/>
        </p:nvSpPr>
        <p:spPr>
          <a:xfrm rot="16200000">
            <a:off x="6096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0" name="直角三角形 39"/>
          <p:cNvSpPr/>
          <p:nvPr userDrawn="1"/>
        </p:nvSpPr>
        <p:spPr>
          <a:xfrm>
            <a:off x="8128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1" name="直角三角形 40"/>
          <p:cNvSpPr/>
          <p:nvPr userDrawn="1"/>
        </p:nvSpPr>
        <p:spPr>
          <a:xfrm rot="10800000">
            <a:off x="8128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2" name="直角三角形 41"/>
          <p:cNvSpPr/>
          <p:nvPr userDrawn="1"/>
        </p:nvSpPr>
        <p:spPr>
          <a:xfrm rot="5400000">
            <a:off x="10160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3" name="直角三角形 42"/>
          <p:cNvSpPr/>
          <p:nvPr userDrawn="1"/>
        </p:nvSpPr>
        <p:spPr>
          <a:xfrm rot="16200000">
            <a:off x="10160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 userDrawn="1"/>
        </p:nvSpPr>
        <p:spPr>
          <a:xfrm>
            <a:off x="0" y="2181225"/>
            <a:ext cx="8953500" cy="3009900"/>
          </a:xfrm>
          <a:custGeom>
            <a:avLst/>
            <a:gdLst>
              <a:gd name="connsiteX0" fmla="*/ 0 w 8953500"/>
              <a:gd name="connsiteY0" fmla="*/ 0 h 3009900"/>
              <a:gd name="connsiteX1" fmla="*/ 8953500 w 8953500"/>
              <a:gd name="connsiteY1" fmla="*/ 0 h 3009900"/>
              <a:gd name="connsiteX2" fmla="*/ 7286617 w 8953500"/>
              <a:gd name="connsiteY2" fmla="*/ 3009900 h 3009900"/>
              <a:gd name="connsiteX3" fmla="*/ 0 w 89535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0" h="3009900">
                <a:moveTo>
                  <a:pt x="0" y="0"/>
                </a:moveTo>
                <a:lnTo>
                  <a:pt x="8953500" y="0"/>
                </a:lnTo>
                <a:lnTo>
                  <a:pt x="7286617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 userDrawn="1"/>
        </p:nvSpPr>
        <p:spPr>
          <a:xfrm>
            <a:off x="7410450" y="2771775"/>
            <a:ext cx="4781550" cy="3009900"/>
          </a:xfrm>
          <a:custGeom>
            <a:avLst/>
            <a:gdLst>
              <a:gd name="connsiteX0" fmla="*/ 1666883 w 4781550"/>
              <a:gd name="connsiteY0" fmla="*/ 0 h 3009900"/>
              <a:gd name="connsiteX1" fmla="*/ 4781550 w 4781550"/>
              <a:gd name="connsiteY1" fmla="*/ 0 h 3009900"/>
              <a:gd name="connsiteX2" fmla="*/ 4781550 w 4781550"/>
              <a:gd name="connsiteY2" fmla="*/ 3009900 h 3009900"/>
              <a:gd name="connsiteX3" fmla="*/ 0 w 478155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550" h="3009900">
                <a:moveTo>
                  <a:pt x="1666883" y="0"/>
                </a:moveTo>
                <a:lnTo>
                  <a:pt x="4781550" y="0"/>
                </a:lnTo>
                <a:lnTo>
                  <a:pt x="4781550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8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dc.officeplus.cn/t/33/CF843B91917E7B5BAA55EB332D39666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2"/>
          <a:stretch>
            <a:fillRect/>
          </a:stretch>
        </p:blipFill>
        <p:spPr bwMode="auto">
          <a:xfrm>
            <a:off x="0" y="0"/>
            <a:ext cx="5164244" cy="6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.tiff"/><Relationship Id="rId1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b="1597"/>
          <a:stretch>
            <a:fillRect/>
          </a:stretch>
        </p:blipFill>
        <p:spPr>
          <a:xfrm>
            <a:off x="-1" y="-1"/>
            <a:ext cx="12172465" cy="6858001"/>
          </a:xfrm>
          <a:prstGeom prst="rect">
            <a:avLst/>
          </a:prstGeom>
        </p:spPr>
      </p:pic>
      <p:sp>
        <p:nvSpPr>
          <p:cNvPr id="6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437441" y="2780676"/>
            <a:ext cx="7313229" cy="978108"/>
          </a:xfrm>
        </p:spPr>
        <p:txBody>
          <a:bodyPr>
            <a:noAutofit/>
          </a:bodyPr>
          <a:lstStyle/>
          <a:p>
            <a:r>
              <a:rPr lang="zh-CN" altLang="en-US" sz="8000" dirty="0">
                <a:solidFill>
                  <a:schemeClr val="bg1"/>
                </a:solidFill>
              </a:rPr>
              <a:t>肺结核健康教育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5772150" y="5371465"/>
            <a:ext cx="5200015" cy="653415"/>
          </a:xfrm>
        </p:spPr>
        <p:txBody>
          <a:bodyPr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晋城职业技术学院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29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522084" y="2948869"/>
            <a:ext cx="5269523" cy="757130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Calibri" panose="020F0502020204030204" pitchFamily="34" charset="0"/>
              </a:rPr>
              <a:t>什么是结核病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0640517" y="1622745"/>
            <a:ext cx="704850" cy="1089529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6126"/>
                </a:solidFill>
              </a:rPr>
              <a:t>概 念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2338" y="1332359"/>
            <a:ext cx="4399229" cy="4540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</a:rPr>
              <a:t>结核病俗称“肺痨”，是由结核分枝杆菌引起的以呼吸道传播为主慢性传染病，可侵及许多脏器，以肺部受累形成肺结核最为常见，严重危害身体的健康。</a:t>
            </a:r>
            <a:endParaRPr lang="zh-CN" altLang="en-US" sz="280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6" name="Picture 2" descr="https://timgsa.baidu.com/timg?image&amp;quality=80&amp;size=b9999_10000&amp;sec=1564156515683&amp;di=a8ec8707a4db94bb1c15c09c81b7269d&amp;imgtype=0&amp;src=http%3A%2F%2Fmmbiz.qpic.cn%2Fmmbiz_jpg%2FI4c3310qC5gQb2FMl2dkmuaONagXRJ3gno0nDjZJ8aT0M79DtwWoRGZnqP6YQ2Yz4ODj7JxmboSKAIicEoYWp9Q%2F640%3Fwx_fmt%3D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12" y="1332359"/>
            <a:ext cx="6160175" cy="46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719529"/>
            <a:ext cx="10850563" cy="1028699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传播途径：呼吸道传播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205" y="719529"/>
            <a:ext cx="5715000" cy="5715000"/>
          </a:xfrm>
          <a:prstGeom prst="rect">
            <a:avLst/>
          </a:prstGeom>
        </p:spPr>
      </p:pic>
      <p:cxnSp>
        <p:nvCxnSpPr>
          <p:cNvPr id="5" name="直线连接符 4"/>
          <p:cNvCxnSpPr/>
          <p:nvPr/>
        </p:nvCxnSpPr>
        <p:spPr>
          <a:xfrm>
            <a:off x="669924" y="1883139"/>
            <a:ext cx="54252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5" y="2454730"/>
            <a:ext cx="5358660" cy="3079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肺结核的常见症状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1912" y="1212438"/>
            <a:ext cx="5267325" cy="36385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13446" y="1877551"/>
            <a:ext cx="4058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肺结核常见症状是：</a:t>
            </a:r>
            <a:endParaRPr lang="en-US" altLang="zh-CN" sz="32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持续咳嗽咯痰</a:t>
            </a:r>
            <a:endParaRPr lang="en-US" altLang="zh-CN" sz="3200" dirty="0">
              <a:solidFill>
                <a:srgbClr val="FF0000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痰中带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</a:rPr>
              <a:t>血</a:t>
            </a:r>
            <a:endParaRPr lang="en-US" altLang="zh-CN" sz="3200" dirty="0"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95540" y="5133585"/>
            <a:ext cx="9497378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+mn-ea"/>
              </a:rPr>
              <a:t>咳嗽咳痰</a:t>
            </a:r>
            <a:r>
              <a:rPr lang="zh-CN" altLang="en-US" sz="3600" b="1" dirty="0">
                <a:solidFill>
                  <a:srgbClr val="FFFF00"/>
                </a:solidFill>
                <a:latin typeface="+mn-ea"/>
              </a:rPr>
              <a:t>两周</a:t>
            </a:r>
            <a:r>
              <a:rPr lang="zh-CN" altLang="en-US" sz="3600" dirty="0">
                <a:solidFill>
                  <a:schemeClr val="bg1"/>
                </a:solidFill>
                <a:latin typeface="+mn-ea"/>
              </a:rPr>
              <a:t>或痰中带血，应警惕，</a:t>
            </a:r>
            <a:r>
              <a:rPr lang="zh-CN" altLang="en-US" sz="3600">
                <a:solidFill>
                  <a:schemeClr val="bg1"/>
                </a:solidFill>
                <a:latin typeface="+mn-ea"/>
              </a:rPr>
              <a:t>及时</a:t>
            </a:r>
            <a:r>
              <a:rPr lang="zh-CN" altLang="en-US" sz="3600" smtClean="0">
                <a:solidFill>
                  <a:schemeClr val="bg1"/>
                </a:solidFill>
                <a:latin typeface="+mn-ea"/>
              </a:rPr>
              <a:t>就诊</a:t>
            </a:r>
            <a:endParaRPr lang="zh-CN" altLang="en-US" sz="36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2307" y="1528997"/>
            <a:ext cx="7392200" cy="532900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肺结核的其他症状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692" y="1270875"/>
            <a:ext cx="4058466" cy="517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+mn-ea"/>
              </a:rPr>
              <a:t>低烧</a:t>
            </a:r>
            <a:endParaRPr lang="en-US" altLang="zh-CN" sz="32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夜间盗汗</a:t>
            </a:r>
            <a:endParaRPr lang="en-US" altLang="zh-CN" sz="3200" dirty="0" smtClean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午后发热</a:t>
            </a:r>
            <a:endParaRPr lang="en-US" altLang="zh-CN" sz="3200" dirty="0" smtClean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胸痛</a:t>
            </a:r>
            <a:endParaRPr lang="en-US" altLang="zh-CN" sz="3200" dirty="0" smtClean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疲乏无力</a:t>
            </a:r>
            <a:endParaRPr lang="en-US" altLang="zh-CN" sz="3200" dirty="0" smtClean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体重减轻</a:t>
            </a:r>
            <a:endParaRPr lang="en-US" altLang="zh-CN" sz="3200" dirty="0" smtClean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+mn-ea"/>
              </a:rPr>
              <a:t>呼吸困难</a:t>
            </a:r>
            <a:endParaRPr lang="en-US" altLang="zh-CN" sz="32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083" y="1270875"/>
            <a:ext cx="3809792" cy="25417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082" y="3886786"/>
            <a:ext cx="3837223" cy="2560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1871" y="1453884"/>
            <a:ext cx="8100129" cy="54041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怀疑患了肺结核应该怎么办？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464" y="1210205"/>
            <a:ext cx="10944665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如果怀疑患了肺结核，应到结核定点医院接受检查和治疗。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晋城市的肺结核定点医院有：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</a:rPr>
              <a:t>晋城市人民医院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  <a:sym typeface="+mn-ea"/>
              </a:rPr>
              <a:t>晋城市第二人民医院</a:t>
            </a:r>
            <a:endParaRPr lang="zh-CN" altLang="en-US" sz="3200" b="1" dirty="0">
              <a:solidFill>
                <a:srgbClr val="C00000"/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  <a:sym typeface="+mn-ea"/>
              </a:rPr>
              <a:t>晋城市第三人民医院</a:t>
            </a:r>
            <a:endParaRPr lang="zh-CN" altLang="en-US" sz="3200" b="1" dirty="0">
              <a:solidFill>
                <a:srgbClr val="C00000"/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  <a:sym typeface="+mn-ea"/>
              </a:rPr>
              <a:t>晋城大医院</a:t>
            </a:r>
            <a:endParaRPr lang="zh-CN" altLang="en-US" sz="3200" b="1" dirty="0">
              <a:solidFill>
                <a:srgbClr val="C00000"/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+mn-ea"/>
                <a:sym typeface="+mn-ea"/>
              </a:rPr>
              <a:t>各县市人民医院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如何诊断肺结核？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737" y="1446251"/>
            <a:ext cx="2488924" cy="23088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37" y="4034235"/>
            <a:ext cx="2574587" cy="24126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2478" y="1724858"/>
            <a:ext cx="75200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smtClean="0">
                <a:latin typeface="+mn-ea"/>
              </a:rPr>
              <a:t>痰</a:t>
            </a:r>
            <a:r>
              <a:rPr lang="zh-CN" altLang="en-US" sz="2400" dirty="0">
                <a:latin typeface="+mn-ea"/>
              </a:rPr>
              <a:t>结核菌的检查：结核菌侵入人体后会大量繁殖而造成肺部病变，结核菌会随着痰液被咳出来。对痰进行涂片、染色，发现结核菌（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菌阳</a:t>
            </a:r>
            <a:r>
              <a:rPr lang="zh-CN" altLang="en-US" sz="2400" dirty="0">
                <a:latin typeface="+mn-ea"/>
              </a:rPr>
              <a:t>）。</a:t>
            </a:r>
            <a:endParaRPr lang="en-US" altLang="zh-CN" sz="2400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42478" y="4138274"/>
            <a:ext cx="7520065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胸部</a:t>
            </a:r>
            <a:r>
              <a:rPr lang="zh-CN" altLang="en-US" sz="2400" dirty="0">
                <a:latin typeface="+mn-ea"/>
              </a:rPr>
              <a:t>拍</a:t>
            </a:r>
            <a:r>
              <a:rPr lang="en-US" altLang="zh-CN" sz="2400" dirty="0">
                <a:latin typeface="+mn-ea"/>
              </a:rPr>
              <a:t>X</a:t>
            </a:r>
            <a:r>
              <a:rPr lang="zh-CN" altLang="en-US" sz="2400" dirty="0">
                <a:latin typeface="+mn-ea"/>
              </a:rPr>
              <a:t>光片：也有一部分的患者，虽也有肺部病变，但查不到结核菌，可通过拍摄胸部</a:t>
            </a:r>
            <a:r>
              <a:rPr lang="en-US" altLang="zh-CN" sz="2400" dirty="0">
                <a:latin typeface="+mn-ea"/>
              </a:rPr>
              <a:t>X</a:t>
            </a:r>
            <a:r>
              <a:rPr lang="zh-CN" altLang="en-US" sz="2400" dirty="0">
                <a:latin typeface="+mn-ea"/>
              </a:rPr>
              <a:t>光片，发现肺部被结核菌破坏的影像（菌阴）。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肺结核密切接触者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9924" y="1714446"/>
            <a:ext cx="10034954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与传染性肺结核有密切接触的人。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7410" y="3144178"/>
            <a:ext cx="5337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zh-CN" altLang="en-US" sz="2400" dirty="0" smtClean="0">
                <a:latin typeface="+mn-ea"/>
              </a:rPr>
              <a:t>与</a:t>
            </a:r>
            <a:r>
              <a:rPr lang="zh-CN" altLang="en-US" sz="2400" dirty="0">
                <a:latin typeface="+mn-ea"/>
              </a:rPr>
              <a:t>患者共同生活、工作、学习的人（如同班同学</a:t>
            </a:r>
            <a:r>
              <a:rPr lang="zh-CN" altLang="en-US" sz="2400" dirty="0" smtClean="0">
                <a:latin typeface="+mn-ea"/>
              </a:rPr>
              <a:t>）</a:t>
            </a:r>
            <a:endParaRPr lang="zh-CN" altLang="en-US" sz="2400" dirty="0">
              <a:latin typeface="+mn-ea"/>
            </a:endParaRPr>
          </a:p>
          <a:p>
            <a:pPr marL="457200" indent="-457200">
              <a:buFont typeface="+mj-ea"/>
              <a:buAutoNum type="circleNumDbPlain"/>
            </a:pPr>
            <a:endParaRPr lang="zh-CN" altLang="en-US" sz="2400" dirty="0">
              <a:latin typeface="+mn-ea"/>
            </a:endParaRPr>
          </a:p>
          <a:p>
            <a:pPr marL="457200" indent="-457200">
              <a:buFont typeface="+mj-ea"/>
              <a:buAutoNum type="circleNumDbPlain"/>
            </a:pPr>
            <a:r>
              <a:rPr lang="zh-CN" altLang="en-US" sz="2400" dirty="0" smtClean="0">
                <a:latin typeface="+mn-ea"/>
              </a:rPr>
              <a:t>与</a:t>
            </a:r>
            <a:r>
              <a:rPr lang="zh-CN" altLang="en-US" sz="2400" dirty="0">
                <a:latin typeface="+mn-ea"/>
              </a:rPr>
              <a:t>患者短期在密闭空间接触的人（同车厢火车</a:t>
            </a:r>
            <a:r>
              <a:rPr lang="zh-CN" altLang="en-US" sz="2400" dirty="0" smtClean="0">
                <a:latin typeface="+mn-ea"/>
              </a:rPr>
              <a:t>）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46396"/>
          <a:stretch>
            <a:fillRect/>
          </a:stretch>
        </p:blipFill>
        <p:spPr>
          <a:xfrm>
            <a:off x="6681833" y="0"/>
            <a:ext cx="551016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29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582045" y="2948869"/>
            <a:ext cx="5269523" cy="757130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>
                <a:solidFill>
                  <a:schemeClr val="bg1"/>
                </a:solidFill>
                <a:latin typeface="+mj-ea"/>
                <a:ea typeface="+mj-ea"/>
                <a:cs typeface="+mn-ea"/>
                <a:sym typeface="Calibri" panose="020F0502020204030204" pitchFamily="34" charset="0"/>
              </a:rPr>
              <a:t>结核病的治疗</a:t>
            </a:r>
            <a:endParaRPr lang="zh-CN" altLang="en-US" sz="4800">
              <a:solidFill>
                <a:schemeClr val="bg1"/>
              </a:solidFill>
              <a:latin typeface="+mj-ea"/>
              <a:ea typeface="+mj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0640517" y="1622745"/>
            <a:ext cx="704850" cy="1089529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r="16293"/>
          <a:stretch>
            <a:fillRect/>
          </a:stretch>
        </p:blipFill>
        <p:spPr>
          <a:xfrm>
            <a:off x="4060044" y="1181100"/>
            <a:ext cx="7122618" cy="56769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结核病治疗的正确观念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1719" y="1998537"/>
            <a:ext cx="51090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微软雅黑" panose="020B0503020204020204" pitchFamily="34" charset="-122"/>
              </a:rPr>
              <a:t>肺结核并不可怕，它</a:t>
            </a:r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rgbClr val="059F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可防、可控、可</a:t>
            </a:r>
            <a:r>
              <a:rPr lang="zh-CN" altLang="en-US" sz="4800" b="1" dirty="0" smtClean="0">
                <a:solidFill>
                  <a:srgbClr val="059F59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治</a:t>
            </a:r>
            <a:endParaRPr lang="zh-CN" altLang="en-US" sz="320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564169207379&amp;di=52a1696c9b369b4a4f7005d7a7e2e981&amp;imgtype=0&amp;src=http%3A%2F%2Fmmbiz.qpic.cn%2Fmmbiz_jpg%2F9SiaV5VF5ibEQbdjczx98yo91zx0RuR2dSy27hrtLaztFvXkmHbf9ZYEnNesyf4yNeOiawRgVgZ386adzhFBRD1RQ%2F640%3Fwx_fmt%3Djpe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6229059" y="569626"/>
            <a:ext cx="5962941" cy="62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世界防治结核病日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iŝlïďe"/>
          <p:cNvSpPr/>
          <p:nvPr/>
        </p:nvSpPr>
        <p:spPr bwMode="auto">
          <a:xfrm>
            <a:off x="669923" y="1499151"/>
            <a:ext cx="5790838" cy="290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每年的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日是“</a:t>
            </a:r>
            <a:r>
              <a:rPr lang="zh-CN" altLang="en-US" sz="2800" b="1" dirty="0">
                <a:solidFill>
                  <a:srgbClr val="FF8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世界防治结核病日”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，纪念德国科学家科赫氏宣布发现结核菌的日子。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结核病治疗的原则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58846" y="1832630"/>
            <a:ext cx="26632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/>
              <a:t>早期用药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/>
              <a:t>联合用药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/>
              <a:t>规律用药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/>
              <a:t>适量用药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/>
              <a:t>全程</a:t>
            </a:r>
            <a:r>
              <a:rPr lang="zh-CN" altLang="en-US" sz="3200" dirty="0" smtClean="0"/>
              <a:t>用药</a:t>
            </a:r>
            <a:endParaRPr lang="en-US" altLang="zh-CN" sz="3200" dirty="0"/>
          </a:p>
          <a:p>
            <a:endParaRPr lang="zh-CN" altLang="en-US" sz="3200" dirty="0"/>
          </a:p>
        </p:txBody>
      </p:sp>
      <p:pic>
        <p:nvPicPr>
          <p:cNvPr id="7" name="Picture 2" descr="http://tb.chinacdc.cn/dzkpjh/zl/201604/W02016042254888771186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42257"/>
            <a:ext cx="56388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按要求服药的好处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9923" y="1547129"/>
            <a:ext cx="694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+mn-ea"/>
              </a:rPr>
              <a:t>结核病治疗的服药可不是“遵医嘱，每日早、中、晚三顿就</a:t>
            </a:r>
            <a:r>
              <a:rPr lang="en-US" altLang="zh-CN" sz="2800" dirty="0">
                <a:solidFill>
                  <a:srgbClr val="C00000"/>
                </a:solidFill>
                <a:latin typeface="+mn-ea"/>
              </a:rPr>
              <a:t>OK”</a:t>
            </a:r>
            <a:r>
              <a:rPr lang="zh-CN" altLang="en-US" sz="2800" dirty="0">
                <a:solidFill>
                  <a:srgbClr val="C00000"/>
                </a:solidFill>
                <a:latin typeface="+mn-ea"/>
              </a:rPr>
              <a:t>这么简单！</a:t>
            </a:r>
            <a:endParaRPr lang="zh-CN" altLang="en-US" sz="28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9923" y="3019666"/>
            <a:ext cx="70949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抗结核药只有在联合、</a:t>
            </a: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>
                <a:latin typeface="+mn-ea"/>
              </a:rPr>
              <a:t>次、空腹、顿服的情况下，才能吸收比较快、血液内药物的浓度才能很快升高，分布于各脏器的药物浓度必然也会提高。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在高浓度的瞬间，生长旺盛的结核杆菌才最易被杀灭，不太活跃的结核杆菌的发育与繁殖也被抑制住了。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10" name="Picture 2" descr="http://tb.chinacdc.cn/dzkpjh/zl/201604/W02016042254888770535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85" y="21690"/>
            <a:ext cx="9031246" cy="68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肺结核可以治愈吗？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9924" y="1833677"/>
            <a:ext cx="6960069" cy="3904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只要坚持正规治疗，绝大多数肺结核患者是可以治愈的。新发传染性肺结核的彻底治愈时间一般需要</a:t>
            </a:r>
            <a:r>
              <a:rPr lang="zh-CN" altLang="en-US" sz="2400" dirty="0">
                <a:solidFill>
                  <a:srgbClr val="FF0000"/>
                </a:solidFill>
              </a:rPr>
              <a:t>规律服药</a:t>
            </a:r>
            <a:r>
              <a:rPr lang="en-US" altLang="zh-CN" sz="2400" dirty="0">
                <a:solidFill>
                  <a:srgbClr val="FF0000"/>
                </a:solidFill>
              </a:rPr>
              <a:t>6~8</a:t>
            </a:r>
            <a:r>
              <a:rPr lang="zh-CN" altLang="en-US" sz="2400" dirty="0">
                <a:solidFill>
                  <a:srgbClr val="FF0000"/>
                </a:solidFill>
              </a:rPr>
              <a:t>个月</a:t>
            </a:r>
            <a:r>
              <a:rPr lang="zh-CN" altLang="en-US" sz="2400" dirty="0" smtClean="0"/>
              <a:t>。</a:t>
            </a:r>
            <a:endParaRPr lang="zh-CN" altLang="en-US" sz="24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4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如果</a:t>
            </a:r>
            <a:r>
              <a:rPr lang="zh-CN" altLang="en-US" sz="2400" dirty="0"/>
              <a:t>私自停药或间断服药，不但极易复发，还有可能产生耐药。耐药肺结核患者治疗技术复杂、治疗时间更长、治疗费用更大。</a:t>
            </a:r>
            <a:endParaRPr lang="zh-CN" altLang="en-US" sz="2400" dirty="0"/>
          </a:p>
        </p:txBody>
      </p:sp>
      <p:pic>
        <p:nvPicPr>
          <p:cNvPr id="11" name="Picture 2" descr="http://tb.chinacdc.cn/dzkpjh/zl/201604/W02016042254888770535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85" y="21690"/>
            <a:ext cx="9031246" cy="68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应该怎样对待肺结核患者？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-17086"/>
          <a:stretch>
            <a:fillRect/>
          </a:stretch>
        </p:blipFill>
        <p:spPr>
          <a:xfrm>
            <a:off x="7976017" y="0"/>
            <a:ext cx="634851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9923" y="1311860"/>
            <a:ext cx="70050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肺结核患者开始规范治疗</a:t>
            </a:r>
            <a:r>
              <a:rPr lang="en-US" altLang="zh-CN" sz="3200" dirty="0"/>
              <a:t>2~3</a:t>
            </a:r>
            <a:r>
              <a:rPr lang="zh-CN" altLang="en-US" sz="3200" dirty="0"/>
              <a:t>周，传染性会大大降低，大多数患者可在家里进行治疗和康复。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</a:rPr>
              <a:t>关心且不歧视</a:t>
            </a:r>
            <a:r>
              <a:rPr lang="zh-CN" altLang="en-US" sz="3200" dirty="0"/>
              <a:t>肺结核患者可以促进结核病的防治，有利于社会的和谐稳定。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29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582045" y="2948869"/>
            <a:ext cx="5269523" cy="757130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>
                <a:solidFill>
                  <a:schemeClr val="bg1"/>
                </a:solidFill>
                <a:latin typeface="+mj-ea"/>
                <a:ea typeface="+mj-ea"/>
                <a:cs typeface="+mn-ea"/>
                <a:sym typeface="Calibri" panose="020F0502020204030204" pitchFamily="34" charset="0"/>
              </a:rPr>
              <a:t>结核病的预防</a:t>
            </a:r>
            <a:endParaRPr lang="zh-CN" altLang="en-US" sz="4800">
              <a:solidFill>
                <a:schemeClr val="bg1"/>
              </a:solidFill>
              <a:latin typeface="+mj-ea"/>
              <a:ea typeface="+mj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0640517" y="1622745"/>
            <a:ext cx="704850" cy="1089529"/>
          </a:xfrm>
        </p:spPr>
        <p:txBody>
          <a:bodyPr/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预防肺结核传染病三环节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7" name="Picture 4" descr="https://timgsa.baidu.com/timg?image&amp;quality=80&amp;size=b9999_10000&amp;sec=1564164938669&amp;di=5b707680b7597df77df4cc75a9c72fcf&amp;imgtype=0&amp;src=http%3A%2F%2F5b0988e595225.cdn.sohucs.com%2Fimages%2F20171220%2F4574bcc6a4124658aaa4b5b969f06507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2" y="2075623"/>
            <a:ext cx="5145759" cy="38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755009" y="1557089"/>
            <a:ext cx="42627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4400" dirty="0">
                <a:solidFill>
                  <a:srgbClr val="FF0000"/>
                </a:solidFill>
                <a:latin typeface="+mn-ea"/>
              </a:rPr>
              <a:t>消除</a:t>
            </a:r>
            <a:r>
              <a:rPr lang="zh-CN" altLang="en-US" sz="4400" dirty="0">
                <a:latin typeface="+mn-ea"/>
              </a:rPr>
              <a:t>传染源</a:t>
            </a:r>
            <a:endParaRPr lang="zh-CN" altLang="en-US" sz="4400" dirty="0">
              <a:latin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4400" dirty="0">
                <a:solidFill>
                  <a:srgbClr val="FF0000"/>
                </a:solidFill>
                <a:latin typeface="+mn-ea"/>
              </a:rPr>
              <a:t>切断</a:t>
            </a:r>
            <a:r>
              <a:rPr lang="zh-CN" altLang="en-US" sz="4400" dirty="0">
                <a:latin typeface="+mn-ea"/>
              </a:rPr>
              <a:t>传播途径</a:t>
            </a:r>
            <a:endParaRPr lang="zh-CN" altLang="en-US" sz="4400" dirty="0">
              <a:latin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4400" dirty="0">
                <a:solidFill>
                  <a:srgbClr val="FF0000"/>
                </a:solidFill>
                <a:latin typeface="+mn-ea"/>
              </a:rPr>
              <a:t>保护</a:t>
            </a:r>
            <a:r>
              <a:rPr lang="zh-CN" altLang="en-US" sz="4400" dirty="0">
                <a:latin typeface="+mn-ea"/>
              </a:rPr>
              <a:t>易感人群</a:t>
            </a:r>
            <a:endParaRPr lang="zh-CN" altLang="en-US" sz="44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消除传染源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" name="Picture 2" descr="https://timgsa.baidu.com/timg?image&amp;quality=80&amp;size=b9999_10000&amp;sec=1564165173986&amp;di=b933290a7618174de50ca962571ef1c1&amp;imgtype=0&amp;src=http%3A%2F%2Fupload.vodjk.com%2F2016%2F0506%2F146251641144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93" y="700747"/>
            <a:ext cx="42957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8281" y="3402942"/>
            <a:ext cx="4294188" cy="31654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2570" y="1540937"/>
            <a:ext cx="7005711" cy="443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预防结核病传播最主要的措施是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及时发现并治愈</a:t>
            </a:r>
            <a:r>
              <a:rPr lang="zh-CN" altLang="en-US" sz="3200" dirty="0">
                <a:latin typeface="+mn-ea"/>
              </a:rPr>
              <a:t>传染性肺结核病人。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如果发现有连续咳嗽、咯痰超过两个星期的同学，应立即动员他去结核病定点医院检查，并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主动向学校报告</a:t>
            </a:r>
            <a:r>
              <a:rPr lang="zh-CN" altLang="en-US" sz="3200" dirty="0">
                <a:latin typeface="+mn-ea"/>
              </a:rPr>
              <a:t>。</a:t>
            </a:r>
            <a:endParaRPr lang="zh-CN" altLang="en-US" sz="32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切断传播途径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7" name="Picture 6" descr="https://timgsa.baidu.com/timg?image&amp;quality=80&amp;size=b9999_10000&amp;sec=1564165710982&amp;di=e9dfcdefe6e6bdc70a44cb90974b186b&amp;imgtype=0&amp;src=http%3A%2F%2Fmmbiz.qpic.cn%2Fmmbiz_gif%2FTxBJIIYsFuwP7rjFOAok5m32Nr7PkcoFSVmO59uJSPLcvEnXO12OftJ1KHw6NKOo5D3u75mLr8ibsBX6wmRZfrg%2F640%3Fwx_fmt%3D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19" y="3981431"/>
            <a:ext cx="437176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timgsa.baidu.com/timg?image&amp;quality=80&amp;size=b9999_10000&amp;sec=1564165816142&amp;di=54107a711a12f985ba12ff9f0e2f376c&amp;imgtype=0&amp;src=http%3A%2F%2Fs10.sinaimg.cn%2Flarge%2F003g1RRwgy6N3FTYjvb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29" y="3981431"/>
            <a:ext cx="4064331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cpjfs.bjchp.gov.cn/cpjfs/jfzs/1133343/2018051714113549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19" y="1200395"/>
            <a:ext cx="4371765" cy="26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cpjfs.bjchp.gov.cn/cpjfs/jfzs/1133343/20180517141134946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30" y="1200396"/>
            <a:ext cx="4064331" cy="26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咳嗽、打喷嚏时该怎么办？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07" y="1580735"/>
            <a:ext cx="2498461" cy="21454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293" y="1469091"/>
            <a:ext cx="2460822" cy="23687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99" y="4062897"/>
            <a:ext cx="3142159" cy="23687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625" y="2518348"/>
            <a:ext cx="4284528" cy="2933741"/>
          </a:xfrm>
          <a:prstGeom prst="rect">
            <a:avLst/>
          </a:prstGeom>
        </p:spPr>
      </p:pic>
      <p:cxnSp>
        <p:nvCxnSpPr>
          <p:cNvPr id="21" name="直接箭头连接符 11"/>
          <p:cNvCxnSpPr/>
          <p:nvPr/>
        </p:nvCxnSpPr>
        <p:spPr>
          <a:xfrm>
            <a:off x="6311857" y="2739972"/>
            <a:ext cx="1209822" cy="604911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直接箭头连接符 15"/>
          <p:cNvCxnSpPr/>
          <p:nvPr/>
        </p:nvCxnSpPr>
        <p:spPr>
          <a:xfrm flipV="1">
            <a:off x="6311857" y="4329621"/>
            <a:ext cx="1209822" cy="815926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33614" y="305395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4" name="Picture 4" descr="https://timgsa.baidu.com/timg?image&amp;quality=80&amp;size=b9999_10000&amp;sec=1564165622453&amp;di=3012a67980784317535d35ccc4172ebf&amp;imgtype=0&amp;src=http%3A%2F%2Fmmbiz.qpic.cn%2Fmmbiz_gif%2FSbFwHDTVpBvf2aHn46p47zuDjLTPnJicb31HibCvparKA9nGJwnDbuYkRDm81PhdcD9zSPxicNaYMKBp7ahQibbibDQ%2F640%3Fwx_fmt%3D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17" y="-19488"/>
            <a:ext cx="8759484" cy="69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486039" y="3050435"/>
            <a:ext cx="2672862" cy="757130"/>
          </a:xfrm>
        </p:spPr>
        <p:txBody>
          <a:bodyPr/>
          <a:lstStyle/>
          <a:p>
            <a:r>
              <a:rPr lang="zh-CN" altLang="en-US" sz="4800" dirty="0">
                <a:latin typeface="+mj-ea"/>
                <a:ea typeface="+mj-ea"/>
                <a:cs typeface="+mn-ea"/>
              </a:rPr>
              <a:t>正确洗手</a:t>
            </a:r>
            <a:endParaRPr lang="zh-CN" altLang="en-US" sz="4800" dirty="0">
              <a:latin typeface="+mj-ea"/>
              <a:ea typeface="+mj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01731"/>
          </a:xfrm>
        </p:spPr>
        <p:txBody>
          <a:bodyPr/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录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2"/>
          </p:nvPr>
        </p:nvSpPr>
        <p:spPr>
          <a:xfrm>
            <a:off x="5124257" y="2406292"/>
            <a:ext cx="5405967" cy="590931"/>
          </a:xfrm>
        </p:spPr>
        <p:txBody>
          <a:bodyPr/>
          <a:lstStyle/>
          <a:p>
            <a:r>
              <a:rPr lang="zh-CN" altLang="en-US" sz="3600" dirty="0"/>
              <a:t>结核病的发展史</a:t>
            </a:r>
            <a:endParaRPr lang="zh-CN" altLang="en-US" sz="3600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3"/>
          </p:nvPr>
        </p:nvSpPr>
        <p:spPr>
          <a:xfrm>
            <a:off x="5154236" y="3257074"/>
            <a:ext cx="5405967" cy="590931"/>
          </a:xfrm>
        </p:spPr>
        <p:txBody>
          <a:bodyPr/>
          <a:lstStyle/>
          <a:p>
            <a:pPr lvl="0"/>
            <a:r>
              <a:rPr lang="zh-CN" altLang="en-US" sz="3600" dirty="0">
                <a:sym typeface="Calibri" panose="020F0502020204030204" pitchFamily="34" charset="0"/>
              </a:rPr>
              <a:t>什么是结核病</a:t>
            </a:r>
            <a:endParaRPr lang="zh-CN" altLang="en-US" sz="3600" dirty="0">
              <a:sym typeface="Calibri" panose="020F0502020204030204" pitchFamily="34" charset="0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5181604" y="4102574"/>
            <a:ext cx="5405967" cy="590931"/>
          </a:xfrm>
        </p:spPr>
        <p:txBody>
          <a:bodyPr/>
          <a:lstStyle/>
          <a:p>
            <a:r>
              <a:rPr lang="zh-CN" altLang="en-US" sz="3600" dirty="0">
                <a:sym typeface="Calibri" panose="020F0502020204030204" pitchFamily="34" charset="0"/>
              </a:rPr>
              <a:t>结核病的治疗</a:t>
            </a:r>
            <a:endParaRPr lang="zh-CN" altLang="en-US" sz="3600" dirty="0">
              <a:sym typeface="Calibri" panose="020F0502020204030204" pitchFamily="34" charset="0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5"/>
          </p:nvPr>
        </p:nvSpPr>
        <p:spPr>
          <a:xfrm>
            <a:off x="5181605" y="4994202"/>
            <a:ext cx="5405967" cy="590931"/>
          </a:xfrm>
        </p:spPr>
        <p:txBody>
          <a:bodyPr/>
          <a:lstStyle/>
          <a:p>
            <a:pPr lvl="0"/>
            <a:r>
              <a:rPr lang="zh-CN" altLang="en-US" sz="3600" dirty="0">
                <a:sym typeface="Calibri" panose="020F0502020204030204" pitchFamily="34" charset="0"/>
              </a:rPr>
              <a:t>结核病的预防</a:t>
            </a:r>
            <a:endParaRPr lang="zh-CN" altLang="en-US" sz="3600" dirty="0"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44092" y="5891010"/>
            <a:ext cx="387798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结核病知识小测试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 descr="http://www.globalhealingcenter.com/natural-health/wp-content/uploads/2013/09/green-lung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102"/>
            <a:ext cx="3671668" cy="45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33614" y="462186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4116" y="0"/>
            <a:ext cx="7099891" cy="6056293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181043" y="2455369"/>
            <a:ext cx="3962400" cy="757130"/>
          </a:xfrm>
        </p:spPr>
        <p:txBody>
          <a:bodyPr/>
          <a:lstStyle/>
          <a:p>
            <a:r>
              <a:rPr lang="zh-CN" altLang="en-US" sz="4800" dirty="0">
                <a:latin typeface="+mj-ea"/>
                <a:ea typeface="+mj-ea"/>
                <a:cs typeface="+mn-ea"/>
              </a:rPr>
              <a:t>保护易感人群</a:t>
            </a:r>
            <a:endParaRPr lang="zh-CN" altLang="en-US" sz="4800" dirty="0">
              <a:latin typeface="+mj-ea"/>
              <a:ea typeface="+mj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4636" y="3212499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新生儿接种卡介苗</a:t>
            </a:r>
            <a:endParaRPr lang="zh-CN" altLang="en-US" sz="4800" b="1" dirty="0">
              <a:solidFill>
                <a:schemeClr val="accent1"/>
              </a:solidFill>
              <a:latin typeface="+mj-ea"/>
              <a:ea typeface="+mj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29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6262911" y="2948869"/>
            <a:ext cx="5269523" cy="757130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>
                <a:solidFill>
                  <a:schemeClr val="bg1"/>
                </a:solidFill>
                <a:latin typeface="+mj-ea"/>
                <a:ea typeface="+mj-ea"/>
                <a:cs typeface="+mn-ea"/>
                <a:sym typeface="Calibri" panose="020F0502020204030204" pitchFamily="34" charset="0"/>
              </a:rPr>
              <a:t>结核病知识小测试</a:t>
            </a:r>
            <a:endParaRPr lang="zh-CN" altLang="en-US" sz="4800">
              <a:solidFill>
                <a:schemeClr val="bg1"/>
              </a:solidFill>
              <a:latin typeface="+mj-ea"/>
              <a:ea typeface="+mj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0640517" y="1622745"/>
            <a:ext cx="704850" cy="1089529"/>
          </a:xfrm>
        </p:spPr>
        <p:txBody>
          <a:bodyPr/>
          <a:lstStyle/>
          <a:p>
            <a:r>
              <a:rPr lang="en-US" altLang="zh-CN" dirty="0" smtClean="0"/>
              <a:t>5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4" y="628386"/>
            <a:ext cx="6432563" cy="989399"/>
          </a:xfrm>
        </p:spPr>
        <p:txBody>
          <a:bodyPr/>
          <a:lstStyle/>
          <a:p>
            <a:r>
              <a:rPr lang="zh-CN" altLang="en-US" sz="3600" dirty="0"/>
              <a:t>肺结核病是由什么引起的</a:t>
            </a:r>
            <a:r>
              <a:rPr lang="en-US" altLang="zh-CN" sz="3600" dirty="0"/>
              <a:t>?</a:t>
            </a:r>
            <a:endParaRPr lang="en-US" altLang="zh-CN" sz="3600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33614" y="328474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159713" y="2318343"/>
            <a:ext cx="2452502" cy="295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>
                <a:latin typeface="+mn-ea"/>
              </a:rPr>
              <a:t>结核杆菌   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肺吸虫   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病毒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D. </a:t>
            </a:r>
            <a:r>
              <a:rPr lang="zh-CN" altLang="en-US" sz="3200" dirty="0">
                <a:latin typeface="+mn-ea"/>
              </a:rPr>
              <a:t>寄生虫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12214" y="2205802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4" y="628386"/>
            <a:ext cx="5180539" cy="1089529"/>
          </a:xfrm>
        </p:spPr>
        <p:txBody>
          <a:bodyPr/>
          <a:lstStyle/>
          <a:p>
            <a:r>
              <a:rPr lang="zh-CN" altLang="en-US" sz="3600" dirty="0"/>
              <a:t>肺结核病是传染病吗</a:t>
            </a:r>
            <a:r>
              <a:rPr lang="en-US" altLang="zh-CN" sz="3600" dirty="0"/>
              <a:t>?</a:t>
            </a:r>
            <a:endParaRPr lang="en-US" altLang="zh-CN" sz="3600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232088" y="272203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77196" y="2344002"/>
            <a:ext cx="1713931" cy="148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>
                <a:latin typeface="+mn-ea"/>
              </a:rPr>
              <a:t>是    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不是 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69299" y="2188909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4" y="628386"/>
            <a:ext cx="7853401" cy="1089529"/>
          </a:xfrm>
        </p:spPr>
        <p:txBody>
          <a:bodyPr/>
          <a:lstStyle/>
          <a:p>
            <a:r>
              <a:rPr lang="zh-CN" altLang="en-US" sz="3600" dirty="0"/>
              <a:t>肺结核病主要是通过什么途径传染的</a:t>
            </a:r>
            <a:r>
              <a:rPr lang="en-US" altLang="zh-CN" sz="3600" dirty="0"/>
              <a:t>?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232088" y="244068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48000" y="1949011"/>
            <a:ext cx="6096000" cy="222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>
                <a:latin typeface="+mn-ea"/>
              </a:rPr>
              <a:t>一般的接触      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一起吃饭  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结核病人咳嗽、打喷嚏的飞沫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44000" y="3204572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4" y="628386"/>
            <a:ext cx="8303567" cy="1106970"/>
          </a:xfrm>
        </p:spPr>
        <p:txBody>
          <a:bodyPr/>
          <a:lstStyle/>
          <a:p>
            <a:r>
              <a:rPr lang="zh-CN" altLang="en-US" sz="3600" dirty="0"/>
              <a:t>什么情况就应当怀疑得了肺结核？</a:t>
            </a:r>
            <a:endParaRPr lang="en-US" altLang="zh-CN" sz="3600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218929" y="214693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964654" y="2231460"/>
            <a:ext cx="5327099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zh-CN" altLang="en-US" sz="3200" dirty="0">
                <a:latin typeface="+mn-ea"/>
              </a:rPr>
              <a:t>咳嗽、咳痰</a:t>
            </a:r>
            <a:r>
              <a:rPr lang="en-US" altLang="zh-CN" sz="3200" dirty="0">
                <a:latin typeface="+mn-ea"/>
              </a:rPr>
              <a:t>2</a:t>
            </a:r>
            <a:r>
              <a:rPr lang="zh-CN" altLang="en-US" sz="3200" dirty="0">
                <a:latin typeface="+mn-ea"/>
              </a:rPr>
              <a:t>周以上或咳血</a:t>
            </a:r>
            <a:endParaRPr lang="en-US" altLang="zh-CN" sz="3200" dirty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zh-CN" altLang="en-US" sz="3200" dirty="0">
                <a:latin typeface="+mn-ea"/>
              </a:rPr>
              <a:t>腹泻</a:t>
            </a:r>
            <a:endParaRPr lang="en-US" altLang="zh-CN" sz="3200" dirty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zh-CN" altLang="en-US" sz="3200" dirty="0">
                <a:latin typeface="+mn-ea"/>
              </a:rPr>
              <a:t>高烧</a:t>
            </a:r>
            <a:endParaRPr lang="en-US" altLang="zh-CN" sz="3200" dirty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zh-CN" altLang="en-US" sz="3200" dirty="0">
                <a:latin typeface="+mn-ea"/>
              </a:rPr>
              <a:t>腹痛</a:t>
            </a:r>
            <a:endParaRPr lang="en-US" altLang="zh-CN" sz="3200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524143" y="2036953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590931"/>
          </a:xfrm>
        </p:spPr>
        <p:txBody>
          <a:bodyPr/>
          <a:lstStyle/>
          <a:p>
            <a:r>
              <a:rPr lang="zh-CN" altLang="en-US" sz="3600" dirty="0"/>
              <a:t>卡介苗的作用是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33614" y="323686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964655" y="1949011"/>
            <a:ext cx="6096000" cy="29599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 </a:t>
            </a: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>
                <a:latin typeface="+mn-ea"/>
              </a:rPr>
              <a:t>预防发生结核病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 </a:t>
            </a: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预防发生水痘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 </a:t>
            </a: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提高结核病的治愈率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 D. </a:t>
            </a:r>
            <a:r>
              <a:rPr lang="zh-CN" altLang="en-US" sz="3200" dirty="0">
                <a:latin typeface="+mn-ea"/>
              </a:rPr>
              <a:t>预防感染乙肝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89239" y="1783735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739571" y="628386"/>
            <a:ext cx="9093732" cy="1106970"/>
          </a:xfrm>
        </p:spPr>
        <p:txBody>
          <a:bodyPr/>
          <a:lstStyle/>
          <a:p>
            <a:r>
              <a:rPr lang="zh-CN" altLang="en-US" sz="3600" dirty="0"/>
              <a:t>新发传染性肺结核彻底治愈大约需要多久？</a:t>
            </a:r>
            <a:endParaRPr lang="zh-CN" altLang="en-US" sz="3600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33614" y="323686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39571" y="1872233"/>
            <a:ext cx="3900380" cy="222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>
                <a:latin typeface="+mn-ea"/>
              </a:rPr>
              <a:t>规律服药</a:t>
            </a:r>
            <a:r>
              <a:rPr lang="en-US" altLang="zh-CN" sz="3200" dirty="0">
                <a:latin typeface="+mn-ea"/>
              </a:rPr>
              <a:t>3</a:t>
            </a:r>
            <a:r>
              <a:rPr lang="zh-CN" altLang="en-US" sz="3200" dirty="0">
                <a:latin typeface="+mn-ea"/>
              </a:rPr>
              <a:t>个月 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规律服药</a:t>
            </a:r>
            <a:r>
              <a:rPr lang="en-US" altLang="zh-CN" sz="3200" dirty="0">
                <a:latin typeface="+mn-ea"/>
              </a:rPr>
              <a:t>6-8</a:t>
            </a:r>
            <a:r>
              <a:rPr lang="zh-CN" altLang="en-US" sz="3200" dirty="0">
                <a:latin typeface="+mn-ea"/>
              </a:rPr>
              <a:t>个月 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规律服药</a:t>
            </a:r>
            <a:r>
              <a:rPr lang="en-US" altLang="zh-CN" sz="3200" dirty="0">
                <a:latin typeface="+mn-ea"/>
              </a:rPr>
              <a:t>2</a:t>
            </a:r>
            <a:r>
              <a:rPr lang="zh-CN" altLang="en-US" sz="3200" dirty="0">
                <a:latin typeface="+mn-ea"/>
              </a:rPr>
              <a:t>年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66580" y="2475058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8514582" cy="1605568"/>
          </a:xfrm>
        </p:spPr>
        <p:txBody>
          <a:bodyPr/>
          <a:lstStyle/>
          <a:p>
            <a:r>
              <a:rPr lang="zh-CN" altLang="en-US" sz="3600" dirty="0"/>
              <a:t>肺结核患者规范治疗多长时间传染性就大大降低了</a:t>
            </a:r>
            <a:r>
              <a:rPr lang="en-US" altLang="zh-CN" sz="3600" dirty="0"/>
              <a:t>?</a:t>
            </a:r>
            <a:endParaRPr lang="en-US" altLang="zh-CN" sz="3600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57060" y="455084"/>
            <a:ext cx="704850" cy="1089529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48000" y="2078236"/>
            <a:ext cx="2593145" cy="222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A. 2-3</a:t>
            </a:r>
            <a:r>
              <a:rPr lang="zh-CN" altLang="en-US" sz="3200" dirty="0">
                <a:latin typeface="+mn-ea"/>
              </a:rPr>
              <a:t>天   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B. 2-3</a:t>
            </a:r>
            <a:r>
              <a:rPr lang="zh-CN" altLang="en-US" sz="3200" dirty="0">
                <a:latin typeface="+mn-ea"/>
              </a:rPr>
              <a:t>星期     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半年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76143" y="2681061"/>
            <a:ext cx="61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+mn-ea"/>
              </a:rPr>
              <a:t>√</a:t>
            </a:r>
            <a:endParaRPr lang="zh-CN" altLang="en-US" sz="6000" b="1" dirty="0">
              <a:solidFill>
                <a:schemeClr val="accent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b="1597"/>
          <a:stretch>
            <a:fillRect/>
          </a:stretch>
        </p:blipFill>
        <p:spPr>
          <a:xfrm>
            <a:off x="-1" y="-1"/>
            <a:ext cx="12172465" cy="6858001"/>
          </a:xfrm>
          <a:prstGeom prst="rect">
            <a:avLst/>
          </a:prstGeom>
        </p:spPr>
      </p:pic>
      <p:sp>
        <p:nvSpPr>
          <p:cNvPr id="6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272550" y="2780676"/>
            <a:ext cx="7313229" cy="978108"/>
          </a:xfrm>
        </p:spPr>
        <p:txBody>
          <a:bodyPr>
            <a:no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</a:rPr>
              <a:t>谢 谢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29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9"/>
          <p:cNvSpPr/>
          <p:nvPr/>
        </p:nvSpPr>
        <p:spPr>
          <a:xfrm>
            <a:off x="-19536" y="-1"/>
            <a:ext cx="12192000" cy="6858000"/>
          </a:xfrm>
          <a:prstGeom prst="rect">
            <a:avLst/>
          </a:prstGeom>
          <a:solidFill>
            <a:srgbClr val="009B1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6922477" y="2948869"/>
            <a:ext cx="5269523" cy="757130"/>
          </a:xfrm>
          <a:prstGeom prst="rect">
            <a:avLst/>
          </a:prstGeom>
        </p:spPr>
        <p:txBody>
          <a:bodyPr/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Calibri" panose="020F0502020204030204" pitchFamily="34" charset="0"/>
              </a:rPr>
              <a:t>结核病的发展史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0640517" y="1622745"/>
            <a:ext cx="704850" cy="1089529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结核病是一种古老的疾病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9961" y="2453071"/>
            <a:ext cx="3643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ADD YOUR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TITLE HERE ADD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5" name="Picture 2" descr="C:\Users\lenovo\iCloudDrive\Desktop\128266422_4_201803250937358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02703" y="1611729"/>
            <a:ext cx="3883488" cy="25825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02" y="1786995"/>
            <a:ext cx="4055892" cy="23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64062" y="4399334"/>
            <a:ext cx="3559568" cy="1841129"/>
          </a:xfrm>
          <a:prstGeom prst="rect">
            <a:avLst/>
          </a:prstGeom>
          <a:noFill/>
        </p:spPr>
        <p:txBody>
          <a:bodyPr/>
          <a:lstStyle/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j-ea"/>
                <a:ea typeface="+mj-ea"/>
                <a:cs typeface="Arial" panose="020B0604020202020204" pitchFamily="34" charset="0"/>
              </a:rPr>
              <a:t>公元前</a:t>
            </a:r>
            <a:r>
              <a:rPr lang="en-US" altLang="zh-CN" sz="3200" b="1" kern="0" dirty="0">
                <a:latin typeface="+mj-ea"/>
                <a:ea typeface="+mj-ea"/>
                <a:cs typeface="Arial" panose="020B0604020202020204" pitchFamily="34" charset="0"/>
              </a:rPr>
              <a:t>200</a:t>
            </a:r>
            <a:r>
              <a:rPr lang="zh-CN" altLang="en-US" sz="3200" b="1" kern="0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lang="en-US" altLang="zh-CN" sz="3200" b="1" kern="0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j-ea"/>
                <a:ea typeface="+mj-ea"/>
                <a:cs typeface="Arial" panose="020B0604020202020204" pitchFamily="34" charset="0"/>
              </a:rPr>
              <a:t>长沙马王堆汉墓</a:t>
            </a:r>
            <a:endParaRPr lang="en-US" altLang="zh-CN" sz="3200" b="1" kern="0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j-ea"/>
                <a:ea typeface="+mj-ea"/>
                <a:cs typeface="Arial" panose="020B0604020202020204" pitchFamily="34" charset="0"/>
              </a:rPr>
              <a:t>辛追 肺结核</a:t>
            </a:r>
            <a:endParaRPr lang="zh-CN" altLang="zh-CN" sz="3200" b="1" kern="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80740" y="4507846"/>
            <a:ext cx="3295354" cy="1636162"/>
          </a:xfrm>
          <a:prstGeom prst="rect">
            <a:avLst/>
          </a:prstGeom>
          <a:noFill/>
        </p:spPr>
        <p:txBody>
          <a:bodyPr/>
          <a:lstStyle/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公元前</a:t>
            </a:r>
            <a:r>
              <a:rPr lang="en-US" altLang="zh-CN" sz="3200" b="1" kern="0" dirty="0">
                <a:latin typeface="+mn-ea"/>
                <a:cs typeface="Arial" panose="020B0604020202020204" pitchFamily="34" charset="0"/>
              </a:rPr>
              <a:t>3000</a:t>
            </a: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年</a:t>
            </a:r>
            <a:endParaRPr lang="en-US" altLang="zh-CN" sz="3200" b="1" kern="0" dirty="0">
              <a:latin typeface="+mn-ea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埃及木乃伊</a:t>
            </a:r>
            <a:endParaRPr lang="en-US" altLang="zh-CN" sz="3200" b="1" kern="0" dirty="0">
              <a:latin typeface="+mn-ea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脊柱结核</a:t>
            </a:r>
            <a:endParaRPr lang="zh-CN" altLang="zh-CN" sz="3200" b="1" kern="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8370277" y="4501817"/>
            <a:ext cx="3457661" cy="1636162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新石器时代</a:t>
            </a:r>
            <a:endParaRPr lang="en-US" altLang="zh-CN" sz="3200" b="1" kern="0" dirty="0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德国人遗骨</a:t>
            </a:r>
            <a:endParaRPr lang="en-US" altLang="zh-CN" sz="3200" b="1" kern="0" dirty="0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200" b="1" kern="0" dirty="0">
                <a:latin typeface="+mn-ea"/>
                <a:cs typeface="Arial" panose="020B0604020202020204" pitchFamily="34" charset="0"/>
              </a:rPr>
              <a:t>颈椎结核</a:t>
            </a:r>
            <a:endParaRPr lang="en-GB" altLang="zh-CN" sz="3200" b="1" kern="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0" name="Picture 4" descr="http://dingyue.nosdn.127.net/KYfpTtp5sySFTV18TVHurnOoPOhCbDxmA1zQCodtb6DCy153914346860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4" y="1701329"/>
            <a:ext cx="3662200" cy="240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结核病曾经是不治之症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05465" y="6366825"/>
            <a:ext cx="1775154" cy="308248"/>
          </a:xfrm>
          <a:prstGeom prst="rect">
            <a:avLst/>
          </a:prstGeom>
          <a:noFill/>
        </p:spPr>
        <p:txBody>
          <a:bodyPr/>
          <a:lstStyle/>
          <a:p>
            <a:pPr algn="ctr">
              <a:buFontTx/>
              <a:buNone/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鲁迅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1881-1936</a:t>
            </a:r>
            <a:endParaRPr lang="zh-CN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C:\Users\lenovo\iCloudDrive\Desktop\p10427050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454588" y="4159733"/>
            <a:ext cx="1811522" cy="22871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7" descr="C:\Users\lenovo\iCloudDrive\Desktop\a9d3fd1f4134970afe96fe5999cad1c8a6865d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580" y="4159733"/>
            <a:ext cx="1512170" cy="23042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" name="Picture 8" descr="C:\Users\lenovo\iCloudDrive\Desktop\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8567" y="1281482"/>
            <a:ext cx="1683109" cy="230425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68567" y="3670902"/>
            <a:ext cx="1623136" cy="397024"/>
          </a:xfrm>
          <a:prstGeom prst="rect">
            <a:avLst/>
          </a:prstGeom>
          <a:noFill/>
        </p:spPr>
        <p:txBody>
          <a:bodyPr lIns="36000" rIns="36000"/>
          <a:lstStyle/>
          <a:p>
            <a:pPr algn="ctr">
              <a:buFontTx/>
              <a:buNone/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肖邦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1810-1849</a:t>
            </a:r>
            <a:endParaRPr lang="zh-CN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5146221" y="6372182"/>
            <a:ext cx="1869705" cy="397024"/>
          </a:xfrm>
          <a:prstGeom prst="rect">
            <a:avLst/>
          </a:prstGeom>
          <a:noFill/>
        </p:spPr>
        <p:txBody>
          <a:bodyPr lIns="36000" rIns="36000"/>
          <a:lstStyle/>
          <a:p>
            <a:pPr algn="ctr">
              <a:buFontTx/>
              <a:buNone/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郁达夫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1896-1945</a:t>
            </a:r>
            <a:endParaRPr lang="zh-CN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7465027" y="6379419"/>
            <a:ext cx="1872209" cy="397024"/>
          </a:xfrm>
          <a:prstGeom prst="rect">
            <a:avLst/>
          </a:prstGeom>
          <a:noFill/>
        </p:spPr>
        <p:txBody>
          <a:bodyPr lIns="36000" rIns="36000"/>
          <a:lstStyle/>
          <a:p>
            <a:pPr algn="ctr">
              <a:buFontTx/>
              <a:buNone/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林徽因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1904-1955</a:t>
            </a:r>
            <a:endParaRPr lang="zh-CN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" descr="C:\Users\lenovo\iCloudDrive\Desktop\3EEF.tmp"/>
          <p:cNvPicPr>
            <a:picLocks noChangeAspect="1" noChangeArrowheads="1"/>
          </p:cNvPicPr>
          <p:nvPr/>
        </p:nvPicPr>
        <p:blipFill>
          <a:blip r:embed="rId4" cstate="print"/>
          <a:srcRect r="18101"/>
          <a:stretch>
            <a:fillRect/>
          </a:stretch>
        </p:blipFill>
        <p:spPr bwMode="auto">
          <a:xfrm>
            <a:off x="4940093" y="1366646"/>
            <a:ext cx="1775154" cy="237392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168877" y="3694666"/>
            <a:ext cx="1859196" cy="397024"/>
          </a:xfrm>
          <a:prstGeom prst="rect">
            <a:avLst/>
          </a:prstGeom>
          <a:noFill/>
        </p:spPr>
        <p:txBody>
          <a:bodyPr lIns="36000" rIns="36000"/>
          <a:lstStyle/>
          <a:p>
            <a:pPr algn="ctr">
              <a:buFontTx/>
              <a:buNone/>
              <a:defRPr/>
            </a:pP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卡夫卡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1883-1924</a:t>
            </a:r>
            <a:endParaRPr lang="zh-CN" altLang="zh-CN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88" y="1468919"/>
            <a:ext cx="1811522" cy="21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7454588" y="3678188"/>
            <a:ext cx="2198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约翰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·</a:t>
            </a:r>
            <a:r>
              <a:rPr lang="zh-CN" alt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哈佛</a:t>
            </a:r>
            <a:r>
              <a:rPr lang="en-US" altLang="zh-CN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Times New Roman" panose="02020603050405020304" pitchFamily="18" charset="0"/>
              </a:rPr>
              <a:t>1907-1638</a:t>
            </a:r>
            <a:endParaRPr lang="zh-CN" altLang="en-US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9" name="Picture 6" descr="https://gss1.bdstatic.com/9vo3dSag_xI4khGkpoWK1HF6hhy/baike/w%3D268%3Bg%3D0/sign=4afed6cb0323dd542173a06ee932d4e3/562c11dfa9ec8a13e2cafd4ffd03918fa1ecc0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14" y="4260626"/>
            <a:ext cx="1664126" cy="204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结核病防治里程碑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2338" y="1332360"/>
            <a:ext cx="10832123" cy="295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1865</a:t>
            </a:r>
            <a:r>
              <a:rPr lang="zh-CN" altLang="en-US" sz="3200" dirty="0">
                <a:latin typeface="+mn-ea"/>
              </a:rPr>
              <a:t>年，法国军医维尔曼证明结核病为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传染性</a:t>
            </a:r>
            <a:r>
              <a:rPr lang="zh-CN" altLang="en-US" sz="3200" dirty="0">
                <a:latin typeface="+mn-ea"/>
              </a:rPr>
              <a:t>疾病。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1882</a:t>
            </a:r>
            <a:r>
              <a:rPr lang="zh-CN" altLang="en-US" sz="3200" dirty="0">
                <a:latin typeface="+mn-ea"/>
              </a:rPr>
              <a:t>年，德国医生科赫发现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结核杆菌</a:t>
            </a:r>
            <a:r>
              <a:rPr lang="zh-CN" altLang="en-US" sz="3200" dirty="0">
                <a:latin typeface="+mn-ea"/>
              </a:rPr>
              <a:t>，真正</a:t>
            </a:r>
            <a:r>
              <a:rPr lang="zh-CN" altLang="en-US" sz="3200" u="sng" dirty="0">
                <a:latin typeface="+mn-ea"/>
              </a:rPr>
              <a:t>认识</a:t>
            </a:r>
            <a:r>
              <a:rPr lang="zh-CN" altLang="en-US" sz="3200" dirty="0">
                <a:latin typeface="+mn-ea"/>
              </a:rPr>
              <a:t>结核病。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1921</a:t>
            </a:r>
            <a:r>
              <a:rPr lang="zh-CN" altLang="en-US" sz="3200" dirty="0">
                <a:latin typeface="+mn-ea"/>
              </a:rPr>
              <a:t>年，法国细菌学家卡莫德和介兰用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卡介苗</a:t>
            </a:r>
            <a:r>
              <a:rPr lang="zh-CN" altLang="en-US" sz="3200" u="sng" dirty="0">
                <a:latin typeface="+mn-ea"/>
              </a:rPr>
              <a:t>预防</a:t>
            </a:r>
            <a:r>
              <a:rPr lang="zh-CN" altLang="en-US" sz="3200" dirty="0">
                <a:latin typeface="+mn-ea"/>
              </a:rPr>
              <a:t>结核病。</a:t>
            </a:r>
            <a:endParaRPr lang="zh-CN" altLang="en-US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+mn-ea"/>
              </a:rPr>
              <a:t>1944</a:t>
            </a:r>
            <a:r>
              <a:rPr lang="zh-CN" altLang="en-US" sz="3200" dirty="0">
                <a:latin typeface="+mn-ea"/>
              </a:rPr>
              <a:t>年，美国生物学家瓦克斯曼，用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链霉素</a:t>
            </a:r>
            <a:r>
              <a:rPr lang="zh-CN" altLang="en-US" sz="3200" u="sng" dirty="0">
                <a:latin typeface="+mn-ea"/>
              </a:rPr>
              <a:t>治疗</a:t>
            </a:r>
            <a:r>
              <a:rPr lang="zh-CN" altLang="en-US" sz="3200" dirty="0">
                <a:latin typeface="+mn-ea"/>
              </a:rPr>
              <a:t>结核病。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17" name="Picture 2" descr="https://gss2.bdstatic.com/9fo3dSag_xI4khGkpoWK1HF6hhy/baike/w%3D268%3Bg%3D0/sign=a6da6f51a4c27d1ea5263cc223eeca53/c8ea15ce36d3d539c4e5d2363a87e950342ab06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4" y="4364063"/>
            <a:ext cx="1783666" cy="2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953" y="4290494"/>
            <a:ext cx="3564548" cy="2569370"/>
          </a:xfrm>
          <a:prstGeom prst="rect">
            <a:avLst/>
          </a:prstGeom>
        </p:spPr>
      </p:pic>
      <p:pic>
        <p:nvPicPr>
          <p:cNvPr id="19" name="Picture 8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71" y="4274466"/>
            <a:ext cx="1990797" cy="243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8" y="4364063"/>
            <a:ext cx="2063196" cy="2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1311" y="846210"/>
            <a:ext cx="6293592" cy="60117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结核病疫情复燃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2338" y="1332360"/>
            <a:ext cx="55534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利福平、异烟肼等抗生素的诞生后，人们生活水平提高后，结核病曾一度销声匿迹，在科学发达的</a:t>
            </a:r>
            <a:r>
              <a:rPr lang="en-US" altLang="zh-CN" sz="2400" dirty="0">
                <a:latin typeface="+mn-ea"/>
              </a:rPr>
              <a:t>21</a:t>
            </a:r>
            <a:r>
              <a:rPr lang="zh-CN" altLang="en-US" sz="2400" dirty="0">
                <a:latin typeface="+mn-ea"/>
              </a:rPr>
              <a:t>世纪却又呈现出死灰复燃的迹象。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全球约有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</a:rPr>
              <a:t>三分之一的人（约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</a:rPr>
              <a:t>20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</a:rPr>
              <a:t>亿）</a:t>
            </a:r>
            <a:r>
              <a:rPr lang="zh-CN" altLang="en-US" sz="2400" dirty="0" smtClean="0">
                <a:latin typeface="+mn-ea"/>
              </a:rPr>
              <a:t>曾受到结核分枝杆菌的感染。全球</a:t>
            </a:r>
            <a:r>
              <a:rPr lang="en-US" altLang="zh-CN" sz="2400" dirty="0" smtClean="0">
                <a:latin typeface="+mn-ea"/>
              </a:rPr>
              <a:t>80</a:t>
            </a:r>
            <a:r>
              <a:rPr lang="zh-CN" altLang="en-US" sz="2400" dirty="0" smtClean="0">
                <a:latin typeface="+mn-ea"/>
              </a:rPr>
              <a:t>％以上的结核病集中在印度、中国、俄罗斯、南非、秘鲁等</a:t>
            </a:r>
            <a:r>
              <a:rPr lang="en-US" altLang="zh-CN" sz="2400" dirty="0" smtClean="0">
                <a:latin typeface="+mn-ea"/>
              </a:rPr>
              <a:t>22</a:t>
            </a:r>
            <a:r>
              <a:rPr lang="zh-CN" altLang="en-US" sz="2400" dirty="0" smtClean="0">
                <a:latin typeface="+mn-ea"/>
              </a:rPr>
              <a:t>个国家。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6126"/>
                </a:solidFill>
              </a:rPr>
              <a:t>结核病再次流行的原因</a:t>
            </a:r>
            <a:endParaRPr lang="zh-CN" altLang="en-US" sz="3600" dirty="0">
              <a:solidFill>
                <a:srgbClr val="00612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2338" y="1572203"/>
            <a:ext cx="5793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人类免疫缺陷病毒（</a:t>
            </a:r>
            <a:r>
              <a:rPr lang="en-US" altLang="zh-CN" sz="2400" dirty="0">
                <a:latin typeface="+mn-ea"/>
              </a:rPr>
              <a:t>HIV</a:t>
            </a:r>
            <a:r>
              <a:rPr lang="zh-CN" altLang="en-US" sz="2400" dirty="0">
                <a:latin typeface="+mn-ea"/>
              </a:rPr>
              <a:t>）感染的流行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多重耐药结核分枝杆菌感染的增多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贫穷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人口增长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移民增加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盲目乐观</a:t>
            </a:r>
            <a:endParaRPr lang="zh-CN" altLang="en-US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ea"/>
              </a:rPr>
              <a:t>政府</a:t>
            </a:r>
            <a:r>
              <a:rPr lang="zh-CN" altLang="en-US" sz="2400" dirty="0" smtClean="0">
                <a:latin typeface="+mn-ea"/>
              </a:rPr>
              <a:t>忽视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3393" y="1143000"/>
            <a:ext cx="3797300" cy="571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469" y="2961423"/>
            <a:ext cx="2831513" cy="389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59F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题5">
  <a:themeElements>
    <a:clrScheme name="地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A2863"/>
      </a:accent1>
      <a:accent2>
        <a:srgbClr val="A75BAD"/>
      </a:accent2>
      <a:accent3>
        <a:srgbClr val="A53082"/>
      </a:accent3>
      <a:accent4>
        <a:srgbClr val="CDD7DB"/>
      </a:accent4>
      <a:accent5>
        <a:srgbClr val="F0EFE0"/>
      </a:accent5>
      <a:accent6>
        <a:srgbClr val="C1366C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主题5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地铁">
    <a:dk1>
      <a:srgbClr val="000000"/>
    </a:dk1>
    <a:lt1>
      <a:srgbClr val="FFFFFF"/>
    </a:lt1>
    <a:dk2>
      <a:srgbClr val="44546A"/>
    </a:dk2>
    <a:lt2>
      <a:srgbClr val="E7E6E6"/>
    </a:lt2>
    <a:accent1>
      <a:srgbClr val="BA2863"/>
    </a:accent1>
    <a:accent2>
      <a:srgbClr val="A75BAD"/>
    </a:accent2>
    <a:accent3>
      <a:srgbClr val="A53082"/>
    </a:accent3>
    <a:accent4>
      <a:srgbClr val="CDD7DB"/>
    </a:accent4>
    <a:accent5>
      <a:srgbClr val="F0EFE0"/>
    </a:accent5>
    <a:accent6>
      <a:srgbClr val="C1366C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地铁">
    <a:dk1>
      <a:srgbClr val="000000"/>
    </a:dk1>
    <a:lt1>
      <a:srgbClr val="FFFFFF"/>
    </a:lt1>
    <a:dk2>
      <a:srgbClr val="44546A"/>
    </a:dk2>
    <a:lt2>
      <a:srgbClr val="E7E6E6"/>
    </a:lt2>
    <a:accent1>
      <a:srgbClr val="BA2863"/>
    </a:accent1>
    <a:accent2>
      <a:srgbClr val="A75BAD"/>
    </a:accent2>
    <a:accent3>
      <a:srgbClr val="A53082"/>
    </a:accent3>
    <a:accent4>
      <a:srgbClr val="CDD7DB"/>
    </a:accent4>
    <a:accent5>
      <a:srgbClr val="F0EFE0"/>
    </a:accent5>
    <a:accent6>
      <a:srgbClr val="C1366C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1985</Words>
  <Application>WPS 演示</Application>
  <PresentationFormat>宽屏</PresentationFormat>
  <Paragraphs>327</Paragraphs>
  <Slides>39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Arial</vt:lpstr>
      <vt:lpstr>Segoe UI Light</vt:lpstr>
      <vt:lpstr>Century Gothic</vt:lpstr>
      <vt:lpstr>Segoe UI Light</vt:lpstr>
      <vt:lpstr>等线</vt:lpstr>
      <vt:lpstr>等线</vt:lpstr>
      <vt:lpstr>Calibri</vt:lpstr>
      <vt:lpstr>Times New Roman</vt:lpstr>
      <vt:lpstr>Arial Unicode MS</vt:lpstr>
      <vt:lpstr>Office 主题</vt:lpstr>
      <vt:lpstr>OfficePLUS</vt:lpstr>
      <vt:lpstr>主题5</vt:lpstr>
      <vt:lpstr>1_主题5</vt:lpstr>
      <vt:lpstr>肺结核健康教育</vt:lpstr>
      <vt:lpstr>世界防治结核病日</vt:lpstr>
      <vt:lpstr>PowerPoint 演示文稿</vt:lpstr>
      <vt:lpstr>PowerPoint 演示文稿</vt:lpstr>
      <vt:lpstr>结核病是一种古老的疾病</vt:lpstr>
      <vt:lpstr>结核病曾经是不治之症</vt:lpstr>
      <vt:lpstr>结核病防治里程碑</vt:lpstr>
      <vt:lpstr>结核病疫情复燃</vt:lpstr>
      <vt:lpstr>结核病再次流行的原因</vt:lpstr>
      <vt:lpstr>PowerPoint 演示文稿</vt:lpstr>
      <vt:lpstr>概 念</vt:lpstr>
      <vt:lpstr>传播途径：呼吸道传播</vt:lpstr>
      <vt:lpstr>肺结核的常见症状</vt:lpstr>
      <vt:lpstr>肺结核的其他症状</vt:lpstr>
      <vt:lpstr>怀疑患了肺结核应该怎么办？</vt:lpstr>
      <vt:lpstr>如何诊断肺结核？</vt:lpstr>
      <vt:lpstr>肺结核密切接触者</vt:lpstr>
      <vt:lpstr>PowerPoint 演示文稿</vt:lpstr>
      <vt:lpstr>结核病治疗的正确观念</vt:lpstr>
      <vt:lpstr>结核病治疗的原则</vt:lpstr>
      <vt:lpstr>按要求服药的好处</vt:lpstr>
      <vt:lpstr>肺结核可以治愈吗？</vt:lpstr>
      <vt:lpstr>应该怎样对待肺结核患者？</vt:lpstr>
      <vt:lpstr>PowerPoint 演示文稿</vt:lpstr>
      <vt:lpstr>预防肺结核传染病三环节</vt:lpstr>
      <vt:lpstr>消除传染源</vt:lpstr>
      <vt:lpstr>切断传播途径</vt:lpstr>
      <vt:lpstr>咳嗽、打喷嚏时该怎么办？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Administrator</cp:lastModifiedBy>
  <cp:revision>167</cp:revision>
  <dcterms:created xsi:type="dcterms:W3CDTF">2015-08-18T02:51:00Z</dcterms:created>
  <dcterms:modified xsi:type="dcterms:W3CDTF">2022-05-26T07:35:15Z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2017-12-19T12:28:54.8306583Z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KSOProductBuildVer">
    <vt:lpwstr>2052-11.1.0.11339</vt:lpwstr>
  </property>
  <property fmtid="{D5CDD505-2E9C-101B-9397-08002B2CF9AE}" pid="11" name="ICV">
    <vt:lpwstr>81807AD9366B48698CD905F761A21954</vt:lpwstr>
  </property>
</Properties>
</file>