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56" r:id="rId3"/>
    <p:sldId id="258" r:id="rId4"/>
    <p:sldId id="285" r:id="rId5"/>
    <p:sldId id="3173" r:id="rId6"/>
    <p:sldId id="262" r:id="rId8"/>
    <p:sldId id="3229" r:id="rId9"/>
    <p:sldId id="3230" r:id="rId10"/>
    <p:sldId id="263" r:id="rId11"/>
    <p:sldId id="264" r:id="rId12"/>
    <p:sldId id="3231" r:id="rId13"/>
    <p:sldId id="265" r:id="rId14"/>
    <p:sldId id="3232" r:id="rId15"/>
    <p:sldId id="266" r:id="rId16"/>
    <p:sldId id="3233" r:id="rId17"/>
    <p:sldId id="269" r:id="rId18"/>
    <p:sldId id="270" r:id="rId19"/>
    <p:sldId id="271" r:id="rId20"/>
    <p:sldId id="315" r:id="rId21"/>
    <p:sldId id="314" r:id="rId22"/>
    <p:sldId id="3177" r:id="rId23"/>
    <p:sldId id="3216" r:id="rId24"/>
    <p:sldId id="3228" r:id="rId25"/>
    <p:sldId id="275" r:id="rId26"/>
    <p:sldId id="277" r:id="rId27"/>
    <p:sldId id="278" r:id="rId28"/>
    <p:sldId id="3180" r:id="rId29"/>
    <p:sldId id="3178" r:id="rId30"/>
    <p:sldId id="3179" r:id="rId31"/>
    <p:sldId id="280" r:id="rId32"/>
    <p:sldId id="3218" r:id="rId33"/>
    <p:sldId id="294" r:id="rId34"/>
    <p:sldId id="3219" r:id="rId35"/>
    <p:sldId id="3220" r:id="rId36"/>
    <p:sldId id="3227" r:id="rId37"/>
    <p:sldId id="283" r:id="rId38"/>
    <p:sldId id="301" r:id="rId39"/>
    <p:sldId id="284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4FF"/>
    <a:srgbClr val="F3018E"/>
    <a:srgbClr val="2E3090"/>
    <a:srgbClr val="F0C6CA"/>
    <a:srgbClr val="DA4466"/>
    <a:srgbClr val="F30190"/>
    <a:srgbClr val="DE164F"/>
    <a:srgbClr val="DE1A52"/>
    <a:srgbClr val="EB0343"/>
    <a:srgbClr val="FF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1"/>
    <p:restoredTop sz="83129" autoAdjust="0"/>
  </p:normalViewPr>
  <p:slideViewPr>
    <p:cSldViewPr snapToGrid="0" snapToObjects="1">
      <p:cViewPr varScale="1">
        <p:scale>
          <a:sx n="55" d="100"/>
          <a:sy n="55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FC8BB-AAD7-C045-BF63-1D6F41219AF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24FEC-7483-462E-BE7F-85BB0E7286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18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颜色是营养素和植物化学物的含量丰富的表现之一，不同颜色的蔬菜，营养价值各有不同，比如颜色鲜艳的蔬菜，一般维生素含量高，增强免疫力</a:t>
            </a:r>
            <a:endParaRPr lang="en-US" sz="1800" kern="100" dirty="0">
              <a:effectLst/>
              <a:latin typeface="Cambria" panose="020405030504060302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sz="12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绿色的蔬菜一般含有丰富的膳食纤维，可以增加肠胃的蠕动，促进消化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sz="12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蓝紫色的蔬菜，最重要的营养价值是花青素，有助于抗氧化，保护肝脏，保护视力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sz="1200" kern="10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要选</a:t>
            </a:r>
            <a:r>
              <a:rPr lang="zh-CN" sz="1200" kern="100" dirty="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择多样的蔬</a:t>
            </a:r>
            <a:r>
              <a:rPr lang="zh-CN" sz="1200" kern="100">
                <a:effectLst/>
                <a:latin typeface="Cambria" panose="020405030504060302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菜吃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40876-20DB-C549-AC97-1673B06F78D1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CE998-70D2-094B-B86C-EEF9B34DCA20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1CADB-B372-4C49-B6D9-B69A903E950E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865784" y="197242"/>
            <a:ext cx="2415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知食就是力量</a:t>
            </a:r>
            <a:endParaRPr lang="zh-CN" altLang="en-US" sz="2000" b="1" spc="300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8" name="图片 7" descr="图标&#10;&#10;描述已自动生成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9636013" flipH="1">
            <a:off x="10108582" y="-21290"/>
            <a:ext cx="508144" cy="936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microsoft.com/office/2007/relationships/hdphoto" Target="../media/image33.wdp"/><Relationship Id="rId6" Type="http://schemas.openxmlformats.org/officeDocument/2006/relationships/image" Target="../media/image32.png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63.wdp"/><Relationship Id="rId1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剪去单角的矩形 19"/>
          <p:cNvSpPr/>
          <p:nvPr/>
        </p:nvSpPr>
        <p:spPr>
          <a:xfrm>
            <a:off x="0" y="553330"/>
            <a:ext cx="3941417" cy="461665"/>
          </a:xfrm>
          <a:prstGeom prst="snip1Rect">
            <a:avLst/>
          </a:prstGeom>
          <a:solidFill>
            <a:srgbClr val="2E3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98287" y="2436036"/>
            <a:ext cx="78937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“</a:t>
            </a:r>
            <a:r>
              <a:rPr lang="zh-CN" altLang="en-US" sz="8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</a:t>
            </a:r>
            <a:r>
              <a:rPr lang="en-US" altLang="zh-CN" sz="80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 </a:t>
            </a:r>
            <a:r>
              <a:rPr lang="zh-CN" altLang="en-US" sz="4400" b="1" spc="3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”就是力量（上）</a:t>
            </a:r>
            <a:endParaRPr lang="zh-CN" altLang="en-US" sz="4400" b="1" spc="300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760868" y="3868650"/>
            <a:ext cx="6358373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760868" y="4405363"/>
            <a:ext cx="6358373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9692" y="570263"/>
            <a:ext cx="2258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营养健康课堂</a:t>
            </a:r>
            <a:endParaRPr lang="zh-CN" altLang="en-US" sz="2400" b="1" spc="300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367619">
            <a:off x="1901272" y="156426"/>
            <a:ext cx="3719192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510" y="5336538"/>
            <a:ext cx="2334979" cy="7467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accent6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绿色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chemeClr val="accent6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绿色的玩具&#10;&#10;中度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906" y="144179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绿色的叶子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000" y="148005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绿色的植物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94" y="161955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绿色的植物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529" y="1634224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一些苹果和猕猴桃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529" y="396166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绿色的西兰花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473" y="409258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图片 16" descr="绿色的黄瓜&#10;&#10;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6529" y="414377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0070C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蓝紫色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60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70C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蓝紫色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rgbClr val="0070C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紫色的花瓣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0595" y="177352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图片包含 水果, 男人, 苹果, 桌子&#10;&#10;描述已自动生成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3810" y="19396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葡萄的水果&#10;&#10;描述已自动生成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1572" y="1908129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图片包含 水果, 绿色, 鸟, 游戏机&#10;&#10;描述已自动生成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061" y="20691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不同颜色的水果&#10;&#10;描述已自动生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2061" y="42291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桌子上有许多水果&#10;&#10;描述已自动生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5701" y="418237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图片 17" descr="洋葱和苹果&#10;&#10;描述已自动生成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1501" y="4229100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chemeClr val="bg1">
                    <a:lumMod val="50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白色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60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>
                    <a:lumMod val="50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白色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chemeClr val="bg1">
                  <a:lumMod val="50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洋葱和苹果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040" y="145800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图片包含 大蒜, 桌子, 照片, 表面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958" y="398107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桌子上有一些绿色的蔬菜&#10;&#10;中度可信度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453" y="414377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手里拿着香蕉&#10;&#10;中度可信度描述已自动生成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4790" y="384710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图片包含 碗, 球, 大, 香蕉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499" y="182107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图片包含 水果, 刀, 食物, 桌子&#10;&#10;描述已自动生成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8208" y="159247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67337" y="2416143"/>
            <a:ext cx="4667686" cy="252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Times New Roman" panose="02020603050405020304" pitchFamily="18" charset="0"/>
              </a:rPr>
              <a:t>每天</a:t>
            </a:r>
            <a:r>
              <a:rPr lang="zh-CN" altLang="zh-CN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吃五种蔬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Times New Roman" panose="02020603050405020304" pitchFamily="18" charset="0"/>
              </a:rPr>
              <a:t>菜</a:t>
            </a:r>
            <a:endParaRPr lang="en-US" altLang="zh-CN" sz="4400" b="1" dirty="0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餐餐有蔬菜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天天吃水果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0319" y="2416143"/>
            <a:ext cx="1797858" cy="1395984"/>
          </a:xfrm>
          <a:prstGeom prst="rect">
            <a:avLst/>
          </a:prstGeom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616" y="4441857"/>
            <a:ext cx="1713253" cy="1395984"/>
          </a:xfrm>
          <a:prstGeom prst="rect">
            <a:avLst/>
          </a:prstGeom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058" y="999008"/>
            <a:ext cx="1395984" cy="1417135"/>
          </a:xfrm>
          <a:prstGeom prst="rect">
            <a:avLst/>
          </a:prstGeom>
          <a:ln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388" y="4392066"/>
            <a:ext cx="1495566" cy="1495566"/>
          </a:xfrm>
          <a:prstGeom prst="rect">
            <a:avLst/>
          </a:prstGeom>
          <a:ln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273795" y="2836366"/>
            <a:ext cx="160495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15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5</a:t>
            </a:r>
            <a:endParaRPr lang="zh-CN" altLang="en-US" sz="11500" dirty="0">
              <a:solidFill>
                <a:srgbClr val="00B0F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660" y="2338840"/>
            <a:ext cx="1539820" cy="15505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1037604" y="2763206"/>
            <a:ext cx="5230795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在学校进餐时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要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吃完餐盘里的蔬菜</a:t>
            </a:r>
            <a:endParaRPr lang="en-US" altLang="zh-CN" sz="4400" b="1" dirty="0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4" name="图片 3" descr="卡通人物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1650" y="1054058"/>
            <a:ext cx="5005406" cy="53739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962742" y="2482904"/>
            <a:ext cx="5230794" cy="1781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采购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多种颜色蔬果</a:t>
            </a:r>
            <a:endParaRPr lang="en-US" altLang="zh-CN" sz="4400" b="1" dirty="0">
              <a:solidFill>
                <a:schemeClr val="tx1">
                  <a:lumMod val="85000"/>
                  <a:lumOff val="15000"/>
                </a:schemeClr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和家人一起制定菜谱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" name="图片 3" descr="卡通人物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1456" y="1116967"/>
            <a:ext cx="7496556" cy="574103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1372" y="2767584"/>
            <a:ext cx="7090055" cy="4090416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47867" y="2152927"/>
            <a:ext cx="7966949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将洗干净的新鲜水果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放在家里</a:t>
            </a:r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方便易取</a:t>
            </a: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的地方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1835" y="284617"/>
            <a:ext cx="5230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如何做到</a:t>
            </a:r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多吃蔬果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20531" t="15856" r="18710" b="10583"/>
          <a:stretch>
            <a:fillRect/>
          </a:stretch>
        </p:blipFill>
        <p:spPr>
          <a:xfrm>
            <a:off x="6033587" y="1643605"/>
            <a:ext cx="6158413" cy="465302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2250" y="2060973"/>
            <a:ext cx="7092006" cy="342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每餐吃谷类，粗细搭配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荤素搭配，多蔬菜水果 ，适量鱼禽肉蛋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每天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300ml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以上液态奶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常吃大豆及其制品和坚果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26263" y="451861"/>
            <a:ext cx="6389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饮食应多样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营养才均衡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0" y="0"/>
            <a:ext cx="11881930" cy="6858000"/>
          </a:xfrm>
          <a:prstGeom prst="rect">
            <a:avLst/>
          </a:prstGeom>
          <a:solidFill>
            <a:srgbClr val="F7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83797" y="709364"/>
            <a:ext cx="6352687" cy="5864019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4995129" y="-1453381"/>
            <a:ext cx="9764760" cy="9764760"/>
          </a:xfrm>
          <a:prstGeom prst="ellipse">
            <a:avLst/>
          </a:prstGeom>
          <a:solidFill>
            <a:schemeClr val="bg1"/>
          </a:solidFill>
          <a:ln w="381000">
            <a:solidFill>
              <a:srgbClr val="2E3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14059" y="2631011"/>
            <a:ext cx="246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9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健康成长</a:t>
            </a:r>
            <a:endParaRPr kumimoji="1" lang="en-US" altLang="zh-CN" sz="4400" b="1" dirty="0">
              <a:solidFill>
                <a:srgbClr val="F3019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的秘诀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21" name="椭圆 20"/>
          <p:cNvSpPr>
            <a:spLocks noChangeAspect="1"/>
          </p:cNvSpPr>
          <p:nvPr/>
        </p:nvSpPr>
        <p:spPr>
          <a:xfrm>
            <a:off x="6282949" y="1122476"/>
            <a:ext cx="4680000" cy="46800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5793548" y="755788"/>
            <a:ext cx="5646254" cy="5439777"/>
            <a:chOff x="4407651" y="1881363"/>
            <a:chExt cx="3158304" cy="3927551"/>
          </a:xfrm>
        </p:grpSpPr>
        <p:sp>
          <p:nvSpPr>
            <p:cNvPr id="23" name="任意形状 22"/>
            <p:cNvSpPr>
              <a:spLocks noChangeAspect="1"/>
            </p:cNvSpPr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418" h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养成</a:t>
              </a:r>
              <a:endParaRPr lang="en-US" altLang="zh-CN" sz="24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好习惯</a:t>
              </a:r>
              <a:endParaRPr lang="zh-CN" altLang="en-US" sz="24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2" name="任意形状 31"/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任意形状 33"/>
            <p:cNvSpPr>
              <a:spLocks noChangeAspect="1"/>
            </p:cNvSpPr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每天吃</a:t>
              </a:r>
              <a:endParaRPr lang="en-US" altLang="zh-CN" sz="16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五种蔬菜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5" name="任意形状 34"/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任意形状 35"/>
            <p:cNvSpPr>
              <a:spLocks noChangeAspect="1"/>
            </p:cNvSpPr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合理选择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零食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7" name="任意形状 36"/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任意形状 37"/>
            <p:cNvSpPr>
              <a:spLocks noChangeAspect="1"/>
            </p:cNvSpPr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少吃高脂高盐高糖的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加工食品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9" name="任意形状 38"/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任意形状 41"/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足量饮水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不喝</a:t>
              </a:r>
              <a:r>
                <a:rPr lang="en-US" altLang="zh-CN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/</a:t>
              </a: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少喝含糖饮料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4" name="任意形状 43"/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任意形状 44"/>
            <p:cNvSpPr>
              <a:spLocks noChangeAspect="1"/>
            </p:cNvSpPr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一起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动起来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6" name="任意形状 45"/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任意形状 46"/>
            <p:cNvSpPr>
              <a:spLocks noChangeAspect="1"/>
            </p:cNvSpPr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充足睡眠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桌子, 小, 食物, 水果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4774" y="-134258"/>
            <a:ext cx="12469527" cy="6992258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775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775"/>
            <a:r>
              <a:rPr kumimoji="1" lang="en-US" altLang="zh-CN" sz="14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en-US" altLang="zh-CN" sz="14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80869" y="3925539"/>
            <a:ext cx="4801314" cy="103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866775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合理</a:t>
            </a:r>
            <a:r>
              <a:rPr kumimoji="1" lang="zh-CN" altLang="en-US" sz="6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选择零食</a:t>
            </a:r>
            <a:endParaRPr kumimoji="1" lang="zh-CN" altLang="en-US" sz="6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/>
        </p:nvSpPr>
        <p:spPr>
          <a:xfrm>
            <a:off x="1808867" y="2228662"/>
            <a:ext cx="3056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推荐的零食</a:t>
            </a:r>
            <a:endParaRPr kumimoji="1" lang="zh-CN" altLang="en-US" sz="44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250225" y="4699902"/>
            <a:ext cx="3770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不推荐的零食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378076" y="1635775"/>
            <a:ext cx="6532273" cy="1974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天然、新鲜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营养均衡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提供丰富的维生素、矿物质、膳食纤维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378076" y="4020843"/>
            <a:ext cx="6166107" cy="1974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加工过度，高油、高盐、高糖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缺乏营养，易导致过多能量摄入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PingFang SC" panose="020B0400000000000000" pitchFamily="34" charset="-122"/>
                <a:ea typeface="PingFang SC" panose="020B0400000000000000" pitchFamily="34" charset="-122"/>
              </a:rPr>
              <a:t>加工过程中损失了维生素等营养物质</a:t>
            </a:r>
            <a:endParaRPr lang="en-US" altLang="zh-CN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20889" y="1843942"/>
            <a:ext cx="45719" cy="1550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5020889" y="4321964"/>
            <a:ext cx="45719" cy="1550718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 descr="卡通人物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4495" y="3286947"/>
            <a:ext cx="4459635" cy="36497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5381" y="728636"/>
            <a:ext cx="3056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我们更推荐的零食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57466" y="1038946"/>
            <a:ext cx="3770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不推荐的零食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1858" y="2308101"/>
            <a:ext cx="4694510" cy="260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适量吃营养价值高的零食，作为一日三餐的有益补充</a:t>
            </a:r>
            <a:endParaRPr lang="zh-CN" altLang="en-US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提供生长发育所需的营养</a:t>
            </a:r>
            <a:endParaRPr lang="zh-CN" altLang="en-US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促健康成长</a:t>
            </a:r>
            <a:endParaRPr lang="zh-CN" altLang="en-US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20345" y="2299753"/>
            <a:ext cx="3852316" cy="2509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常吃高油盐糖的零食</a:t>
            </a:r>
            <a:endParaRPr lang="en-US" altLang="zh-CN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不利生长发育</a:t>
            </a:r>
            <a:endParaRPr lang="zh-CN" altLang="en-US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危害健康</a:t>
            </a:r>
            <a:endParaRPr lang="zh-CN" altLang="en-US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0" name="图片 9" descr="黑白色的标志&#10;&#10;低可信度描述已自动生成"/>
          <p:cNvPicPr>
            <a:picLocks noChangeAspect="1"/>
          </p:cNvPicPr>
          <p:nvPr/>
        </p:nvPicPr>
        <p:blipFill rotWithShape="1">
          <a:blip r:embed="rId2"/>
          <a:srcRect r="61836"/>
          <a:stretch>
            <a:fillRect/>
          </a:stretch>
        </p:blipFill>
        <p:spPr>
          <a:xfrm>
            <a:off x="3817870" y="696687"/>
            <a:ext cx="1131392" cy="1111700"/>
          </a:xfrm>
          <a:prstGeom prst="rect">
            <a:avLst/>
          </a:prstGeom>
        </p:spPr>
      </p:pic>
      <p:pic>
        <p:nvPicPr>
          <p:cNvPr id="11" name="图片 10" descr="黑白色的标志&#10;&#10;低可信度描述已自动生成"/>
          <p:cNvPicPr>
            <a:picLocks noChangeAspect="1"/>
          </p:cNvPicPr>
          <p:nvPr/>
        </p:nvPicPr>
        <p:blipFill rotWithShape="1">
          <a:blip r:embed="rId2"/>
          <a:srcRect l="62136" r="-300"/>
          <a:stretch>
            <a:fillRect/>
          </a:stretch>
        </p:blipFill>
        <p:spPr>
          <a:xfrm>
            <a:off x="7054649" y="696687"/>
            <a:ext cx="1131392" cy="1111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310070" y="828778"/>
            <a:ext cx="5537173" cy="1496945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014059" y="977085"/>
            <a:ext cx="575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活动</a:t>
            </a:r>
            <a:endParaRPr kumimoji="1" lang="en-US" altLang="zh-CN" sz="28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挑选健康零食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52616" y="3295650"/>
            <a:ext cx="10787449" cy="2743200"/>
          </a:xfrm>
          <a:prstGeom prst="roundRect">
            <a:avLst>
              <a:gd name="adj" fmla="val 7813"/>
            </a:avLst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700216" y="3143250"/>
            <a:ext cx="10787449" cy="2743200"/>
          </a:xfrm>
          <a:prstGeom prst="roundRect">
            <a:avLst>
              <a:gd name="adj" fmla="val 8334"/>
            </a:avLst>
          </a:prstGeom>
          <a:solidFill>
            <a:srgbClr val="F7F4FF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45811" y="3317602"/>
            <a:ext cx="525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可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经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常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食</a:t>
            </a:r>
            <a:endParaRPr kumimoji="1" lang="en-US" altLang="zh-CN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32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用</a:t>
            </a:r>
            <a:endParaRPr kumimoji="1" lang="zh-CN" altLang="en-US" sz="32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16" name="图片 15" descr="图形用户界面&#10;&#10;描述已自动生成"/>
          <p:cNvPicPr>
            <a:picLocks noChangeAspect="1"/>
          </p:cNvPicPr>
          <p:nvPr/>
        </p:nvPicPr>
        <p:blipFill rotWithShape="1">
          <a:blip r:embed="rId1"/>
          <a:srcRect b="75881"/>
          <a:stretch>
            <a:fillRect/>
          </a:stretch>
        </p:blipFill>
        <p:spPr>
          <a:xfrm>
            <a:off x="1809312" y="3788890"/>
            <a:ext cx="9530072" cy="15007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310070" y="828778"/>
            <a:ext cx="5537173" cy="1496945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014059" y="977085"/>
            <a:ext cx="575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活动</a:t>
            </a:r>
            <a:endParaRPr kumimoji="1" lang="en-US" altLang="zh-CN" sz="28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挑选健康零食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314465" y="3295650"/>
            <a:ext cx="9448270" cy="2743200"/>
          </a:xfrm>
          <a:prstGeom prst="roundRect">
            <a:avLst>
              <a:gd name="adj" fmla="val 7813"/>
            </a:avLst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162065" y="3143250"/>
            <a:ext cx="9448270" cy="2743200"/>
          </a:xfrm>
          <a:prstGeom prst="roundRect">
            <a:avLst>
              <a:gd name="adj" fmla="val 8334"/>
            </a:avLst>
          </a:prstGeom>
          <a:solidFill>
            <a:srgbClr val="F4FFF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621970" y="3429000"/>
            <a:ext cx="525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适当食用</a:t>
            </a:r>
            <a:endParaRPr kumimoji="1" lang="zh-CN" altLang="en-US" sz="36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19" name="图片 18" descr="图形用户界面&#10;&#10;描述已自动生成"/>
          <p:cNvPicPr>
            <a:picLocks noChangeAspect="1"/>
          </p:cNvPicPr>
          <p:nvPr/>
        </p:nvPicPr>
        <p:blipFill rotWithShape="1">
          <a:blip r:embed="rId1"/>
          <a:srcRect t="39709" r="29958" b="36172"/>
          <a:stretch>
            <a:fillRect/>
          </a:stretch>
        </p:blipFill>
        <p:spPr>
          <a:xfrm>
            <a:off x="2593456" y="3595421"/>
            <a:ext cx="7907189" cy="177774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310070" y="828778"/>
            <a:ext cx="5537173" cy="1496945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014059" y="977085"/>
            <a:ext cx="575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活动</a:t>
            </a:r>
            <a:endParaRPr kumimoji="1" lang="en-US" altLang="zh-CN" sz="28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挑选健康零食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85176" y="3295650"/>
            <a:ext cx="10941386" cy="2743200"/>
          </a:xfrm>
          <a:prstGeom prst="roundRect">
            <a:avLst>
              <a:gd name="adj" fmla="val 7813"/>
            </a:avLst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32776" y="3143250"/>
            <a:ext cx="10941386" cy="2743200"/>
          </a:xfrm>
          <a:prstGeom prst="roundRect">
            <a:avLst>
              <a:gd name="adj" fmla="val 8334"/>
            </a:avLst>
          </a:prstGeom>
          <a:solidFill>
            <a:srgbClr val="FFF3F3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57320" y="3661439"/>
            <a:ext cx="525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限量吃</a:t>
            </a:r>
            <a:endParaRPr kumimoji="1" lang="zh-CN" altLang="en-US" sz="36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15" name="图片 14" descr="图形用户界面&#10;&#10;描述已自动生成"/>
          <p:cNvPicPr>
            <a:picLocks noChangeAspect="1"/>
          </p:cNvPicPr>
          <p:nvPr/>
        </p:nvPicPr>
        <p:blipFill rotWithShape="1">
          <a:blip r:embed="rId1"/>
          <a:srcRect l="-1365" t="79430" r="-1413" b="-3549"/>
          <a:stretch>
            <a:fillRect/>
          </a:stretch>
        </p:blipFill>
        <p:spPr>
          <a:xfrm>
            <a:off x="1772853" y="3788890"/>
            <a:ext cx="9786371" cy="14994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3074288" y="665467"/>
            <a:ext cx="5889237" cy="769442"/>
          </a:xfrm>
          <a:prstGeom prst="rect">
            <a:avLst/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3018E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004282" y="689531"/>
            <a:ext cx="4183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知食就是力量 </a:t>
            </a:r>
            <a:r>
              <a:rPr kumimoji="1" lang="en-US" altLang="zh-CN" sz="44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+</a:t>
            </a:r>
            <a:endParaRPr kumimoji="1" lang="zh-CN" altLang="en-US" sz="44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18471" y="1975634"/>
            <a:ext cx="603693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分组</a:t>
            </a:r>
            <a:endParaRPr kumimoji="1" lang="en-US" altLang="zh-CN" sz="28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分成人数均等的</a:t>
            </a:r>
            <a:r>
              <a:rPr kumimoji="1" lang="en-US" altLang="zh-CN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5</a:t>
            </a: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组。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r>
              <a:rPr kumimoji="1" lang="zh-CN" altLang="en-US" sz="28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小组活动</a:t>
            </a:r>
            <a:endParaRPr kumimoji="1" lang="en-US" altLang="zh-CN" sz="28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各组每次派一位队员到黑板前，将平时自己最爱吃的零食（</a:t>
            </a:r>
            <a:r>
              <a:rPr kumimoji="1" lang="en-US" altLang="zh-CN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1-2</a:t>
            </a: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种）写进相应分类区（推荐类、不推荐类），可以重复。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统计出同学们吃得最多的推荐与不推荐零食</a:t>
            </a:r>
            <a:r>
              <a:rPr kumimoji="1" lang="fr-FR" altLang="zh-CN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TOP3</a:t>
            </a:r>
            <a:r>
              <a:rPr kumimoji="1" lang="zh-CN" altLang="fr-FR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CN" altLang="en-US" sz="22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小组零食推荐单，将推荐频次最高的三种推荐类零食作为全班同学下周的零食选择。</a:t>
            </a:r>
            <a:endParaRPr kumimoji="1" lang="en-US" altLang="zh-CN" sz="22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653940" y="2163416"/>
            <a:ext cx="5547863" cy="3631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653940" y="5612294"/>
            <a:ext cx="5547864" cy="3644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814341" y="2632820"/>
            <a:ext cx="1298929" cy="537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推荐类</a:t>
            </a:r>
            <a:endParaRPr kumimoji="1" lang="en-US" altLang="zh-CN" sz="2800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87629" y="2647361"/>
            <a:ext cx="1656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2800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不推荐类</a:t>
            </a:r>
            <a:endParaRPr kumimoji="1" lang="en-US" altLang="zh-CN" sz="2800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pic>
        <p:nvPicPr>
          <p:cNvPr id="5" name="图片 4" descr="杯子里的甜点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67992" y="3408724"/>
            <a:ext cx="1096012" cy="958262"/>
          </a:xfrm>
          <a:prstGeom prst="rect">
            <a:avLst/>
          </a:prstGeom>
        </p:spPr>
      </p:pic>
      <p:pic>
        <p:nvPicPr>
          <p:cNvPr id="8" name="图片 7" descr="篮子里的水果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613" y="3185663"/>
            <a:ext cx="1404384" cy="1404384"/>
          </a:xfrm>
          <a:prstGeom prst="rect">
            <a:avLst/>
          </a:prstGeom>
        </p:spPr>
      </p:pic>
      <p:pic>
        <p:nvPicPr>
          <p:cNvPr id="12" name="图片 11" descr="有薯条的食物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520" y="4637568"/>
            <a:ext cx="1362441" cy="714927"/>
          </a:xfrm>
          <a:prstGeom prst="rect">
            <a:avLst/>
          </a:prstGeom>
        </p:spPr>
      </p:pic>
      <p:pic>
        <p:nvPicPr>
          <p:cNvPr id="16" name="图片 15" descr="碗里的鸡蛋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166" y="4590047"/>
            <a:ext cx="1126434" cy="67842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 rot="21000476">
            <a:off x="8205820" y="3706246"/>
            <a:ext cx="689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草莓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 rot="1126727">
            <a:off x="7850555" y="4507907"/>
            <a:ext cx="10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水煮蛋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rot="20713496">
            <a:off x="9520329" y="3248950"/>
            <a:ext cx="10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冰激淋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 rot="948434">
            <a:off x="11187739" y="4452902"/>
            <a:ext cx="10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Wawati SC" pitchFamily="82" charset="-122"/>
                <a:ea typeface="Wawati SC" pitchFamily="82" charset="-122"/>
              </a:rPr>
              <a:t>炸薯条</a:t>
            </a:r>
            <a:endParaRPr kumimoji="1" lang="en-US" altLang="zh-CN" dirty="0">
              <a:solidFill>
                <a:schemeClr val="bg1"/>
              </a:solidFill>
              <a:latin typeface="Wawati SC" pitchFamily="82" charset="-122"/>
              <a:ea typeface="Wawati SC" pitchFamily="82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图表&#10;&#10;描述已自动生成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282" y="960632"/>
            <a:ext cx="4000960" cy="514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5220182" y="1571560"/>
            <a:ext cx="650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《</a:t>
            </a:r>
            <a:r>
              <a:rPr kumimoji="1" lang="zh-CN" altLang="en-US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中国儿童青少年零食指南（</a:t>
            </a:r>
            <a:r>
              <a:rPr kumimoji="1" lang="en-US" altLang="zh-CN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2018</a:t>
            </a:r>
            <a:r>
              <a:rPr kumimoji="1" lang="zh-CN" altLang="en-US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）</a:t>
            </a:r>
            <a:r>
              <a:rPr kumimoji="1" lang="en-US" altLang="zh-CN" sz="28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》</a:t>
            </a:r>
            <a:endParaRPr kumimoji="1" lang="en-US" altLang="zh-CN" sz="28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89040" y="3429000"/>
            <a:ext cx="6971818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吃好三餐，避免零食替代</a:t>
            </a:r>
            <a:endParaRPr lang="zh-CN" altLang="en-US" sz="28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优选水果、奶类、新鲜水果和原味坚果</a:t>
            </a:r>
            <a:endParaRPr lang="zh-CN" altLang="en-US" sz="28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零食新鲜、营养卫生</a:t>
            </a:r>
            <a:endParaRPr lang="zh-CN" altLang="en-US" sz="2800" spc="16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-285750"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8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微软雅黑" panose="020B0503020204020204" pitchFamily="34" charset="-122"/>
                <a:sym typeface="+mn-ea"/>
              </a:rPr>
              <a:t>少吃高盐、高糖、高脂肪及烟熏油炸零食</a:t>
            </a:r>
            <a:endParaRPr kumimoji="1" lang="zh-CN" altLang="en-US" sz="28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91157" y="2117730"/>
            <a:ext cx="2767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核心建议</a:t>
            </a:r>
            <a:endParaRPr kumimoji="1" lang="zh-CN" altLang="en-US" sz="4400" b="1" dirty="0">
              <a:solidFill>
                <a:srgbClr val="F3018E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, 旭日形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97" y="473764"/>
            <a:ext cx="9025831" cy="641836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45582" y="1820542"/>
            <a:ext cx="7453193" cy="3409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规律三餐，以正餐为主，少量吃零食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睡觉前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小时、看电视时、玩耍时不吃零食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告诉家长不购买营养价值低的零食，营造健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 康的家庭食物环境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9045" y="2671655"/>
            <a:ext cx="3629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3018E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合理选择零食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还要注意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1335504"/>
            <a:ext cx="12192000" cy="4186991"/>
          </a:xfrm>
          <a:prstGeom prst="rect">
            <a:avLst/>
          </a:prstGeom>
          <a:solidFill>
            <a:srgbClr val="F7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182686" y="2600536"/>
            <a:ext cx="3982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营养均衡</a:t>
            </a:r>
            <a:r>
              <a:rPr lang="en-US" altLang="zh-CN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rgbClr val="F3018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健康青春</a:t>
            </a:r>
            <a:endParaRPr lang="zh-CN" altLang="en-US" sz="3200" b="1" dirty="0">
              <a:solidFill>
                <a:srgbClr val="F301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endParaRPr kumimoji="1" lang="zh-CN" altLang="en-US" sz="3200" dirty="0">
              <a:solidFill>
                <a:srgbClr val="F3018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61175" y="3423321"/>
            <a:ext cx="5930825" cy="1568434"/>
          </a:xfrm>
          <a:prstGeom prst="rect">
            <a:avLst/>
          </a:prstGeom>
          <a:blipFill dpi="0" rotWithShape="1">
            <a:blip r:embed="rId1"/>
            <a:srcRect/>
            <a:stretch>
              <a:fillRect t="-55878" b="-558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718373" y="1122476"/>
            <a:ext cx="4680000" cy="468000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228972" y="755788"/>
            <a:ext cx="5646254" cy="5439777"/>
            <a:chOff x="4407651" y="1881363"/>
            <a:chExt cx="3158304" cy="3927551"/>
          </a:xfrm>
        </p:grpSpPr>
        <p:sp>
          <p:nvSpPr>
            <p:cNvPr id="26" name="任意形状 25"/>
            <p:cNvSpPr>
              <a:spLocks noChangeAspect="1"/>
            </p:cNvSpPr>
            <p:nvPr/>
          </p:nvSpPr>
          <p:spPr>
            <a:xfrm>
              <a:off x="5604151" y="3315764"/>
              <a:ext cx="805483" cy="1039688"/>
            </a:xfrm>
            <a:custGeom>
              <a:avLst/>
              <a:gdLst>
                <a:gd name="connsiteX0" fmla="*/ 0 w 1132418"/>
                <a:gd name="connsiteY0" fmla="*/ 188740 h 1132418"/>
                <a:gd name="connsiteX1" fmla="*/ 188740 w 1132418"/>
                <a:gd name="connsiteY1" fmla="*/ 0 h 1132418"/>
                <a:gd name="connsiteX2" fmla="*/ 943678 w 1132418"/>
                <a:gd name="connsiteY2" fmla="*/ 0 h 1132418"/>
                <a:gd name="connsiteX3" fmla="*/ 1132418 w 1132418"/>
                <a:gd name="connsiteY3" fmla="*/ 188740 h 1132418"/>
                <a:gd name="connsiteX4" fmla="*/ 1132418 w 1132418"/>
                <a:gd name="connsiteY4" fmla="*/ 943678 h 1132418"/>
                <a:gd name="connsiteX5" fmla="*/ 943678 w 1132418"/>
                <a:gd name="connsiteY5" fmla="*/ 1132418 h 1132418"/>
                <a:gd name="connsiteX6" fmla="*/ 188740 w 1132418"/>
                <a:gd name="connsiteY6" fmla="*/ 1132418 h 1132418"/>
                <a:gd name="connsiteX7" fmla="*/ 0 w 1132418"/>
                <a:gd name="connsiteY7" fmla="*/ 943678 h 1132418"/>
                <a:gd name="connsiteX8" fmla="*/ 0 w 1132418"/>
                <a:gd name="connsiteY8" fmla="*/ 188740 h 11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418" h="1132418">
                  <a:moveTo>
                    <a:pt x="0" y="188740"/>
                  </a:moveTo>
                  <a:cubicBezTo>
                    <a:pt x="0" y="84502"/>
                    <a:pt x="84502" y="0"/>
                    <a:pt x="188740" y="0"/>
                  </a:cubicBezTo>
                  <a:lnTo>
                    <a:pt x="943678" y="0"/>
                  </a:lnTo>
                  <a:cubicBezTo>
                    <a:pt x="1047916" y="0"/>
                    <a:pt x="1132418" y="84502"/>
                    <a:pt x="1132418" y="188740"/>
                  </a:cubicBezTo>
                  <a:lnTo>
                    <a:pt x="1132418" y="943678"/>
                  </a:lnTo>
                  <a:cubicBezTo>
                    <a:pt x="1132418" y="1047916"/>
                    <a:pt x="1047916" y="1132418"/>
                    <a:pt x="943678" y="1132418"/>
                  </a:cubicBezTo>
                  <a:lnTo>
                    <a:pt x="188740" y="1132418"/>
                  </a:lnTo>
                  <a:cubicBezTo>
                    <a:pt x="84502" y="1132418"/>
                    <a:pt x="0" y="1047916"/>
                    <a:pt x="0" y="943678"/>
                  </a:cubicBezTo>
                  <a:lnTo>
                    <a:pt x="0" y="188740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00" tIns="113700" rIns="113700" bIns="113700" numCol="1" spcCol="1270" anchor="ctr" anchorCtr="0">
              <a:noAutofit/>
            </a:bodyPr>
            <a:lstStyle/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养成</a:t>
              </a:r>
              <a:endParaRPr lang="en-US" altLang="zh-CN" sz="24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1022350"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4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好习惯</a:t>
              </a:r>
              <a:endParaRPr lang="zh-CN" altLang="en-US" sz="24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27" name="任意形状 26"/>
            <p:cNvSpPr/>
            <p:nvPr/>
          </p:nvSpPr>
          <p:spPr>
            <a:xfrm rot="16200000">
              <a:off x="5721811" y="2988344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任意形状 27"/>
            <p:cNvSpPr>
              <a:spLocks noChangeAspect="1"/>
            </p:cNvSpPr>
            <p:nvPr/>
          </p:nvSpPr>
          <p:spPr>
            <a:xfrm>
              <a:off x="5649261" y="1881363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每天吃</a:t>
              </a:r>
              <a:endParaRPr lang="en-US" altLang="zh-CN" sz="16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五种蔬菜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29" name="任意形状 28"/>
            <p:cNvSpPr/>
            <p:nvPr/>
          </p:nvSpPr>
          <p:spPr>
            <a:xfrm rot="19800000">
              <a:off x="6541220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任意形状 29"/>
            <p:cNvSpPr>
              <a:spLocks noChangeAspect="1"/>
            </p:cNvSpPr>
            <p:nvPr/>
          </p:nvSpPr>
          <p:spPr>
            <a:xfrm>
              <a:off x="6847685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138" tIns="75138" rIns="75138" bIns="75138" numCol="1" spcCol="1270" anchor="ctr" anchorCtr="0">
              <a:noAutofit/>
            </a:bodyPr>
            <a:lstStyle/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合理选择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6667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零食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31" name="任意形状 30"/>
            <p:cNvSpPr/>
            <p:nvPr/>
          </p:nvSpPr>
          <p:spPr>
            <a:xfrm rot="1800000">
              <a:off x="6541220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任意形状 42"/>
            <p:cNvSpPr>
              <a:spLocks noChangeAspect="1"/>
            </p:cNvSpPr>
            <p:nvPr/>
          </p:nvSpPr>
          <p:spPr>
            <a:xfrm>
              <a:off x="6861157" y="4113748"/>
              <a:ext cx="704798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058" tIns="70058" rIns="70058" bIns="70058" numCol="1" spcCol="1270" anchor="ctr" anchorCtr="0">
              <a:noAutofit/>
            </a:bodyPr>
            <a:lstStyle/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少吃高脂高盐高糖的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778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加工食品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4" name="任意形状 43"/>
            <p:cNvSpPr/>
            <p:nvPr/>
          </p:nvSpPr>
          <p:spPr>
            <a:xfrm rot="5400000">
              <a:off x="5721811" y="4682872"/>
              <a:ext cx="56210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6210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任意形状 44"/>
            <p:cNvSpPr/>
            <p:nvPr/>
          </p:nvSpPr>
          <p:spPr>
            <a:xfrm>
              <a:off x="5657921" y="4899187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978" tIns="64978" rIns="64978" bIns="64978" numCol="1" spcCol="1270" anchor="ctr" anchorCtr="0">
              <a:noAutofit/>
            </a:bodyPr>
            <a:lstStyle/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足量饮水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48895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不喝</a:t>
              </a:r>
              <a:r>
                <a:rPr lang="en-US" altLang="zh-CN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/</a:t>
              </a: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少喝含糖饮料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6" name="任意形状 45"/>
            <p:cNvSpPr/>
            <p:nvPr/>
          </p:nvSpPr>
          <p:spPr>
            <a:xfrm rot="9000000">
              <a:off x="5048682" y="4266466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任意形状 46"/>
            <p:cNvSpPr>
              <a:spLocks noChangeAspect="1"/>
            </p:cNvSpPr>
            <p:nvPr/>
          </p:nvSpPr>
          <p:spPr>
            <a:xfrm>
              <a:off x="4427225" y="4129086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518" tIns="67518" rIns="67518" bIns="67518" numCol="1" spcCol="1270" anchor="ctr" anchorCtr="0">
              <a:noAutofit/>
            </a:bodyPr>
            <a:lstStyle/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一起</a:t>
              </a:r>
              <a:endParaRPr lang="en-US" altLang="zh-CN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  <a:p>
              <a:pPr lvl="0" indent="0" algn="ctr" defTabSz="533400">
                <a:spcBef>
                  <a:spcPct val="0"/>
                </a:spcBef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动起来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  <p:sp>
          <p:nvSpPr>
            <p:cNvPr id="48" name="任意形状 47"/>
            <p:cNvSpPr/>
            <p:nvPr/>
          </p:nvSpPr>
          <p:spPr>
            <a:xfrm rot="12600000">
              <a:off x="5048682" y="3404750"/>
              <a:ext cx="415829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415829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任意形状 48"/>
            <p:cNvSpPr>
              <a:spLocks noChangeAspect="1"/>
            </p:cNvSpPr>
            <p:nvPr/>
          </p:nvSpPr>
          <p:spPr>
            <a:xfrm>
              <a:off x="4407651" y="2860900"/>
              <a:ext cx="704797" cy="909727"/>
            </a:xfrm>
            <a:custGeom>
              <a:avLst/>
              <a:gdLst>
                <a:gd name="connsiteX0" fmla="*/ 0 w 758720"/>
                <a:gd name="connsiteY0" fmla="*/ 126456 h 758720"/>
                <a:gd name="connsiteX1" fmla="*/ 126456 w 758720"/>
                <a:gd name="connsiteY1" fmla="*/ 0 h 758720"/>
                <a:gd name="connsiteX2" fmla="*/ 632264 w 758720"/>
                <a:gd name="connsiteY2" fmla="*/ 0 h 758720"/>
                <a:gd name="connsiteX3" fmla="*/ 758720 w 758720"/>
                <a:gd name="connsiteY3" fmla="*/ 126456 h 758720"/>
                <a:gd name="connsiteX4" fmla="*/ 758720 w 758720"/>
                <a:gd name="connsiteY4" fmla="*/ 632264 h 758720"/>
                <a:gd name="connsiteX5" fmla="*/ 632264 w 758720"/>
                <a:gd name="connsiteY5" fmla="*/ 758720 h 758720"/>
                <a:gd name="connsiteX6" fmla="*/ 126456 w 758720"/>
                <a:gd name="connsiteY6" fmla="*/ 758720 h 758720"/>
                <a:gd name="connsiteX7" fmla="*/ 0 w 758720"/>
                <a:gd name="connsiteY7" fmla="*/ 632264 h 758720"/>
                <a:gd name="connsiteX8" fmla="*/ 0 w 758720"/>
                <a:gd name="connsiteY8" fmla="*/ 126456 h 75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720" h="758720">
                  <a:moveTo>
                    <a:pt x="0" y="126456"/>
                  </a:moveTo>
                  <a:cubicBezTo>
                    <a:pt x="0" y="56616"/>
                    <a:pt x="56616" y="0"/>
                    <a:pt x="126456" y="0"/>
                  </a:cubicBezTo>
                  <a:lnTo>
                    <a:pt x="632264" y="0"/>
                  </a:lnTo>
                  <a:cubicBezTo>
                    <a:pt x="702104" y="0"/>
                    <a:pt x="758720" y="56616"/>
                    <a:pt x="758720" y="126456"/>
                  </a:cubicBezTo>
                  <a:lnTo>
                    <a:pt x="758720" y="632264"/>
                  </a:lnTo>
                  <a:cubicBezTo>
                    <a:pt x="758720" y="702104"/>
                    <a:pt x="702104" y="758720"/>
                    <a:pt x="632264" y="758720"/>
                  </a:cubicBezTo>
                  <a:lnTo>
                    <a:pt x="126456" y="758720"/>
                  </a:lnTo>
                  <a:cubicBezTo>
                    <a:pt x="56616" y="758720"/>
                    <a:pt x="0" y="702104"/>
                    <a:pt x="0" y="632264"/>
                  </a:cubicBezTo>
                  <a:lnTo>
                    <a:pt x="0" y="126456"/>
                  </a:lnTo>
                  <a:close/>
                </a:path>
              </a:pathLst>
            </a:custGeom>
            <a:solidFill>
              <a:srgbClr val="F3018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758" tIns="82758" rIns="82758" bIns="82758" numCol="1" spcCol="1270" anchor="ctr" anchorCtr="0">
              <a:noAutofit/>
            </a:bodyPr>
            <a:lstStyle/>
            <a:p>
              <a:pPr lvl="0" indent="0" algn="ctr" defTabSz="800100">
                <a:lnSpc>
                  <a:spcPct val="12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600" kern="1200" dirty="0">
                  <a:latin typeface="PingFang SC Medium" panose="020B0400000000000000" pitchFamily="34" charset="-122"/>
                  <a:ea typeface="PingFang SC Medium" panose="020B0400000000000000" pitchFamily="34" charset="-122"/>
                </a:rPr>
                <a:t>充足睡眠</a:t>
              </a:r>
              <a:endParaRPr lang="zh-CN" altLang="en-US" sz="1600" kern="1200" dirty="0">
                <a:latin typeface="PingFang SC Medium" panose="020B0400000000000000" pitchFamily="34" charset="-122"/>
                <a:ea typeface="PingFang SC Medium" panose="020B0400000000000000" pitchFamily="34" charset="-122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1" y="-64221"/>
            <a:ext cx="12342395" cy="7058579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775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775"/>
            <a:r>
              <a:rPr kumimoji="1" lang="en-US" altLang="zh-CN" sz="14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1" lang="en-US" altLang="zh-CN" sz="14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28320" y="3925539"/>
            <a:ext cx="3262432" cy="103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866775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充足睡眠</a:t>
            </a:r>
            <a:endParaRPr kumimoji="1" lang="zh-CN" altLang="en-US" sz="6000" dirty="0">
              <a:solidFill>
                <a:srgbClr val="F3018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439839" y="441006"/>
            <a:ext cx="719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CN" altLang="en-US" sz="4400" b="1" kern="1200" dirty="0">
                <a:solidFill>
                  <a:schemeClr val="tx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为什么需要</a:t>
            </a:r>
            <a:r>
              <a:rPr kumimoji="1" lang="zh-CN" altLang="en-US" sz="4400" b="1" kern="12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充足的睡眠</a:t>
            </a:r>
            <a:endParaRPr kumimoji="1" lang="zh-CN" altLang="en-US" sz="4400" b="1" kern="1200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+mj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17791" y="2014414"/>
            <a:ext cx="5570818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马修</a:t>
            </a:r>
            <a:r>
              <a:rPr lang="en-US" altLang="zh-CN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·</a:t>
            </a: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沃克曾把大脑中负责记忆的海马体，比作大脑的“信息收件箱</a:t>
            </a:r>
            <a:r>
              <a:rPr lang="en-US" altLang="zh-CN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”</a:t>
            </a: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。当睡眠不足的时候，海马体这个收件箱，竟然会拒绝接收新的信息。只有睡眠充足时，海马体才能有效地接收并保存“文件</a:t>
            </a:r>
            <a:r>
              <a:rPr lang="en-US" altLang="zh-CN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”</a:t>
            </a:r>
            <a:r>
              <a:rPr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，把那些我们白天学习到的新鲜知识，储存为长期记忆。</a:t>
            </a:r>
            <a:endParaRPr lang="en-US" altLang="zh-CN" sz="2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" name="图片 2" descr="图片包含 图形用户界面&#10;&#10;描述已自动生成"/>
          <p:cNvPicPr>
            <a:picLocks noChangeAspect="1"/>
          </p:cNvPicPr>
          <p:nvPr/>
        </p:nvPicPr>
        <p:blipFill rotWithShape="1">
          <a:blip r:embed="rId1"/>
          <a:srcRect l="30564" r="1" b="17093"/>
          <a:stretch>
            <a:fillRect/>
          </a:stretch>
        </p:blipFill>
        <p:spPr>
          <a:xfrm>
            <a:off x="6500651" y="2486613"/>
            <a:ext cx="5405377" cy="260481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67294" y="2731839"/>
            <a:ext cx="4639620" cy="1038386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45520" y="4307209"/>
            <a:ext cx="5243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kern="1200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《</a:t>
            </a:r>
            <a:r>
              <a:rPr lang="zh-CN" altLang="en-US" sz="2800" kern="1200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教育部办公厅关于进一步加强中小学生睡眠管理工作的通知</a:t>
            </a:r>
            <a:r>
              <a:rPr lang="en-US" altLang="zh-CN" sz="2800" kern="1200" dirty="0">
                <a:solidFill>
                  <a:schemeClr val="tx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》</a:t>
            </a:r>
            <a:endParaRPr lang="en-US" altLang="zh-CN" sz="28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图片包含 图形用户界面&#10;&#10;描述已自动生成"/>
          <p:cNvPicPr>
            <a:picLocks noChangeAspect="1"/>
          </p:cNvPicPr>
          <p:nvPr/>
        </p:nvPicPr>
        <p:blipFill rotWithShape="1">
          <a:blip r:embed="rId1"/>
          <a:srcRect l="32344"/>
          <a:stretch>
            <a:fillRect/>
          </a:stretch>
        </p:blipFill>
        <p:spPr>
          <a:xfrm>
            <a:off x="6096000" y="2193289"/>
            <a:ext cx="5450480" cy="325140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67294" y="2950228"/>
            <a:ext cx="4639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kern="120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孩子睡饱 学习更好</a:t>
            </a:r>
            <a:endParaRPr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9839" y="441006"/>
            <a:ext cx="719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CN" altLang="en-US" sz="4400" b="1" kern="1200" dirty="0">
                <a:solidFill>
                  <a:schemeClr val="tx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为什么需要</a:t>
            </a:r>
            <a:r>
              <a:rPr kumimoji="1" lang="zh-CN" altLang="en-US" sz="4400" b="1" kern="1200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充足的睡眠</a:t>
            </a:r>
            <a:endParaRPr kumimoji="1" lang="zh-CN" altLang="en-US" sz="4400" b="1" kern="1200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181426" y="4779908"/>
            <a:ext cx="11829143" cy="1471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74170" y="2554579"/>
            <a:ext cx="11829143" cy="1572606"/>
          </a:xfrm>
          <a:prstGeom prst="rect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498118" y="621374"/>
            <a:ext cx="719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为我的</a:t>
            </a:r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睡眠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  <a:cs typeface="+mj-cs"/>
              </a:rPr>
              <a:t>保驾护航</a:t>
            </a:r>
            <a:endParaRPr kumimoji="1" lang="zh-CN" altLang="en-US" sz="4400" b="1" kern="1200" dirty="0">
              <a:solidFill>
                <a:schemeClr val="tx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  <a:cs typeface="+mj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405523" y="2932548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卧室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很亮很吵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480614" y="2932548"/>
            <a:ext cx="1490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很晚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上床睡觉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86650" y="2925382"/>
            <a:ext cx="21368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睡前喝含有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咖啡因的饮料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214679" y="2910319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在床上看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电子屏幕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832227" y="2914516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睡前吃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很多食物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555706" y="2932548"/>
            <a:ext cx="1490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睡前一直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玩游戏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56846" y="1762591"/>
            <a:ext cx="11663789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800" spc="400" dirty="0">
                <a:ln w="15875">
                  <a:noFill/>
                </a:ln>
                <a:effectLst/>
                <a:latin typeface="PingFang SC" panose="020B0400000000000000" pitchFamily="34" charset="-122"/>
                <a:ea typeface="PingFang SC" panose="020B0400000000000000" pitchFamily="34" charset="-122"/>
                <a:sym typeface="汉仪超粗圆简" panose="02010604000101010101" charset="-122"/>
              </a:rPr>
              <a:t>根据红色区域的不利睡眠因素，完善蓝色区域的有利因素</a:t>
            </a:r>
            <a:endParaRPr lang="zh-CN" altLang="en-US" sz="2800" spc="400" dirty="0">
              <a:ln w="15875">
                <a:noFill/>
              </a:ln>
              <a:effectLst/>
              <a:latin typeface="PingFang SC" panose="020B0400000000000000" pitchFamily="34" charset="-122"/>
              <a:ea typeface="PingFang SC" panose="020B0400000000000000" pitchFamily="34" charset="-122"/>
              <a:sym typeface="汉仪超粗圆简" panose="02010604000101010101" charset="-122"/>
            </a:endParaRPr>
          </a:p>
        </p:txBody>
      </p:sp>
      <p:sp>
        <p:nvSpPr>
          <p:cNvPr id="12" name="排序 11"/>
          <p:cNvSpPr/>
          <p:nvPr/>
        </p:nvSpPr>
        <p:spPr>
          <a:xfrm>
            <a:off x="1377278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5" name="排序 54"/>
          <p:cNvSpPr/>
          <p:nvPr/>
        </p:nvSpPr>
        <p:spPr>
          <a:xfrm>
            <a:off x="3360281" y="4226990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6" name="排序 55"/>
          <p:cNvSpPr/>
          <p:nvPr/>
        </p:nvSpPr>
        <p:spPr>
          <a:xfrm>
            <a:off x="5078420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7" name="排序 56"/>
          <p:cNvSpPr/>
          <p:nvPr/>
        </p:nvSpPr>
        <p:spPr>
          <a:xfrm>
            <a:off x="7016077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8" name="排序 57"/>
          <p:cNvSpPr/>
          <p:nvPr/>
        </p:nvSpPr>
        <p:spPr>
          <a:xfrm>
            <a:off x="8931963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9" name="排序 58"/>
          <p:cNvSpPr/>
          <p:nvPr/>
        </p:nvSpPr>
        <p:spPr>
          <a:xfrm>
            <a:off x="10706335" y="4204449"/>
            <a:ext cx="362705" cy="453113"/>
          </a:xfrm>
          <a:prstGeom prst="flowChartSor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0" name="Text Box 47"/>
          <p:cNvSpPr>
            <a:spLocks noChangeArrowheads="1"/>
          </p:cNvSpPr>
          <p:nvPr/>
        </p:nvSpPr>
        <p:spPr bwMode="auto">
          <a:xfrm>
            <a:off x="8359736" y="5122626"/>
            <a:ext cx="1704845" cy="8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72000" rIns="108000" bIns="7200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安静黑暗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的卧室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61" name="Text Box 48"/>
          <p:cNvSpPr>
            <a:spLocks noChangeArrowheads="1"/>
          </p:cNvSpPr>
          <p:nvPr/>
        </p:nvSpPr>
        <p:spPr bwMode="auto">
          <a:xfrm>
            <a:off x="6550353" y="5122625"/>
            <a:ext cx="1390397" cy="8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72000" rIns="108000" bIns="7200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固定时间睡觉</a:t>
            </a:r>
            <a:endParaRPr lang="zh-CN" altLang="en-US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62" name="Text Box 49"/>
          <p:cNvSpPr>
            <a:spLocks noChangeArrowheads="1"/>
          </p:cNvSpPr>
          <p:nvPr/>
        </p:nvSpPr>
        <p:spPr bwMode="auto">
          <a:xfrm>
            <a:off x="475697" y="5261125"/>
            <a:ext cx="2356759" cy="48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72000" rIns="108000" bIns="7200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睡前</a:t>
            </a:r>
            <a:r>
              <a:rPr lang="en-US" altLang="zh-CN" sz="2200" b="1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……</a:t>
            </a:r>
            <a:endParaRPr lang="en-US" altLang="zh-CN" sz="2200" b="1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47241" y="600127"/>
            <a:ext cx="5313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保证充足睡眠</a:t>
            </a:r>
            <a:endParaRPr kumimoji="1" lang="zh-CN" altLang="en-US" sz="40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241" y="1795993"/>
            <a:ext cx="33584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PingFang SC Light" panose="020B0300000000000000" pitchFamily="34" charset="-122"/>
                <a:ea typeface="PingFang SC Light" panose="020B0300000000000000" pitchFamily="34" charset="-122"/>
              </a:rPr>
              <a:t>高效学习、恢复体力和预防超重肥胖需要充足的睡眠。</a:t>
            </a:r>
            <a:endParaRPr lang="zh-CN" altLang="en-US" sz="2800" dirty="0">
              <a:latin typeface="PingFang SC Light" panose="020B0300000000000000" pitchFamily="34" charset="-122"/>
              <a:ea typeface="PingFang SC Light" panose="020B0300000000000000" pitchFamily="34" charset="-122"/>
            </a:endParaRPr>
          </a:p>
        </p:txBody>
      </p:sp>
      <p:pic>
        <p:nvPicPr>
          <p:cNvPr id="3" name="图片 2" descr="图形用户界面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6966" y="1795992"/>
            <a:ext cx="8709417" cy="51107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12516" y="492669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一周挑战任务</a:t>
            </a:r>
            <a:endParaRPr kumimoji="1" lang="zh-CN" altLang="en-US" sz="4400" b="1" dirty="0">
              <a:solidFill>
                <a:srgbClr val="FF0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graphicFrame>
        <p:nvGraphicFramePr>
          <p:cNvPr id="11" name="Table 4"/>
          <p:cNvGraphicFramePr>
            <a:graphicFrameLocks noGrp="1"/>
          </p:cNvGraphicFramePr>
          <p:nvPr/>
        </p:nvGraphicFramePr>
        <p:xfrm>
          <a:off x="312517" y="1569724"/>
          <a:ext cx="11344375" cy="169238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28520"/>
                <a:gridCol w="1260575"/>
                <a:gridCol w="1265045"/>
                <a:gridCol w="1418047"/>
                <a:gridCol w="1418047"/>
                <a:gridCol w="1418047"/>
                <a:gridCol w="1418047"/>
                <a:gridCol w="1418047"/>
              </a:tblGrid>
              <a:tr h="585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r>
                        <a:rPr lang="en-US" altLang="zh-CN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1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  <a:tr h="11065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下一周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每天吃五种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蔬菜</a:t>
                      </a:r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</a:tbl>
          </a:graphicData>
        </a:graphic>
      </p:graphicFrame>
      <p:graphicFrame>
        <p:nvGraphicFramePr>
          <p:cNvPr id="12" name="Table 4"/>
          <p:cNvGraphicFramePr>
            <a:graphicFrameLocks noGrp="1"/>
          </p:cNvGraphicFramePr>
          <p:nvPr/>
        </p:nvGraphicFramePr>
        <p:xfrm>
          <a:off x="312516" y="3651878"/>
          <a:ext cx="11344376" cy="20183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728520"/>
                <a:gridCol w="1260575"/>
                <a:gridCol w="1265046"/>
                <a:gridCol w="1418047"/>
                <a:gridCol w="1418047"/>
                <a:gridCol w="1418047"/>
                <a:gridCol w="1418047"/>
                <a:gridCol w="1418047"/>
              </a:tblGrid>
              <a:tr h="5858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r>
                        <a:rPr lang="en-US" altLang="zh-CN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2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  <a:tr h="11929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下一周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每天用新鲜蔬果或原味坚果当零食</a:t>
                      </a:r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/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12516" y="6042166"/>
            <a:ext cx="1177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200" dirty="0">
                <a:solidFill>
                  <a:srgbClr val="00B0F0"/>
                </a:solidFill>
                <a:latin typeface="PingFang SC Medium" panose="020B0400000000000000" pitchFamily="34" charset="-122"/>
                <a:ea typeface="PingFang SC Medium" panose="020B0400000000000000" pitchFamily="34" charset="-122"/>
              </a:rPr>
              <a:t>挑战说明 </a:t>
            </a:r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同学们在下周进行挑战并完成。比比看，谁完成的挑战任务和天数更多吧！</a:t>
            </a:r>
            <a:endParaRPr lang="zh-CN" altLang="en-US" sz="2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4562" y="416813"/>
            <a:ext cx="10324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一周挑战任务</a:t>
            </a:r>
            <a:endParaRPr kumimoji="1" lang="zh-CN" altLang="en-US" sz="4400" b="1" dirty="0">
              <a:solidFill>
                <a:srgbClr val="FF0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  <a:p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每天保证</a:t>
            </a:r>
            <a:r>
              <a:rPr kumimoji="1" lang="en-US" altLang="zh-CN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10</a:t>
            </a:r>
            <a:r>
              <a:rPr kumimoji="1" lang="zh-CN" altLang="en-US" sz="4400" b="1" dirty="0">
                <a:solidFill>
                  <a:srgbClr val="00B0F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小时的睡觉时间</a:t>
            </a:r>
            <a:endParaRPr kumimoji="1" lang="zh-CN" altLang="en-US" sz="4400" b="1" dirty="0">
              <a:solidFill>
                <a:srgbClr val="00B0F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1724" y="4994638"/>
            <a:ext cx="104738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200" dirty="0">
                <a:solidFill>
                  <a:srgbClr val="F3018E"/>
                </a:solidFill>
                <a:latin typeface="PingFang SC Medium" panose="020B0400000000000000" pitchFamily="34" charset="-122"/>
                <a:ea typeface="PingFang SC Medium" panose="020B0400000000000000" pitchFamily="34" charset="-122"/>
              </a:rPr>
              <a:t>说明</a:t>
            </a:r>
            <a:r>
              <a:rPr kumimoji="1" lang="zh-CN" altLang="en-US" sz="3200" dirty="0">
                <a:solidFill>
                  <a:srgbClr val="00B0F0"/>
                </a:solidFill>
                <a:latin typeface="PingFang SC Medium" panose="020B0400000000000000" pitchFamily="34" charset="-122"/>
                <a:ea typeface="PingFang SC Medium" panose="020B0400000000000000" pitchFamily="34" charset="-122"/>
              </a:rPr>
              <a:t> </a:t>
            </a:r>
            <a:endParaRPr kumimoji="1" lang="en-US" altLang="zh-CN" sz="3200" dirty="0">
              <a:solidFill>
                <a:srgbClr val="00B0F0"/>
              </a:solidFill>
              <a:latin typeface="PingFang SC Medium" panose="020B0400000000000000" pitchFamily="34" charset="-122"/>
              <a:ea typeface="PingFang SC Medium" panose="020B0400000000000000" pitchFamily="34" charset="-122"/>
            </a:endParaRPr>
          </a:p>
          <a:p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每天保证</a:t>
            </a:r>
            <a:r>
              <a:rPr kumimoji="1" lang="en-US" altLang="zh-CN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10</a:t>
            </a:r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小时的睡觉时间记录自己每天睡眠时间。算一算有没有达到</a:t>
            </a:r>
            <a:r>
              <a:rPr kumimoji="1" lang="en-US" altLang="zh-CN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10</a:t>
            </a:r>
            <a:r>
              <a:rPr kumimoji="1" lang="zh-CN" altLang="en-US" sz="2200" dirty="0">
                <a:latin typeface="PingFang SC Medium" panose="020B0400000000000000" pitchFamily="34" charset="-122"/>
                <a:ea typeface="PingFang SC Medium" panose="020B0400000000000000" pitchFamily="34" charset="-122"/>
              </a:rPr>
              <a:t>个小时？</a:t>
            </a:r>
            <a:endParaRPr lang="zh-CN" altLang="en-US" sz="2200" dirty="0"/>
          </a:p>
        </p:txBody>
      </p:sp>
      <p:graphicFrame>
        <p:nvGraphicFramePr>
          <p:cNvPr id="3" name="表格 3"/>
          <p:cNvGraphicFramePr>
            <a:graphicFrameLocks noGrp="1"/>
          </p:cNvGraphicFramePr>
          <p:nvPr/>
        </p:nvGraphicFramePr>
        <p:xfrm>
          <a:off x="561724" y="2313241"/>
          <a:ext cx="10618340" cy="178084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77781"/>
                <a:gridCol w="1262937"/>
                <a:gridCol w="1262937"/>
                <a:gridCol w="1262937"/>
                <a:gridCol w="1262937"/>
                <a:gridCol w="1262937"/>
                <a:gridCol w="1262937"/>
                <a:gridCol w="1262937"/>
              </a:tblGrid>
              <a:tr h="64308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挑战任务</a:t>
                      </a:r>
                      <a:r>
                        <a:rPr lang="en-US" altLang="zh-CN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3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第一天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第二天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第三天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第四天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第五天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第六天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200" b="0" i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第七天</a:t>
                      </a:r>
                      <a:endParaRPr lang="en-US" sz="2200" b="0" i="0" dirty="0">
                        <a:solidFill>
                          <a:schemeClr val="tx1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7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记录睡觉</a:t>
                      </a:r>
                      <a:endParaRPr lang="en-US" altLang="zh-CN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  <a:p>
                      <a:pPr algn="ctr"/>
                      <a:r>
                        <a:rPr lang="zh-CN" altLang="en-US" sz="2200" b="0" i="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时间</a:t>
                      </a:r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200" b="0" i="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>
            <a:off x="0" y="0"/>
            <a:ext cx="12192000" cy="6858000"/>
          </a:xfrm>
          <a:prstGeom prst="parallelogram">
            <a:avLst>
              <a:gd name="adj" fmla="val 0"/>
            </a:avLst>
          </a:prstGeom>
          <a:solidFill>
            <a:srgbClr val="2E3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" name="燕尾形 2"/>
          <p:cNvSpPr/>
          <p:nvPr/>
        </p:nvSpPr>
        <p:spPr>
          <a:xfrm>
            <a:off x="3404159" y="3429000"/>
            <a:ext cx="1943100" cy="1943100"/>
          </a:xfrm>
          <a:prstGeom prst="chevron">
            <a:avLst/>
          </a:prstGeom>
          <a:solidFill>
            <a:srgbClr val="F30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03846" y="3612504"/>
            <a:ext cx="5613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祝你们健康成长，早日实现梦想！</a:t>
            </a:r>
            <a:endParaRPr lang="zh-CN" altLang="en-US" sz="2400" b="1" spc="300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03846" y="2869554"/>
            <a:ext cx="5613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spc="300" dirty="0">
                <a:solidFill>
                  <a:schemeClr val="bg1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亲爱的同学们</a:t>
            </a:r>
            <a:endParaRPr lang="zh-CN" altLang="en-US" sz="4000" b="1" spc="300" dirty="0">
              <a:solidFill>
                <a:schemeClr val="bg1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10" name="图片 9" descr="卡通人物&#10;&#10;中度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3301" y="876300"/>
            <a:ext cx="3348542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桌子上放着许多花&#10;&#10;中度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571" y="-75914"/>
            <a:ext cx="12365480" cy="6933914"/>
          </a:xfrm>
          <a:prstGeom prst="rect">
            <a:avLst/>
          </a:prstGeom>
        </p:spPr>
      </p:pic>
      <p:sp>
        <p:nvSpPr>
          <p:cNvPr id="3" name="任意形状 4"/>
          <p:cNvSpPr/>
          <p:nvPr/>
        </p:nvSpPr>
        <p:spPr>
          <a:xfrm rot="2866791">
            <a:off x="-2796644" y="-203802"/>
            <a:ext cx="8936873" cy="2912615"/>
          </a:xfrm>
          <a:custGeom>
            <a:avLst/>
            <a:gdLst>
              <a:gd name="connsiteX0" fmla="*/ 0 w 3790658"/>
              <a:gd name="connsiteY0" fmla="*/ 0 h 1235413"/>
              <a:gd name="connsiteX1" fmla="*/ 2935084 w 3790658"/>
              <a:gd name="connsiteY1" fmla="*/ 0 h 1235413"/>
              <a:gd name="connsiteX2" fmla="*/ 3136042 w 3790658"/>
              <a:gd name="connsiteY2" fmla="*/ 0 h 1235413"/>
              <a:gd name="connsiteX3" fmla="*/ 3790658 w 3790658"/>
              <a:gd name="connsiteY3" fmla="*/ 0 h 1235413"/>
              <a:gd name="connsiteX4" fmla="*/ 3336999 w 3790658"/>
              <a:gd name="connsiteY4" fmla="*/ 617707 h 1235413"/>
              <a:gd name="connsiteX5" fmla="*/ 3790658 w 3790658"/>
              <a:gd name="connsiteY5" fmla="*/ 1235413 h 1235413"/>
              <a:gd name="connsiteX6" fmla="*/ 3136042 w 3790658"/>
              <a:gd name="connsiteY6" fmla="*/ 1235413 h 1235413"/>
              <a:gd name="connsiteX7" fmla="*/ 2935084 w 3790658"/>
              <a:gd name="connsiteY7" fmla="*/ 1235413 h 1235413"/>
              <a:gd name="connsiteX8" fmla="*/ 0 w 3790658"/>
              <a:gd name="connsiteY8" fmla="*/ 1235413 h 123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0658" h="1235413">
                <a:moveTo>
                  <a:pt x="0" y="0"/>
                </a:moveTo>
                <a:lnTo>
                  <a:pt x="2935084" y="0"/>
                </a:lnTo>
                <a:lnTo>
                  <a:pt x="3136042" y="0"/>
                </a:lnTo>
                <a:lnTo>
                  <a:pt x="3790658" y="0"/>
                </a:lnTo>
                <a:lnTo>
                  <a:pt x="3336999" y="617707"/>
                </a:lnTo>
                <a:lnTo>
                  <a:pt x="3790658" y="1235413"/>
                </a:lnTo>
                <a:lnTo>
                  <a:pt x="3136042" y="1235413"/>
                </a:lnTo>
                <a:lnTo>
                  <a:pt x="2935084" y="1235413"/>
                </a:lnTo>
                <a:lnTo>
                  <a:pt x="0" y="1235413"/>
                </a:lnTo>
                <a:close/>
              </a:path>
            </a:pathLst>
          </a:custGeom>
          <a:solidFill>
            <a:srgbClr val="00B0F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866775">
              <a:defRPr/>
            </a:pPr>
            <a:endParaRPr kumimoji="1" lang="zh-CN" altLang="en-US" sz="2275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99658" y="1586309"/>
            <a:ext cx="2380780" cy="23392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defTabSz="866775"/>
            <a:r>
              <a:rPr kumimoji="1" lang="en-US" altLang="zh-CN" sz="14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en-US" altLang="zh-CN" sz="14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21586" y="3925539"/>
            <a:ext cx="5570756" cy="103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866775">
              <a:lnSpc>
                <a:spcPct val="110000"/>
              </a:lnSpc>
            </a:pPr>
            <a:r>
              <a:rPr kumimoji="1" lang="zh-CN" altLang="en-US" sz="6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每天吃</a:t>
            </a:r>
            <a:r>
              <a:rPr kumimoji="1" lang="zh-CN" altLang="en-US" sz="6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npin heiti" panose="00000500000000000000" pitchFamily="2" charset="-122"/>
              </a:rPr>
              <a:t>五种蔬菜</a:t>
            </a:r>
            <a:endParaRPr kumimoji="1" lang="zh-CN" altLang="en-US" sz="6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npin heiti" panose="00000500000000000000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FF0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红色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60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F0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红色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11" name="图片 10" descr="樱桃在地上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7235" y="4084142"/>
            <a:ext cx="288042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图片 16" descr="水果和蔬菜&#10;&#10;中度可信度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427" y="4029715"/>
            <a:ext cx="288042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" name="图片 22" descr="桌子上有几个苹果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722" y="192414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5" name="图片 24" descr="图片包含 胡椒, 游戏机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000" y="149760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7" name="图片 26" descr="桌子上的水果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278" y="149760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9" name="图片 28" descr="红色的番茄&#10;&#10;中度可信度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17" y="1634224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苹果放在桌子上&#10;&#10;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503" y="4109754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FFC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橙黄色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60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098327" y="554224"/>
            <a:ext cx="6979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400" b="1" dirty="0">
                <a:solidFill>
                  <a:srgbClr val="FFC000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橙黄色</a:t>
            </a:r>
            <a:r>
              <a:rPr kumimoji="1" lang="zh-CN" altLang="en-US" sz="44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4400" b="1" dirty="0">
              <a:solidFill>
                <a:srgbClr val="FFC000"/>
              </a:solidFill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  <p:pic>
        <p:nvPicPr>
          <p:cNvPr id="3" name="图片 2" descr="图片包含 游戏机, 胡椒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8986" y="1657441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图片 4" descr="地上的胡萝卜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14" y="431074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图片 6" descr="黄色的香蕉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087" y="411937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图片 8" descr="桌子上的水果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050" y="4427448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图片 10" descr="苹果和香蕉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50743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3" name="图片 12" descr="橘子和香蕉&#10;&#10;中度可信度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7557" y="1540736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图片 17" descr="水果和蔬菜&#10;&#10;中度可信度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957" y="1755412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06334" y="2921168"/>
            <a:ext cx="697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chemeClr val="accent6"/>
                </a:solidFill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绿色</a:t>
            </a:r>
            <a:r>
              <a:rPr kumimoji="1" lang="zh-CN" altLang="en-US" sz="6000" b="1" dirty="0">
                <a:latin typeface="PingFang SC Semibold" panose="020B0400000000000000" pitchFamily="34" charset="-122"/>
                <a:ea typeface="PingFang SC Semibold" panose="020B0400000000000000" pitchFamily="34" charset="-122"/>
              </a:rPr>
              <a:t>蔬果有哪些？</a:t>
            </a:r>
            <a:endParaRPr kumimoji="1" lang="zh-CN" altLang="en-US" sz="6000" b="1" dirty="0">
              <a:latin typeface="PingFang SC Semibold" panose="020B0400000000000000" pitchFamily="34" charset="-122"/>
              <a:ea typeface="PingFang SC Semibold" panose="020B0400000000000000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WPS 演示</Application>
  <PresentationFormat>Widescreen</PresentationFormat>
  <Paragraphs>309</Paragraphs>
  <Slides>37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Arial</vt:lpstr>
      <vt:lpstr>宋体</vt:lpstr>
      <vt:lpstr>Wingdings</vt:lpstr>
      <vt:lpstr>PingFang SC Semibold</vt:lpstr>
      <vt:lpstr>PingFang SC</vt:lpstr>
      <vt:lpstr>PingFang SC Medium</vt:lpstr>
      <vt:lpstr>微软雅黑</vt:lpstr>
      <vt:lpstr>印品黑体</vt:lpstr>
      <vt:lpstr>inpin heiti</vt:lpstr>
      <vt:lpstr>Cambria</vt:lpstr>
      <vt:lpstr>DengXian</vt:lpstr>
      <vt:lpstr>Times New Roman</vt:lpstr>
      <vt:lpstr>等线</vt:lpstr>
      <vt:lpstr>Arial Unicode MS</vt:lpstr>
      <vt:lpstr>等线 Light</vt:lpstr>
      <vt:lpstr>PingFang SC Light</vt:lpstr>
      <vt:lpstr>Wawati SC</vt:lpstr>
      <vt:lpstr>汉仪超粗圆简</vt:lpstr>
      <vt:lpstr>Calibri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office</dc:creator>
  <cp:lastModifiedBy>Administrator</cp:lastModifiedBy>
  <cp:revision>54</cp:revision>
  <dcterms:created xsi:type="dcterms:W3CDTF">2022-03-11T17:35:00Z</dcterms:created>
  <dcterms:modified xsi:type="dcterms:W3CDTF">2022-05-24T01:39:10Z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