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"/>
  </p:notesMasterIdLst>
  <p:sldIdLst>
    <p:sldId id="256" r:id="rId3"/>
    <p:sldId id="258" r:id="rId4"/>
    <p:sldId id="285" r:id="rId5"/>
    <p:sldId id="3173" r:id="rId7"/>
    <p:sldId id="3175" r:id="rId8"/>
    <p:sldId id="3265" r:id="rId9"/>
    <p:sldId id="3230" r:id="rId10"/>
    <p:sldId id="3264" r:id="rId11"/>
    <p:sldId id="3221" r:id="rId12"/>
    <p:sldId id="288" r:id="rId13"/>
    <p:sldId id="3266" r:id="rId14"/>
    <p:sldId id="3177" r:id="rId15"/>
    <p:sldId id="3222" r:id="rId16"/>
    <p:sldId id="301" r:id="rId17"/>
    <p:sldId id="3225" r:id="rId18"/>
    <p:sldId id="291" r:id="rId19"/>
    <p:sldId id="292" r:id="rId20"/>
    <p:sldId id="293" r:id="rId21"/>
    <p:sldId id="3228" r:id="rId22"/>
    <p:sldId id="277" r:id="rId23"/>
    <p:sldId id="344" r:id="rId24"/>
    <p:sldId id="300" r:id="rId25"/>
    <p:sldId id="299" r:id="rId26"/>
    <p:sldId id="3224" r:id="rId27"/>
    <p:sldId id="298" r:id="rId28"/>
    <p:sldId id="284" r:id="rId29"/>
  </p:sldIdLst>
  <p:sldSz cx="12192000" cy="6858000"/>
  <p:notesSz cx="6805295" cy="993902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3090"/>
    <a:srgbClr val="F5E7FF"/>
    <a:srgbClr val="E5C1FF"/>
    <a:srgbClr val="3A90B1"/>
    <a:srgbClr val="F3018E"/>
    <a:srgbClr val="262626"/>
    <a:srgbClr val="F0C6CA"/>
    <a:srgbClr val="DA4466"/>
    <a:srgbClr val="F30190"/>
    <a:srgbClr val="F7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68"/>
    <p:restoredTop sz="76531" autoAdjust="0"/>
  </p:normalViewPr>
  <p:slideViewPr>
    <p:cSldViewPr snapToGrid="0" snapToObjects="1">
      <p:cViewPr varScale="1">
        <p:scale>
          <a:sx n="51" d="100"/>
          <a:sy n="51" d="100"/>
        </p:scale>
        <p:origin x="6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FC8BB-AAD7-C045-BF63-1D6F41219AF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1063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0562" y="4783307"/>
            <a:ext cx="544449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4939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240876-20DB-C549-AC97-1673B06F78D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今天 我们介绍</a:t>
            </a:r>
            <a:r>
              <a:rPr lang="en-US" altLang="zh-CN" dirty="0"/>
              <a:t>1</a:t>
            </a:r>
            <a:r>
              <a:rPr lang="zh-CN" altLang="en-US" dirty="0"/>
              <a:t>）少吃高脂高盐高糖的加工食品，</a:t>
            </a:r>
            <a:r>
              <a:rPr lang="en-US" altLang="zh-CN" dirty="0"/>
              <a:t>2</a:t>
            </a:r>
            <a:r>
              <a:rPr lang="zh-CN" altLang="en-US" dirty="0"/>
              <a:t>）足量饮水不喝</a:t>
            </a:r>
            <a:r>
              <a:rPr lang="en-US" altLang="zh-CN" dirty="0"/>
              <a:t>/</a:t>
            </a:r>
            <a:r>
              <a:rPr lang="zh-CN" altLang="en-US" dirty="0"/>
              <a:t>少喝含糖饮料，</a:t>
            </a:r>
            <a:r>
              <a:rPr lang="en-US" altLang="zh-CN" dirty="0"/>
              <a:t>3</a:t>
            </a:r>
            <a:r>
              <a:rPr lang="zh-CN" altLang="en-US" dirty="0"/>
              <a:t>）一起动起来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40876-20DB-C549-AC97-1673B06F78D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92075" y="746125"/>
            <a:ext cx="6621463" cy="3725863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200" b="1" dirty="0">
                <a:solidFill>
                  <a:srgbClr val="00B05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高脂、高盐、高糖的加工食品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会让你想吃更多的食物，容易使人多度饮食：而我们大多数人可能都会一不小心吃得太多，除非我们有意识地控制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40876-20DB-C549-AC97-1673B06F78D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40876-20DB-C549-AC97-1673B06F78D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40876-20DB-C549-AC97-1673B06F78D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什么是营养标签呢，其实很容易识别，举个例子，可乐大家都喝过吧，我们来看看可乐的营养标签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这款经典的</a:t>
            </a:r>
            <a:r>
              <a:rPr lang="zh-CN" altLang="en-US"/>
              <a:t>可乐，</a:t>
            </a:r>
            <a:r>
              <a:rPr lang="zh-CN" altLang="en-US" dirty="0"/>
              <a:t>配料表中也可以看到添加了果葡糖浆、白砂糖，所以平时在超市看到含糖饮料时，可以用营养标签和配料表进行识别。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1D7DC-38C3-4B7C-B3B1-D3E2546CFE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1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一块方糖大约</a:t>
            </a:r>
            <a:r>
              <a:rPr lang="en-US" sz="1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4g</a:t>
            </a:r>
            <a:r>
              <a:rPr lang="zh-CN" altLang="en-US" sz="1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，根据</a:t>
            </a:r>
            <a:r>
              <a:rPr lang="en-US" altLang="zh-CN" sz="1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《</a:t>
            </a:r>
            <a:r>
              <a:rPr lang="zh-CN" altLang="en-US" sz="1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中国居民膳食指南（</a:t>
            </a:r>
            <a:r>
              <a:rPr lang="en-US" altLang="zh-CN" sz="1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2022</a:t>
            </a:r>
            <a:r>
              <a:rPr lang="zh-CN" altLang="en-US" sz="1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1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》</a:t>
            </a:r>
            <a:r>
              <a:rPr lang="zh-CN" altLang="en-US" sz="1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，每天的添加糖最好控制在</a:t>
            </a:r>
            <a:r>
              <a:rPr lang="en-US" altLang="zh-CN" sz="1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25g</a:t>
            </a:r>
            <a:r>
              <a:rPr lang="zh-CN" altLang="en-US" sz="120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一下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40876-20DB-C549-AC97-1673B06F78D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E998-70D2-094B-B86C-EEF9B34DCA2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CADB-B372-4C49-B6D9-B69A903E950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E998-70D2-094B-B86C-EEF9B34DCA2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CADB-B372-4C49-B6D9-B69A903E950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E998-70D2-094B-B86C-EEF9B34DCA2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CADB-B372-4C49-B6D9-B69A903E950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bg>
      <p:bgPr>
        <a:gradFill>
          <a:gsLst>
            <a:gs pos="0">
              <a:srgbClr val="FFFFFF"/>
            </a:gs>
            <a:gs pos="100000">
              <a:srgbClr val="FFFFFF"/>
            </a:gs>
            <a:gs pos="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E998-70D2-094B-B86C-EEF9B34DCA2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CADB-B372-4C49-B6D9-B69A903E950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E998-70D2-094B-B86C-EEF9B34DCA2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CADB-B372-4C49-B6D9-B69A903E950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E998-70D2-094B-B86C-EEF9B34DCA2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CADB-B372-4C49-B6D9-B69A903E950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E998-70D2-094B-B86C-EEF9B34DCA2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CADB-B372-4C49-B6D9-B69A903E950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E998-70D2-094B-B86C-EEF9B34DCA2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CADB-B372-4C49-B6D9-B69A903E950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E998-70D2-094B-B86C-EEF9B34DCA2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CADB-B372-4C49-B6D9-B69A903E950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E998-70D2-094B-B86C-EEF9B34DCA2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CADB-B372-4C49-B6D9-B69A903E950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E998-70D2-094B-B86C-EEF9B34DCA2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CADB-B372-4C49-B6D9-B69A903E950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CE998-70D2-094B-B86C-EEF9B34DCA2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1CADB-B372-4C49-B6D9-B69A903E950E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865784" y="197242"/>
            <a:ext cx="24151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spc="300" dirty="0">
                <a:solidFill>
                  <a:srgbClr val="00B0F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知食就是力量</a:t>
            </a:r>
            <a:endParaRPr lang="zh-CN" altLang="en-US" sz="2000" b="1" spc="300" dirty="0">
              <a:solidFill>
                <a:srgbClr val="00B0F0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pic>
        <p:nvPicPr>
          <p:cNvPr id="9" name="图片 8" descr="图标&#10;&#10;描述已自动生成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19636013" flipH="1">
            <a:off x="10108582" y="-21290"/>
            <a:ext cx="508144" cy="936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0.png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4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剪去单角的矩形 19"/>
          <p:cNvSpPr/>
          <p:nvPr/>
        </p:nvSpPr>
        <p:spPr>
          <a:xfrm>
            <a:off x="0" y="553330"/>
            <a:ext cx="3941417" cy="461665"/>
          </a:xfrm>
          <a:prstGeom prst="snip1Rect">
            <a:avLst/>
          </a:prstGeom>
          <a:solidFill>
            <a:srgbClr val="2E30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798287" y="2436036"/>
            <a:ext cx="78937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spc="300" dirty="0">
                <a:solidFill>
                  <a:srgbClr val="00B0F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“</a:t>
            </a:r>
            <a:r>
              <a:rPr lang="zh-CN" altLang="en-US" sz="8000" b="1" spc="300" dirty="0">
                <a:solidFill>
                  <a:srgbClr val="00B0F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知食</a:t>
            </a:r>
            <a:r>
              <a:rPr lang="en-US" altLang="zh-CN" sz="8000" b="1" spc="300" dirty="0">
                <a:solidFill>
                  <a:srgbClr val="00B0F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 </a:t>
            </a:r>
            <a:r>
              <a:rPr lang="zh-CN" altLang="en-US" sz="4400" b="1" spc="300" dirty="0">
                <a:solidFill>
                  <a:srgbClr val="00B0F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”就是力量（下）</a:t>
            </a:r>
            <a:endParaRPr lang="zh-CN" altLang="en-US" sz="4400" b="1" spc="300" dirty="0">
              <a:solidFill>
                <a:srgbClr val="00B0F0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760868" y="3868650"/>
            <a:ext cx="6358373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760868" y="4405363"/>
            <a:ext cx="6358373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29692" y="570263"/>
            <a:ext cx="22586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spc="300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营养健康课堂</a:t>
            </a:r>
            <a:endParaRPr lang="zh-CN" altLang="en-US" sz="2400" b="1" spc="300" dirty="0">
              <a:solidFill>
                <a:schemeClr val="bg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pic>
        <p:nvPicPr>
          <p:cNvPr id="3" name="图片 2" descr="图标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367619">
            <a:off x="1901272" y="156426"/>
            <a:ext cx="3719192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510" y="5336538"/>
            <a:ext cx="2334979" cy="74677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41933" y="299607"/>
            <a:ext cx="72630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思考：</a:t>
            </a:r>
            <a:r>
              <a:rPr kumimoji="1" lang="zh-CN" altLang="en-US" sz="4400" b="1" dirty="0">
                <a:solidFill>
                  <a:srgbClr val="2E309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我能做些什么呢？</a:t>
            </a:r>
            <a:endParaRPr kumimoji="1" lang="zh-CN" altLang="en-US" sz="4400" b="1" dirty="0">
              <a:solidFill>
                <a:srgbClr val="2E3090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pic>
        <p:nvPicPr>
          <p:cNvPr id="5" name="图片 4" descr="卡通人物&#10;&#10;描述已自动生成"/>
          <p:cNvPicPr>
            <a:picLocks noChangeAspect="1"/>
          </p:cNvPicPr>
          <p:nvPr/>
        </p:nvPicPr>
        <p:blipFill rotWithShape="1">
          <a:blip r:embed="rId1"/>
          <a:srcRect r="1522"/>
          <a:stretch>
            <a:fillRect/>
          </a:stretch>
        </p:blipFill>
        <p:spPr>
          <a:xfrm>
            <a:off x="1432403" y="1295400"/>
            <a:ext cx="9580154" cy="55626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874619" y="1284270"/>
            <a:ext cx="4569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solidFill>
                  <a:srgbClr val="2E309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读一读营养标签</a:t>
            </a:r>
            <a:endParaRPr kumimoji="1" lang="zh-CN" altLang="en-US" sz="4400" b="1" dirty="0">
              <a:solidFill>
                <a:srgbClr val="2E3090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pic>
        <p:nvPicPr>
          <p:cNvPr id="8" name="图片 7" descr="文本&#10;&#10;中度可信度描述已自动生成"/>
          <p:cNvPicPr>
            <a:picLocks noChangeAspect="1"/>
          </p:cNvPicPr>
          <p:nvPr/>
        </p:nvPicPr>
        <p:blipFill rotWithShape="1">
          <a:blip r:embed="rId1"/>
          <a:srcRect t="13522"/>
          <a:stretch>
            <a:fillRect/>
          </a:stretch>
        </p:blipFill>
        <p:spPr>
          <a:xfrm>
            <a:off x="0" y="1284270"/>
            <a:ext cx="6020219" cy="50844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73785" y="2641938"/>
            <a:ext cx="1797998" cy="10259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55600" lvl="1" fontAlgn="ctr">
              <a:lnSpc>
                <a:spcPct val="150000"/>
              </a:lnSpc>
              <a:spcAft>
                <a:spcPts val="800"/>
              </a:spcAft>
              <a:buSzPct val="100000"/>
            </a:pPr>
            <a:r>
              <a:rPr lang="zh-CN" altLang="en-US" spc="2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微软雅黑" panose="020B0503020204020204" pitchFamily="34" charset="-122"/>
              </a:rPr>
              <a:t>营养</a:t>
            </a:r>
            <a:endParaRPr lang="en-US" altLang="zh-CN" spc="2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  <a:cs typeface="微软雅黑" panose="020B0503020204020204" pitchFamily="34" charset="-122"/>
            </a:endParaRPr>
          </a:p>
          <a:p>
            <a:pPr marL="355600" lvl="1" fontAlgn="ctr">
              <a:lnSpc>
                <a:spcPct val="150000"/>
              </a:lnSpc>
              <a:spcAft>
                <a:spcPts val="800"/>
              </a:spcAft>
              <a:buSzPct val="100000"/>
            </a:pPr>
            <a:r>
              <a:rPr lang="zh-CN" altLang="en-US" spc="2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微软雅黑" panose="020B0503020204020204" pitchFamily="34" charset="-122"/>
              </a:rPr>
              <a:t>成分表</a:t>
            </a:r>
            <a:endParaRPr lang="zh-CN" altLang="en-US" spc="2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矩形 13"/>
          <p:cNvSpPr/>
          <p:nvPr/>
        </p:nvSpPr>
        <p:spPr>
          <a:xfrm>
            <a:off x="297162" y="2789395"/>
            <a:ext cx="3578802" cy="396875"/>
          </a:xfrm>
          <a:prstGeom prst="rect">
            <a:avLst/>
          </a:prstGeom>
          <a:noFill/>
          <a:ln w="38100">
            <a:solidFill>
              <a:srgbClr val="F30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13"/>
          <p:cNvSpPr/>
          <p:nvPr/>
        </p:nvSpPr>
        <p:spPr>
          <a:xfrm>
            <a:off x="297162" y="4294520"/>
            <a:ext cx="3578802" cy="396875"/>
          </a:xfrm>
          <a:prstGeom prst="rect">
            <a:avLst/>
          </a:prstGeom>
          <a:noFill/>
          <a:ln w="38100">
            <a:solidFill>
              <a:srgbClr val="F30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13"/>
          <p:cNvSpPr/>
          <p:nvPr/>
        </p:nvSpPr>
        <p:spPr>
          <a:xfrm>
            <a:off x="297162" y="3578376"/>
            <a:ext cx="3578802" cy="396875"/>
          </a:xfrm>
          <a:prstGeom prst="rect">
            <a:avLst/>
          </a:prstGeom>
          <a:noFill/>
          <a:ln w="38100">
            <a:solidFill>
              <a:srgbClr val="F30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Title 6"/>
          <p:cNvSpPr txBox="1"/>
          <p:nvPr>
            <p:custDataLst>
              <p:tags r:id="rId2"/>
            </p:custDataLst>
          </p:nvPr>
        </p:nvSpPr>
        <p:spPr>
          <a:xfrm>
            <a:off x="5874619" y="2262802"/>
            <a:ext cx="6020219" cy="3028022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6968" tIns="26787" rIns="66968" bIns="26787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342900" lvl="0" indent="-342900" algn="just" font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p"/>
            </a:pPr>
            <a:r>
              <a:rPr lang="zh-CN" altLang="en-US" sz="2800" spc="0" dirty="0">
                <a:ln w="3175">
                  <a:noFill/>
                  <a:prstDash val="dash"/>
                </a:ln>
                <a:latin typeface="PingFang SC" panose="020B0400000000000000" pitchFamily="34" charset="-122"/>
                <a:ea typeface="PingFang SC" panose="020B0400000000000000" pitchFamily="34" charset="-122"/>
                <a:cs typeface="微软雅黑" panose="020B0503020204020204" pitchFamily="34" charset="-122"/>
                <a:sym typeface="+mn-ea"/>
              </a:rPr>
              <a:t>指食品标签上向消费者提供食品营养成分信息和特性的说明，包括：</a:t>
            </a:r>
            <a:endParaRPr lang="en-US" altLang="zh-CN" sz="2800" spc="0" dirty="0">
              <a:ln w="3175">
                <a:noFill/>
                <a:prstDash val="dash"/>
              </a:ln>
              <a:latin typeface="PingFang SC" panose="020B0400000000000000" pitchFamily="34" charset="-122"/>
              <a:ea typeface="PingFang SC" panose="020B0400000000000000" pitchFamily="34" charset="-122"/>
              <a:cs typeface="微软雅黑" panose="020B0503020204020204" pitchFamily="34" charset="-122"/>
              <a:sym typeface="+mn-ea"/>
            </a:endParaRPr>
          </a:p>
          <a:p>
            <a:pPr marL="685800" lvl="1" indent="-330200" fontAlgn="ctr">
              <a:lnSpc>
                <a:spcPct val="150000"/>
              </a:lnSpc>
              <a:spcAft>
                <a:spcPts val="800"/>
              </a:spcAft>
              <a:buSzPct val="100000"/>
              <a:buFont typeface="Arial" panose="020B0604020202020204" pitchFamily="34" charset="0"/>
              <a:buChar char="○"/>
            </a:pPr>
            <a:r>
              <a:rPr lang="zh-CN" altLang="en-US" sz="2200" spc="2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微软雅黑" panose="020B0503020204020204" pitchFamily="34" charset="-122"/>
              </a:rPr>
              <a:t>营养成分表</a:t>
            </a:r>
            <a:endParaRPr lang="zh-CN" altLang="en-US" sz="2200" spc="2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  <a:cs typeface="微软雅黑" panose="020B0503020204020204" pitchFamily="34" charset="-122"/>
            </a:endParaRPr>
          </a:p>
          <a:p>
            <a:pPr marL="685800" lvl="1" indent="-330200" fontAlgn="ctr">
              <a:lnSpc>
                <a:spcPct val="150000"/>
              </a:lnSpc>
              <a:spcAft>
                <a:spcPts val="800"/>
              </a:spcAft>
              <a:buSzPct val="100000"/>
              <a:buFont typeface="Arial" panose="020B0604020202020204" pitchFamily="34" charset="0"/>
              <a:buChar char="○"/>
            </a:pPr>
            <a:r>
              <a:rPr lang="zh-CN" altLang="en-US" sz="2200" spc="2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微软雅黑" panose="020B0503020204020204" pitchFamily="34" charset="-122"/>
              </a:rPr>
              <a:t>营养声称</a:t>
            </a:r>
            <a:endParaRPr lang="en-US" altLang="zh-CN" sz="2200" spc="2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  <a:cs typeface="微软雅黑" panose="020B0503020204020204" pitchFamily="34" charset="-122"/>
            </a:endParaRPr>
          </a:p>
          <a:p>
            <a:pPr marL="685800" lvl="1" indent="-330200" fontAlgn="ctr">
              <a:lnSpc>
                <a:spcPct val="150000"/>
              </a:lnSpc>
              <a:spcAft>
                <a:spcPts val="800"/>
              </a:spcAft>
              <a:buSzPct val="100000"/>
              <a:buFont typeface="Arial" panose="020B0604020202020204" pitchFamily="34" charset="0"/>
              <a:buChar char="○"/>
            </a:pPr>
            <a:r>
              <a:rPr lang="zh-CN" altLang="en-US" sz="2200" spc="2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微软雅黑" panose="020B0503020204020204" pitchFamily="34" charset="-122"/>
                <a:sym typeface="+mn-ea"/>
              </a:rPr>
              <a:t>营养成分功能声称</a:t>
            </a:r>
            <a:endParaRPr lang="zh-CN" altLang="en-US" sz="2200" spc="2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  <a:cs typeface="微软雅黑" panose="020B0503020204020204" pitchFamily="34" charset="-122"/>
              <a:sym typeface="+mn-ea"/>
            </a:endParaRPr>
          </a:p>
          <a:p>
            <a:pPr marL="342900" lvl="0" indent="-342900" algn="just" font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p"/>
            </a:pPr>
            <a:r>
              <a:rPr lang="zh-CN" altLang="en-US" sz="2800" spc="180" dirty="0">
                <a:ln w="3175">
                  <a:noFill/>
                  <a:prstDash val="dash"/>
                </a:ln>
                <a:latin typeface="PingFang SC" panose="020B0400000000000000" pitchFamily="34" charset="-122"/>
                <a:ea typeface="PingFang SC" panose="020B0400000000000000" pitchFamily="34" charset="-122"/>
                <a:cs typeface="微软雅黑" panose="020B0503020204020204" pitchFamily="34" charset="-122"/>
                <a:sym typeface="+mn-ea"/>
              </a:rPr>
              <a:t>营养标签是食品标签的一部分</a:t>
            </a:r>
            <a:endParaRPr lang="zh-CN" altLang="en-US" sz="2800" spc="180" dirty="0">
              <a:ln w="3175">
                <a:noFill/>
                <a:prstDash val="dash"/>
              </a:ln>
              <a:latin typeface="PingFang SC" panose="020B0400000000000000" pitchFamily="34" charset="-122"/>
              <a:ea typeface="PingFang SC" panose="020B0400000000000000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笔记本, 桌子, 站, 电脑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4774" y="-37012"/>
            <a:ext cx="12296103" cy="6895011"/>
          </a:xfrm>
          <a:prstGeom prst="rect">
            <a:avLst/>
          </a:prstGeom>
        </p:spPr>
      </p:pic>
      <p:sp>
        <p:nvSpPr>
          <p:cNvPr id="3" name="任意形状 4"/>
          <p:cNvSpPr/>
          <p:nvPr/>
        </p:nvSpPr>
        <p:spPr>
          <a:xfrm rot="2866791">
            <a:off x="-2796644" y="-203802"/>
            <a:ext cx="8936873" cy="2912615"/>
          </a:xfrm>
          <a:custGeom>
            <a:avLst/>
            <a:gdLst>
              <a:gd name="connsiteX0" fmla="*/ 0 w 3790658"/>
              <a:gd name="connsiteY0" fmla="*/ 0 h 1235413"/>
              <a:gd name="connsiteX1" fmla="*/ 2935084 w 3790658"/>
              <a:gd name="connsiteY1" fmla="*/ 0 h 1235413"/>
              <a:gd name="connsiteX2" fmla="*/ 3136042 w 3790658"/>
              <a:gd name="connsiteY2" fmla="*/ 0 h 1235413"/>
              <a:gd name="connsiteX3" fmla="*/ 3790658 w 3790658"/>
              <a:gd name="connsiteY3" fmla="*/ 0 h 1235413"/>
              <a:gd name="connsiteX4" fmla="*/ 3336999 w 3790658"/>
              <a:gd name="connsiteY4" fmla="*/ 617707 h 1235413"/>
              <a:gd name="connsiteX5" fmla="*/ 3790658 w 3790658"/>
              <a:gd name="connsiteY5" fmla="*/ 1235413 h 1235413"/>
              <a:gd name="connsiteX6" fmla="*/ 3136042 w 3790658"/>
              <a:gd name="connsiteY6" fmla="*/ 1235413 h 1235413"/>
              <a:gd name="connsiteX7" fmla="*/ 2935084 w 3790658"/>
              <a:gd name="connsiteY7" fmla="*/ 1235413 h 1235413"/>
              <a:gd name="connsiteX8" fmla="*/ 0 w 3790658"/>
              <a:gd name="connsiteY8" fmla="*/ 1235413 h 123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0658" h="1235413">
                <a:moveTo>
                  <a:pt x="0" y="0"/>
                </a:moveTo>
                <a:lnTo>
                  <a:pt x="2935084" y="0"/>
                </a:lnTo>
                <a:lnTo>
                  <a:pt x="3136042" y="0"/>
                </a:lnTo>
                <a:lnTo>
                  <a:pt x="3790658" y="0"/>
                </a:lnTo>
                <a:lnTo>
                  <a:pt x="3336999" y="617707"/>
                </a:lnTo>
                <a:lnTo>
                  <a:pt x="3790658" y="1235413"/>
                </a:lnTo>
                <a:lnTo>
                  <a:pt x="3136042" y="1235413"/>
                </a:lnTo>
                <a:lnTo>
                  <a:pt x="2935084" y="1235413"/>
                </a:lnTo>
                <a:lnTo>
                  <a:pt x="0" y="1235413"/>
                </a:lnTo>
                <a:close/>
              </a:path>
            </a:pathLst>
          </a:custGeom>
          <a:solidFill>
            <a:srgbClr val="00B0F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866775">
              <a:defRPr/>
            </a:pPr>
            <a:endParaRPr kumimoji="1" lang="zh-CN" altLang="en-US" sz="2275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99658" y="1586309"/>
            <a:ext cx="2380780" cy="23392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866775"/>
            <a:r>
              <a:rPr kumimoji="1" lang="en-US" altLang="zh-CN" sz="14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kumimoji="1" lang="en-US" altLang="zh-CN" sz="146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0085" y="3783373"/>
            <a:ext cx="6668813" cy="2052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66775">
              <a:lnSpc>
                <a:spcPct val="110000"/>
              </a:lnSpc>
            </a:pPr>
            <a:r>
              <a:rPr kumimoji="1" lang="zh-CN" altLang="en-US" sz="60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inpin heiti" panose="00000500000000000000" pitchFamily="2" charset="-122"/>
              </a:rPr>
              <a:t>足量饮水</a:t>
            </a:r>
            <a:endParaRPr kumimoji="1" lang="en-US" altLang="zh-CN" sz="60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inpin heiti" panose="00000500000000000000" pitchFamily="2" charset="-122"/>
            </a:endParaRPr>
          </a:p>
          <a:p>
            <a:pPr defTabSz="866775">
              <a:lnSpc>
                <a:spcPct val="110000"/>
              </a:lnSpc>
            </a:pPr>
            <a:r>
              <a:rPr kumimoji="1" lang="zh-CN" altLang="en-US" sz="6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inpin heiti" panose="00000500000000000000" pitchFamily="2" charset="-122"/>
              </a:rPr>
              <a:t>不喝</a:t>
            </a:r>
            <a:r>
              <a:rPr kumimoji="1" lang="en-US" altLang="zh-CN" sz="6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inpin heiti" panose="00000500000000000000" pitchFamily="2" charset="-122"/>
              </a:rPr>
              <a:t>/</a:t>
            </a:r>
            <a:r>
              <a:rPr kumimoji="1" lang="zh-CN" altLang="en-US" sz="6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inpin heiti" panose="00000500000000000000" pitchFamily="2" charset="-122"/>
              </a:rPr>
              <a:t>少喝含糖饮料</a:t>
            </a:r>
            <a:endParaRPr kumimoji="1" lang="zh-CN" altLang="en-US" sz="6000" dirty="0">
              <a:solidFill>
                <a:srgbClr val="F3018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inpin heiti" panose="00000500000000000000" pitchFamily="2" charset="-122"/>
            </a:endParaRPr>
          </a:p>
        </p:txBody>
      </p:sp>
      <p:pic>
        <p:nvPicPr>
          <p:cNvPr id="7" name="图片 6" descr="瓶子里的饮料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237860">
            <a:off x="-1293868" y="4051975"/>
            <a:ext cx="3123407" cy="545520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9"/>
          <p:cNvSpPr txBox="1"/>
          <p:nvPr/>
        </p:nvSpPr>
        <p:spPr>
          <a:xfrm>
            <a:off x="914661" y="2488608"/>
            <a:ext cx="4722160" cy="2078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latin typeface="PingFang SC Light" panose="020B0300000000000000" pitchFamily="34" charset="-122"/>
                <a:ea typeface="PingFang SC Light" panose="020B0300000000000000" pitchFamily="34" charset="-122"/>
              </a:rPr>
              <a:t>虽然添加糖可以提供能量，但是我们不应该摄取过多的含糖食物。因为日常食品可能都添加了糖分，很多人一不小心就摄入了过多的糖分！</a:t>
            </a:r>
            <a:endParaRPr lang="zh-CN" altLang="en-US" sz="2200" dirty="0">
              <a:latin typeface="PingFang SC Light" panose="020B0300000000000000" pitchFamily="34" charset="-122"/>
              <a:ea typeface="PingFang SC Light" panose="020B0300000000000000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14661" y="1159602"/>
            <a:ext cx="73784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solidFill>
                  <a:srgbClr val="F3018E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添加糖</a:t>
            </a:r>
            <a:endParaRPr kumimoji="1" lang="zh-CN" altLang="en-US" sz="4400" b="1" dirty="0">
              <a:solidFill>
                <a:srgbClr val="F3018E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85545" y="1349297"/>
            <a:ext cx="2278621" cy="2278621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5718388" y="2398808"/>
            <a:ext cx="45719" cy="2258502"/>
          </a:xfrm>
          <a:prstGeom prst="rect">
            <a:avLst/>
          </a:prstGeom>
          <a:solidFill>
            <a:srgbClr val="F30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6609" t="12708" r="50035" b="8270"/>
          <a:stretch>
            <a:fillRect/>
          </a:stretch>
        </p:blipFill>
        <p:spPr>
          <a:xfrm>
            <a:off x="8121627" y="4164078"/>
            <a:ext cx="3295785" cy="2224433"/>
          </a:xfrm>
          <a:prstGeom prst="rect">
            <a:avLst/>
          </a:prstGeom>
        </p:spPr>
      </p:pic>
      <p:sp>
        <p:nvSpPr>
          <p:cNvPr id="12" name="TextBox 1"/>
          <p:cNvSpPr txBox="1"/>
          <p:nvPr/>
        </p:nvSpPr>
        <p:spPr>
          <a:xfrm>
            <a:off x="6569265" y="2429879"/>
            <a:ext cx="5928922" cy="15045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3200" dirty="0">
                <a:latin typeface="PingFang SC" panose="020B0400000000000000" pitchFamily="34" charset="-122"/>
                <a:ea typeface="PingFang SC" panose="020B0400000000000000" pitchFamily="34" charset="-122"/>
                <a:cs typeface="Calibri" panose="020F0502020204030204"/>
              </a:rPr>
              <a:t>糖会</a:t>
            </a:r>
            <a:r>
              <a:rPr lang="ja-JP" altLang="en-US" sz="3200">
                <a:latin typeface="PingFang SC" panose="020B0400000000000000" pitchFamily="34" charset="-122"/>
                <a:ea typeface="PingFang SC" panose="020B0400000000000000" pitchFamily="34" charset="-122"/>
                <a:cs typeface="Calibri" panose="020F0502020204030204"/>
              </a:rPr>
              <a:t>增加包括</a:t>
            </a:r>
            <a:r>
              <a:rPr lang="zh-CN" altLang="en-US" sz="3200" dirty="0">
                <a:solidFill>
                  <a:srgbClr val="F3018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Calibri" panose="020F0502020204030204"/>
              </a:rPr>
              <a:t> </a:t>
            </a:r>
            <a:endParaRPr lang="en-US" altLang="zh-CN" sz="3200" dirty="0">
              <a:solidFill>
                <a:srgbClr val="F3018E"/>
              </a:solidFill>
              <a:latin typeface="PingFang SC" panose="020B0400000000000000" pitchFamily="34" charset="-122"/>
              <a:ea typeface="PingFang SC" panose="020B0400000000000000" pitchFamily="34" charset="-122"/>
              <a:cs typeface="Calibri" panose="020F0502020204030204"/>
            </a:endParaRPr>
          </a:p>
          <a:p>
            <a:pPr>
              <a:lnSpc>
                <a:spcPct val="150000"/>
              </a:lnSpc>
            </a:pPr>
            <a:r>
              <a:rPr lang="ja-JP" altLang="en-US" sz="3200">
                <a:solidFill>
                  <a:srgbClr val="F3018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Calibri" panose="020F0502020204030204"/>
              </a:rPr>
              <a:t>龋齿</a:t>
            </a:r>
            <a:r>
              <a:rPr lang="ja-JP" altLang="en-US" sz="3200" dirty="0">
                <a:solidFill>
                  <a:srgbClr val="F3018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Calibri" panose="020F0502020204030204"/>
              </a:rPr>
              <a:t>、糖尿病</a:t>
            </a:r>
            <a:r>
              <a:rPr lang="ja-JP" altLang="en-US" sz="3200" dirty="0">
                <a:latin typeface="PingFang SC" panose="020B0400000000000000" pitchFamily="34" charset="-122"/>
                <a:ea typeface="PingFang SC" panose="020B0400000000000000" pitchFamily="34" charset="-122"/>
                <a:cs typeface="Calibri" panose="020F0502020204030204"/>
              </a:rPr>
              <a:t>的风险</a:t>
            </a:r>
            <a:endParaRPr lang="en-US" sz="3200" dirty="0">
              <a:highlight>
                <a:srgbClr val="FFFFFF"/>
              </a:highlight>
              <a:latin typeface="PingFang SC" panose="020B0400000000000000" pitchFamily="34" charset="-122"/>
              <a:ea typeface="PingFang SC" panose="020B0400000000000000" pitchFamily="34" charset="-122"/>
              <a:cs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文本&#10;&#10;中度可信度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0889" y="1677208"/>
            <a:ext cx="3501921" cy="4337405"/>
          </a:xfrm>
          <a:prstGeom prst="rect">
            <a:avLst/>
          </a:prstGeom>
        </p:spPr>
      </p:pic>
      <p:pic>
        <p:nvPicPr>
          <p:cNvPr id="6" name="图片 1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1886" y="1882692"/>
            <a:ext cx="1552361" cy="4131921"/>
          </a:xfrm>
          <a:prstGeom prst="rect">
            <a:avLst/>
          </a:prstGeom>
        </p:spPr>
      </p:pic>
      <p:sp>
        <p:nvSpPr>
          <p:cNvPr id="7" name="文本框 3"/>
          <p:cNvSpPr txBox="1"/>
          <p:nvPr/>
        </p:nvSpPr>
        <p:spPr>
          <a:xfrm>
            <a:off x="478443" y="458666"/>
            <a:ext cx="73784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如何识别</a:t>
            </a:r>
            <a:r>
              <a:rPr kumimoji="1" lang="zh-CN" altLang="en-US" sz="4400" b="1" dirty="0">
                <a:solidFill>
                  <a:srgbClr val="F3018E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含糖饮料</a:t>
            </a:r>
            <a:endParaRPr kumimoji="1" lang="zh-CN" altLang="en-US" sz="4400" b="1" dirty="0">
              <a:solidFill>
                <a:srgbClr val="F3018E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sp>
        <p:nvSpPr>
          <p:cNvPr id="8" name="Title 6"/>
          <p:cNvSpPr txBox="1"/>
          <p:nvPr>
            <p:custDataLst>
              <p:tags r:id="rId3"/>
            </p:custDataLst>
          </p:nvPr>
        </p:nvSpPr>
        <p:spPr>
          <a:xfrm>
            <a:off x="5565929" y="2107295"/>
            <a:ext cx="6294783" cy="3682714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6968" tIns="26787" rIns="66968" bIns="26787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342900" lvl="0" indent="-342900" algn="just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p"/>
            </a:pPr>
            <a:r>
              <a:rPr lang="zh-CN" altLang="en-US" sz="2800" spc="0" dirty="0">
                <a:ln w="3175">
                  <a:noFill/>
                  <a:prstDash val="dash"/>
                </a:ln>
                <a:latin typeface="PingFang SC" panose="020B0400000000000000" pitchFamily="34" charset="-122"/>
                <a:ea typeface="PingFang SC" panose="020B0400000000000000" pitchFamily="34" charset="-122"/>
                <a:cs typeface="微软雅黑" panose="020B0503020204020204" pitchFamily="34" charset="-122"/>
                <a:sym typeface="+mn-ea"/>
              </a:rPr>
              <a:t>识别含糖饮料，营养标签、配料表是关键；</a:t>
            </a:r>
            <a:endParaRPr lang="zh-CN" altLang="en-US" sz="2800" spc="0" dirty="0">
              <a:ln w="3175">
                <a:noFill/>
                <a:prstDash val="dash"/>
              </a:ln>
              <a:latin typeface="PingFang SC" panose="020B0400000000000000" pitchFamily="34" charset="-122"/>
              <a:ea typeface="PingFang SC" panose="020B0400000000000000" pitchFamily="34" charset="-122"/>
              <a:cs typeface="微软雅黑" panose="020B0503020204020204" pitchFamily="34" charset="-122"/>
              <a:sym typeface="+mn-ea"/>
            </a:endParaRPr>
          </a:p>
          <a:p>
            <a:pPr marL="342900" lvl="0" indent="-342900" algn="just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p"/>
            </a:pPr>
            <a:r>
              <a:rPr lang="zh-CN" altLang="en-US" sz="2800" spc="0" dirty="0">
                <a:ln w="3175">
                  <a:noFill/>
                  <a:prstDash val="dash"/>
                </a:ln>
                <a:latin typeface="PingFang SC" panose="020B0400000000000000" pitchFamily="34" charset="-122"/>
                <a:ea typeface="PingFang SC" panose="020B0400000000000000" pitchFamily="34" charset="-122"/>
                <a:cs typeface="微软雅黑" panose="020B0503020204020204" pitchFamily="34" charset="-122"/>
                <a:sym typeface="+mn-ea"/>
              </a:rPr>
              <a:t>含糖饮料主要看配料表里面是否含有糖（如</a:t>
            </a:r>
            <a:r>
              <a:rPr lang="zh-CN" altLang="en-US" sz="2800" spc="0" dirty="0">
                <a:latin typeface="PingFang SC" panose="020B0400000000000000" pitchFamily="34" charset="-122"/>
                <a:ea typeface="PingFang SC" panose="020B0400000000000000" pitchFamily="34" charset="-122"/>
                <a:cs typeface="微软雅黑" panose="020B0503020204020204" pitchFamily="34" charset="-122"/>
                <a:sym typeface="+mn-ea"/>
              </a:rPr>
              <a:t>果葡糖浆、白砂糖等）；</a:t>
            </a:r>
            <a:endParaRPr lang="zh-CN" altLang="en-US" sz="2800" spc="0" dirty="0">
              <a:ln w="3175">
                <a:noFill/>
                <a:prstDash val="dash"/>
              </a:ln>
              <a:latin typeface="PingFang SC" panose="020B0400000000000000" pitchFamily="34" charset="-122"/>
              <a:ea typeface="PingFang SC" panose="020B0400000000000000" pitchFamily="34" charset="-122"/>
              <a:cs typeface="微软雅黑" panose="020B0503020204020204" pitchFamily="34" charset="-122"/>
              <a:sym typeface="+mn-ea"/>
            </a:endParaRPr>
          </a:p>
          <a:p>
            <a:pPr marL="342900" lvl="0" indent="-342900" algn="just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p"/>
            </a:pPr>
            <a:r>
              <a:rPr lang="zh-CN" altLang="en-US" sz="2800" spc="0" dirty="0">
                <a:ln w="3175">
                  <a:noFill/>
                  <a:prstDash val="dash"/>
                </a:ln>
                <a:latin typeface="PingFang SC" panose="020B0400000000000000" pitchFamily="34" charset="-122"/>
                <a:ea typeface="PingFang SC" panose="020B0400000000000000" pitchFamily="34" charset="-122"/>
                <a:cs typeface="微软雅黑" panose="020B0503020204020204" pitchFamily="34" charset="-122"/>
                <a:sym typeface="+mn-ea"/>
              </a:rPr>
              <a:t>营养成分表中有碳水化合物（糖）；</a:t>
            </a:r>
            <a:endParaRPr lang="en-US" altLang="zh-CN" sz="2800" spc="0" dirty="0">
              <a:ln w="3175">
                <a:noFill/>
                <a:prstDash val="dash"/>
              </a:ln>
              <a:latin typeface="PingFang SC" panose="020B0400000000000000" pitchFamily="34" charset="-122"/>
              <a:ea typeface="PingFang SC" panose="020B0400000000000000" pitchFamily="34" charset="-122"/>
              <a:cs typeface="微软雅黑" panose="020B0503020204020204" pitchFamily="34" charset="-122"/>
              <a:sym typeface="+mn-ea"/>
            </a:endParaRPr>
          </a:p>
          <a:p>
            <a:pPr marL="342900" lvl="0" indent="-342900" algn="just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p"/>
            </a:pPr>
            <a:r>
              <a:rPr lang="zh-CN" altLang="en-US" sz="2800" spc="0" dirty="0">
                <a:ln w="3175">
                  <a:noFill/>
                  <a:prstDash val="dash"/>
                </a:ln>
                <a:latin typeface="PingFang SC" panose="020B0400000000000000" pitchFamily="34" charset="-122"/>
                <a:ea typeface="PingFang SC" panose="020B0400000000000000" pitchFamily="34" charset="-122"/>
                <a:cs typeface="微软雅黑" panose="020B0503020204020204" pitchFamily="34" charset="-122"/>
                <a:sym typeface="+mn-ea"/>
              </a:rPr>
              <a:t>代糖饮料也要少喝。</a:t>
            </a:r>
            <a:endParaRPr lang="zh-CN" altLang="en-US" sz="2800" spc="0" dirty="0">
              <a:ln w="3175">
                <a:noFill/>
                <a:prstDash val="dash"/>
              </a:ln>
              <a:latin typeface="PingFang SC" panose="020B0400000000000000" pitchFamily="34" charset="-122"/>
              <a:ea typeface="PingFang SC" panose="020B0400000000000000" pitchFamily="34" charset="-122"/>
              <a:cs typeface="微软雅黑" panose="020B0503020204020204" pitchFamily="34" charset="-122"/>
              <a:sym typeface="+mn-ea"/>
            </a:endParaRPr>
          </a:p>
          <a:p>
            <a:pPr marL="304800" lvl="0" indent="-304800" algn="just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endParaRPr lang="zh-CN" altLang="en-US" sz="2800" spc="180" dirty="0">
              <a:ln w="3175">
                <a:noFill/>
                <a:prstDash val="dash"/>
              </a:ln>
              <a:latin typeface="PingFang SC" panose="020B0400000000000000" pitchFamily="34" charset="-122"/>
              <a:ea typeface="PingFang SC" panose="020B0400000000000000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06010" y="434816"/>
            <a:ext cx="73784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solidFill>
                  <a:srgbClr val="2E309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饮料里到底有多少糖</a:t>
            </a:r>
            <a:endParaRPr kumimoji="1" lang="en-US" altLang="zh-CN" sz="4400" b="1" dirty="0">
              <a:solidFill>
                <a:srgbClr val="2E3090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pic>
        <p:nvPicPr>
          <p:cNvPr id="3" name="图片 2" descr="图形用户界面, 网站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560743"/>
            <a:ext cx="12192000" cy="471416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6687988" y="2975529"/>
            <a:ext cx="4937523" cy="1781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喝白水</a:t>
            </a: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是最好选择</a:t>
            </a:r>
            <a:endParaRPr lang="en-US" altLang="zh-CN" sz="3200" dirty="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随身携带水杯</a:t>
            </a:r>
            <a:endParaRPr lang="en-US" altLang="zh-CN" sz="3200" dirty="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41934" y="299607"/>
            <a:ext cx="97363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我们应该</a:t>
            </a:r>
            <a:endParaRPr kumimoji="1" lang="en-US" altLang="zh-CN" sz="4400" b="1" dirty="0"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r>
              <a:rPr kumimoji="1" lang="zh-CN" altLang="en-US" sz="4400" b="1" dirty="0">
                <a:solidFill>
                  <a:srgbClr val="F3018E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不喝</a:t>
            </a:r>
            <a:r>
              <a:rPr kumimoji="1" lang="en-US" altLang="zh-CN" sz="4400" b="1" dirty="0">
                <a:solidFill>
                  <a:srgbClr val="F3018E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/</a:t>
            </a:r>
            <a:r>
              <a:rPr kumimoji="1" lang="zh-CN" altLang="en-US" sz="4400" b="1" dirty="0">
                <a:solidFill>
                  <a:srgbClr val="F3018E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少喝含糖饮料 足量饮水</a:t>
            </a:r>
            <a:endParaRPr kumimoji="1" lang="zh-CN" altLang="en-US" sz="4400" b="1" dirty="0">
              <a:solidFill>
                <a:srgbClr val="F3018E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pic>
        <p:nvPicPr>
          <p:cNvPr id="5" name="图片 4" descr="卡通人物&#10;&#10;描述已自动生成"/>
          <p:cNvPicPr>
            <a:picLocks noChangeAspect="1"/>
          </p:cNvPicPr>
          <p:nvPr/>
        </p:nvPicPr>
        <p:blipFill rotWithShape="1">
          <a:blip r:embed="rId1"/>
          <a:srcRect b="11429"/>
          <a:stretch>
            <a:fillRect/>
          </a:stretch>
        </p:blipFill>
        <p:spPr>
          <a:xfrm>
            <a:off x="1387929" y="825233"/>
            <a:ext cx="4937523" cy="603276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杯子里有饮料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63515" y="2000005"/>
            <a:ext cx="7019553" cy="436300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921735" y="2444539"/>
            <a:ext cx="5270265" cy="1781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latin typeface="PingFang SC" panose="020B0400000000000000" pitchFamily="34" charset="-122"/>
                <a:ea typeface="PingFang SC" panose="020B0400000000000000" pitchFamily="34" charset="-122"/>
              </a:rPr>
              <a:t>适量喝</a:t>
            </a:r>
            <a:r>
              <a:rPr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不加糖</a:t>
            </a:r>
            <a:r>
              <a:rPr lang="zh-CN" altLang="en-US" sz="3200" dirty="0">
                <a:latin typeface="PingFang SC" panose="020B0400000000000000" pitchFamily="34" charset="-122"/>
                <a:ea typeface="PingFang SC" panose="020B0400000000000000" pitchFamily="34" charset="-122"/>
              </a:rPr>
              <a:t>的</a:t>
            </a:r>
            <a:endParaRPr lang="en-US" altLang="zh-CN" sz="32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latin typeface="PingFang SC" panose="020B0400000000000000" pitchFamily="34" charset="-122"/>
                <a:ea typeface="PingFang SC" panose="020B0400000000000000" pitchFamily="34" charset="-122"/>
              </a:rPr>
              <a:t>鲜榨蔬果汁</a:t>
            </a:r>
            <a:endParaRPr lang="en-US" altLang="zh-CN" sz="32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41934" y="299607"/>
            <a:ext cx="97363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我们应该</a:t>
            </a:r>
            <a:endParaRPr kumimoji="1" lang="en-US" altLang="zh-CN" sz="4400" b="1" dirty="0"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r>
              <a:rPr kumimoji="1" lang="zh-CN" altLang="en-US" sz="4400" b="1" dirty="0">
                <a:solidFill>
                  <a:srgbClr val="F3018E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不喝</a:t>
            </a:r>
            <a:r>
              <a:rPr kumimoji="1" lang="en-US" altLang="zh-CN" sz="4400" b="1" dirty="0">
                <a:solidFill>
                  <a:srgbClr val="F3018E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/</a:t>
            </a:r>
            <a:r>
              <a:rPr kumimoji="1" lang="zh-CN" altLang="en-US" sz="4400" b="1" dirty="0">
                <a:solidFill>
                  <a:srgbClr val="F3018E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少喝含糖饮料 足量饮水</a:t>
            </a:r>
            <a:endParaRPr kumimoji="1" lang="zh-CN" altLang="en-US" sz="4400" b="1" dirty="0">
              <a:solidFill>
                <a:srgbClr val="F3018E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117230" y="2616571"/>
            <a:ext cx="5348553" cy="988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dirty="0">
                <a:latin typeface="PingFang SC" panose="020B0400000000000000" pitchFamily="34" charset="-122"/>
                <a:ea typeface="PingFang SC" panose="020B0400000000000000" pitchFamily="34" charset="-122"/>
              </a:rPr>
              <a:t>可以自制美味的水</a:t>
            </a:r>
            <a:endParaRPr lang="en-US" altLang="zh-CN" sz="44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17230" y="3722675"/>
            <a:ext cx="5466901" cy="148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latin typeface="PingFang SC" panose="020B0400000000000000" pitchFamily="34" charset="-122"/>
                <a:ea typeface="PingFang SC" panose="020B0400000000000000" pitchFamily="34" charset="-122"/>
              </a:rPr>
              <a:t>比如加柠檬片、薄荷叶、</a:t>
            </a:r>
            <a:endParaRPr lang="en-US" altLang="zh-CN" sz="32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latin typeface="PingFang SC" panose="020B0400000000000000" pitchFamily="34" charset="-122"/>
                <a:ea typeface="PingFang SC" panose="020B0400000000000000" pitchFamily="34" charset="-122"/>
              </a:rPr>
              <a:t>或者苹果块</a:t>
            </a:r>
            <a:endParaRPr lang="en-US" altLang="zh-CN" sz="32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3" name="图片 2" descr="图形用户界面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24870" y="1312116"/>
            <a:ext cx="4249900" cy="476362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41934" y="299607"/>
            <a:ext cx="97363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我们应该</a:t>
            </a:r>
            <a:endParaRPr kumimoji="1" lang="en-US" altLang="zh-CN" sz="4400" b="1" dirty="0"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r>
              <a:rPr kumimoji="1" lang="zh-CN" altLang="en-US" sz="4400" b="1" dirty="0">
                <a:solidFill>
                  <a:srgbClr val="F3018E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不喝</a:t>
            </a:r>
            <a:r>
              <a:rPr kumimoji="1" lang="en-US" altLang="zh-CN" sz="4400" b="1" dirty="0">
                <a:solidFill>
                  <a:srgbClr val="F3018E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/</a:t>
            </a:r>
            <a:r>
              <a:rPr kumimoji="1" lang="zh-CN" altLang="en-US" sz="4400" b="1" dirty="0">
                <a:solidFill>
                  <a:srgbClr val="F3018E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少喝含糖饮料 足量饮水</a:t>
            </a:r>
            <a:endParaRPr kumimoji="1" lang="zh-CN" altLang="en-US" sz="4400" b="1" dirty="0">
              <a:solidFill>
                <a:srgbClr val="F3018E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地上的球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82987" y="0"/>
            <a:ext cx="12473272" cy="6994358"/>
          </a:xfrm>
          <a:prstGeom prst="rect">
            <a:avLst/>
          </a:prstGeom>
        </p:spPr>
      </p:pic>
      <p:sp>
        <p:nvSpPr>
          <p:cNvPr id="3" name="任意形状 4"/>
          <p:cNvSpPr/>
          <p:nvPr/>
        </p:nvSpPr>
        <p:spPr>
          <a:xfrm rot="2866791">
            <a:off x="-2796644" y="-203802"/>
            <a:ext cx="8936873" cy="2912615"/>
          </a:xfrm>
          <a:custGeom>
            <a:avLst/>
            <a:gdLst>
              <a:gd name="connsiteX0" fmla="*/ 0 w 3790658"/>
              <a:gd name="connsiteY0" fmla="*/ 0 h 1235413"/>
              <a:gd name="connsiteX1" fmla="*/ 2935084 w 3790658"/>
              <a:gd name="connsiteY1" fmla="*/ 0 h 1235413"/>
              <a:gd name="connsiteX2" fmla="*/ 3136042 w 3790658"/>
              <a:gd name="connsiteY2" fmla="*/ 0 h 1235413"/>
              <a:gd name="connsiteX3" fmla="*/ 3790658 w 3790658"/>
              <a:gd name="connsiteY3" fmla="*/ 0 h 1235413"/>
              <a:gd name="connsiteX4" fmla="*/ 3336999 w 3790658"/>
              <a:gd name="connsiteY4" fmla="*/ 617707 h 1235413"/>
              <a:gd name="connsiteX5" fmla="*/ 3790658 w 3790658"/>
              <a:gd name="connsiteY5" fmla="*/ 1235413 h 1235413"/>
              <a:gd name="connsiteX6" fmla="*/ 3136042 w 3790658"/>
              <a:gd name="connsiteY6" fmla="*/ 1235413 h 1235413"/>
              <a:gd name="connsiteX7" fmla="*/ 2935084 w 3790658"/>
              <a:gd name="connsiteY7" fmla="*/ 1235413 h 1235413"/>
              <a:gd name="connsiteX8" fmla="*/ 0 w 3790658"/>
              <a:gd name="connsiteY8" fmla="*/ 1235413 h 123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0658" h="1235413">
                <a:moveTo>
                  <a:pt x="0" y="0"/>
                </a:moveTo>
                <a:lnTo>
                  <a:pt x="2935084" y="0"/>
                </a:lnTo>
                <a:lnTo>
                  <a:pt x="3136042" y="0"/>
                </a:lnTo>
                <a:lnTo>
                  <a:pt x="3790658" y="0"/>
                </a:lnTo>
                <a:lnTo>
                  <a:pt x="3336999" y="617707"/>
                </a:lnTo>
                <a:lnTo>
                  <a:pt x="3790658" y="1235413"/>
                </a:lnTo>
                <a:lnTo>
                  <a:pt x="3136042" y="1235413"/>
                </a:lnTo>
                <a:lnTo>
                  <a:pt x="2935084" y="1235413"/>
                </a:lnTo>
                <a:lnTo>
                  <a:pt x="0" y="1235413"/>
                </a:lnTo>
                <a:close/>
              </a:path>
            </a:pathLst>
          </a:custGeom>
          <a:solidFill>
            <a:srgbClr val="00B0F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866775">
              <a:defRPr/>
            </a:pPr>
            <a:endParaRPr kumimoji="1" lang="zh-CN" altLang="en-US" sz="2275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99658" y="1586309"/>
            <a:ext cx="2380780" cy="23392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866775"/>
            <a:r>
              <a:rPr kumimoji="1" lang="en-US" altLang="zh-CN" sz="14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kumimoji="1" lang="en-US" altLang="zh-CN" sz="146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36267" y="3925539"/>
            <a:ext cx="4801314" cy="103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66775">
              <a:lnSpc>
                <a:spcPct val="110000"/>
              </a:lnSpc>
            </a:pPr>
            <a:r>
              <a:rPr kumimoji="1" lang="zh-CN" altLang="en-US" sz="6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inpin heiti" panose="00000500000000000000" pitchFamily="2" charset="-122"/>
              </a:rPr>
              <a:t>一起动起来！</a:t>
            </a:r>
            <a:endParaRPr kumimoji="1" lang="zh-CN" altLang="en-US" sz="6000" dirty="0">
              <a:solidFill>
                <a:srgbClr val="F3018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inpin heiti" panose="00000500000000000000" pitchFamily="2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0" y="0"/>
            <a:ext cx="11881930" cy="6858000"/>
          </a:xfrm>
          <a:prstGeom prst="rect">
            <a:avLst/>
          </a:prstGeom>
          <a:solidFill>
            <a:srgbClr val="F7F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083797" y="709364"/>
            <a:ext cx="6352687" cy="5864019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4995129" y="-1453381"/>
            <a:ext cx="9764760" cy="9764760"/>
          </a:xfrm>
          <a:prstGeom prst="ellipse">
            <a:avLst/>
          </a:prstGeom>
          <a:solidFill>
            <a:schemeClr val="bg1"/>
          </a:solidFill>
          <a:ln w="381000">
            <a:solidFill>
              <a:srgbClr val="2E3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014059" y="2631011"/>
            <a:ext cx="2465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solidFill>
                  <a:srgbClr val="F3019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健康成长</a:t>
            </a:r>
            <a:endParaRPr kumimoji="1" lang="en-US" altLang="zh-CN" sz="4400" b="1" dirty="0">
              <a:solidFill>
                <a:srgbClr val="F30190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r>
              <a:rPr kumimoji="1"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的秘诀</a:t>
            </a:r>
            <a:endParaRPr kumimoji="1" lang="zh-CN" altLang="en-US" sz="4400" b="1" dirty="0"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sp>
        <p:nvSpPr>
          <p:cNvPr id="21" name="椭圆 20"/>
          <p:cNvSpPr>
            <a:spLocks noChangeAspect="1"/>
          </p:cNvSpPr>
          <p:nvPr/>
        </p:nvSpPr>
        <p:spPr>
          <a:xfrm>
            <a:off x="6282949" y="1122476"/>
            <a:ext cx="4680000" cy="468000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grpSp>
        <p:nvGrpSpPr>
          <p:cNvPr id="22" name="组合 21"/>
          <p:cNvGrpSpPr/>
          <p:nvPr/>
        </p:nvGrpSpPr>
        <p:grpSpPr>
          <a:xfrm>
            <a:off x="5793548" y="755788"/>
            <a:ext cx="5646254" cy="5439777"/>
            <a:chOff x="4407651" y="1881363"/>
            <a:chExt cx="3158304" cy="3927551"/>
          </a:xfrm>
        </p:grpSpPr>
        <p:sp>
          <p:nvSpPr>
            <p:cNvPr id="23" name="任意形状 22"/>
            <p:cNvSpPr>
              <a:spLocks noChangeAspect="1"/>
            </p:cNvSpPr>
            <p:nvPr/>
          </p:nvSpPr>
          <p:spPr>
            <a:xfrm>
              <a:off x="5604151" y="3315764"/>
              <a:ext cx="805483" cy="1039688"/>
            </a:xfrm>
            <a:custGeom>
              <a:avLst/>
              <a:gdLst>
                <a:gd name="connsiteX0" fmla="*/ 0 w 1132418"/>
                <a:gd name="connsiteY0" fmla="*/ 188740 h 1132418"/>
                <a:gd name="connsiteX1" fmla="*/ 188740 w 1132418"/>
                <a:gd name="connsiteY1" fmla="*/ 0 h 1132418"/>
                <a:gd name="connsiteX2" fmla="*/ 943678 w 1132418"/>
                <a:gd name="connsiteY2" fmla="*/ 0 h 1132418"/>
                <a:gd name="connsiteX3" fmla="*/ 1132418 w 1132418"/>
                <a:gd name="connsiteY3" fmla="*/ 188740 h 1132418"/>
                <a:gd name="connsiteX4" fmla="*/ 1132418 w 1132418"/>
                <a:gd name="connsiteY4" fmla="*/ 943678 h 1132418"/>
                <a:gd name="connsiteX5" fmla="*/ 943678 w 1132418"/>
                <a:gd name="connsiteY5" fmla="*/ 1132418 h 1132418"/>
                <a:gd name="connsiteX6" fmla="*/ 188740 w 1132418"/>
                <a:gd name="connsiteY6" fmla="*/ 1132418 h 1132418"/>
                <a:gd name="connsiteX7" fmla="*/ 0 w 1132418"/>
                <a:gd name="connsiteY7" fmla="*/ 943678 h 1132418"/>
                <a:gd name="connsiteX8" fmla="*/ 0 w 1132418"/>
                <a:gd name="connsiteY8" fmla="*/ 188740 h 113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2418" h="1132418">
                  <a:moveTo>
                    <a:pt x="0" y="188740"/>
                  </a:moveTo>
                  <a:cubicBezTo>
                    <a:pt x="0" y="84502"/>
                    <a:pt x="84502" y="0"/>
                    <a:pt x="188740" y="0"/>
                  </a:cubicBezTo>
                  <a:lnTo>
                    <a:pt x="943678" y="0"/>
                  </a:lnTo>
                  <a:cubicBezTo>
                    <a:pt x="1047916" y="0"/>
                    <a:pt x="1132418" y="84502"/>
                    <a:pt x="1132418" y="188740"/>
                  </a:cubicBezTo>
                  <a:lnTo>
                    <a:pt x="1132418" y="943678"/>
                  </a:lnTo>
                  <a:cubicBezTo>
                    <a:pt x="1132418" y="1047916"/>
                    <a:pt x="1047916" y="1132418"/>
                    <a:pt x="943678" y="1132418"/>
                  </a:cubicBezTo>
                  <a:lnTo>
                    <a:pt x="188740" y="1132418"/>
                  </a:lnTo>
                  <a:cubicBezTo>
                    <a:pt x="84502" y="1132418"/>
                    <a:pt x="0" y="1047916"/>
                    <a:pt x="0" y="943678"/>
                  </a:cubicBezTo>
                  <a:lnTo>
                    <a:pt x="0" y="188740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700" tIns="113700" rIns="113700" bIns="113700" numCol="1" spcCol="1270" anchor="ctr" anchorCtr="0">
              <a:noAutofit/>
            </a:bodyPr>
            <a:lstStyle/>
            <a:p>
              <a:pPr lvl="0" indent="0" algn="ctr" defTabSz="102235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4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养成</a:t>
              </a:r>
              <a:endParaRPr lang="en-US" altLang="zh-CN" sz="24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  <a:p>
              <a:pPr lvl="0" indent="0" algn="ctr" defTabSz="102235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4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好习惯</a:t>
              </a:r>
              <a:endParaRPr lang="zh-CN" altLang="en-US" sz="24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</p:txBody>
        </p:sp>
        <p:sp>
          <p:nvSpPr>
            <p:cNvPr id="32" name="任意形状 31"/>
            <p:cNvSpPr/>
            <p:nvPr/>
          </p:nvSpPr>
          <p:spPr>
            <a:xfrm rot="16200000">
              <a:off x="5721811" y="2988344"/>
              <a:ext cx="562109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562109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任意形状 33"/>
            <p:cNvSpPr>
              <a:spLocks noChangeAspect="1"/>
            </p:cNvSpPr>
            <p:nvPr/>
          </p:nvSpPr>
          <p:spPr>
            <a:xfrm>
              <a:off x="5649261" y="1881363"/>
              <a:ext cx="704797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8720" h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058" tIns="70058" rIns="70058" bIns="70058" numCol="1" spcCol="1270" anchor="ctr" anchorCtr="0">
              <a:noAutofit/>
            </a:bodyPr>
            <a:lstStyle/>
            <a:p>
              <a:pPr lvl="0" indent="0" algn="ctr" defTabSz="577850">
                <a:spcBef>
                  <a:spcPct val="0"/>
                </a:spcBef>
                <a:buNone/>
              </a:pPr>
              <a:r>
                <a:rPr lang="zh-CN" altLang="en-US" sz="16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每天吃</a:t>
              </a:r>
              <a:endParaRPr lang="en-US" altLang="zh-CN" sz="16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  <a:p>
              <a:pPr lvl="0" indent="0" algn="ctr" defTabSz="577850">
                <a:spcBef>
                  <a:spcPct val="0"/>
                </a:spcBef>
                <a:buNone/>
              </a:pPr>
              <a:r>
                <a:rPr lang="zh-CN" altLang="en-US" sz="16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五种蔬菜</a:t>
              </a:r>
              <a:endParaRPr lang="zh-CN" altLang="en-US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</p:txBody>
        </p:sp>
        <p:sp>
          <p:nvSpPr>
            <p:cNvPr id="35" name="任意形状 34"/>
            <p:cNvSpPr/>
            <p:nvPr/>
          </p:nvSpPr>
          <p:spPr>
            <a:xfrm rot="19800000">
              <a:off x="6541220" y="3404750"/>
              <a:ext cx="415829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415829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任意形状 35"/>
            <p:cNvSpPr>
              <a:spLocks noChangeAspect="1"/>
            </p:cNvSpPr>
            <p:nvPr/>
          </p:nvSpPr>
          <p:spPr>
            <a:xfrm>
              <a:off x="6847685" y="2860900"/>
              <a:ext cx="704797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8720" h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5138" tIns="75138" rIns="75138" bIns="75138" numCol="1" spcCol="1270" anchor="ctr" anchorCtr="0">
              <a:noAutofit/>
            </a:bodyPr>
            <a:lstStyle/>
            <a:p>
              <a:pPr lvl="0" indent="0" algn="ctr" defTabSz="66675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合理选择</a:t>
              </a:r>
              <a:endParaRPr lang="en-US" altLang="zh-CN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  <a:p>
              <a:pPr lvl="0" indent="0" algn="ctr" defTabSz="66675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零食</a:t>
              </a:r>
              <a:endParaRPr lang="zh-CN" altLang="en-US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</p:txBody>
        </p:sp>
        <p:sp>
          <p:nvSpPr>
            <p:cNvPr id="37" name="任意形状 36"/>
            <p:cNvSpPr/>
            <p:nvPr/>
          </p:nvSpPr>
          <p:spPr>
            <a:xfrm rot="1800000">
              <a:off x="6541220" y="4266466"/>
              <a:ext cx="415829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415829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任意形状 37"/>
            <p:cNvSpPr>
              <a:spLocks noChangeAspect="1"/>
            </p:cNvSpPr>
            <p:nvPr/>
          </p:nvSpPr>
          <p:spPr>
            <a:xfrm>
              <a:off x="6861157" y="4113748"/>
              <a:ext cx="704798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8720" h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058" tIns="70058" rIns="70058" bIns="70058" numCol="1" spcCol="1270" anchor="ctr" anchorCtr="0">
              <a:noAutofit/>
            </a:bodyPr>
            <a:lstStyle/>
            <a:p>
              <a:pPr lvl="0" indent="0" algn="ctr" defTabSz="57785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少吃高脂高盐高糖的</a:t>
              </a:r>
              <a:endParaRPr lang="en-US" altLang="zh-CN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  <a:p>
              <a:pPr lvl="0" indent="0" algn="ctr" defTabSz="57785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加工食品</a:t>
              </a:r>
              <a:endParaRPr lang="zh-CN" altLang="en-US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</p:txBody>
        </p:sp>
        <p:sp>
          <p:nvSpPr>
            <p:cNvPr id="39" name="任意形状 38"/>
            <p:cNvSpPr/>
            <p:nvPr/>
          </p:nvSpPr>
          <p:spPr>
            <a:xfrm rot="5400000">
              <a:off x="5721811" y="4682872"/>
              <a:ext cx="562109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562109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2" name="任意形状 41"/>
            <p:cNvSpPr/>
            <p:nvPr/>
          </p:nvSpPr>
          <p:spPr>
            <a:xfrm>
              <a:off x="5657921" y="4899187"/>
              <a:ext cx="704797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8720" h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978" tIns="64978" rIns="64978" bIns="64978" numCol="1" spcCol="1270" anchor="ctr" anchorCtr="0">
              <a:noAutofit/>
            </a:bodyPr>
            <a:lstStyle/>
            <a:p>
              <a:pPr lvl="0" indent="0" algn="ctr" defTabSz="48895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足量饮水</a:t>
              </a:r>
              <a:endParaRPr lang="en-US" altLang="zh-CN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  <a:p>
              <a:pPr lvl="0" indent="0" algn="ctr" defTabSz="48895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不喝</a:t>
              </a:r>
              <a:r>
                <a:rPr lang="en-US" altLang="zh-CN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/</a:t>
              </a: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少喝含糖饮料</a:t>
              </a:r>
              <a:endParaRPr lang="zh-CN" altLang="en-US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</p:txBody>
        </p:sp>
        <p:sp>
          <p:nvSpPr>
            <p:cNvPr id="44" name="任意形状 43"/>
            <p:cNvSpPr/>
            <p:nvPr/>
          </p:nvSpPr>
          <p:spPr>
            <a:xfrm rot="9000000">
              <a:off x="5048682" y="4266466"/>
              <a:ext cx="415829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415829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任意形状 44"/>
            <p:cNvSpPr>
              <a:spLocks noChangeAspect="1"/>
            </p:cNvSpPr>
            <p:nvPr/>
          </p:nvSpPr>
          <p:spPr>
            <a:xfrm>
              <a:off x="4427225" y="4129086"/>
              <a:ext cx="704797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8720" h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518" tIns="67518" rIns="67518" bIns="67518" numCol="1" spcCol="1270" anchor="ctr" anchorCtr="0">
              <a:noAutofit/>
            </a:bodyPr>
            <a:lstStyle/>
            <a:p>
              <a:pPr lvl="0" indent="0" algn="ctr" defTabSz="53340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一起</a:t>
              </a:r>
              <a:endParaRPr lang="en-US" altLang="zh-CN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  <a:p>
              <a:pPr lvl="0" indent="0" algn="ctr" defTabSz="53340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动起来</a:t>
              </a:r>
              <a:endParaRPr lang="zh-CN" altLang="en-US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</p:txBody>
        </p:sp>
        <p:sp>
          <p:nvSpPr>
            <p:cNvPr id="46" name="任意形状 45"/>
            <p:cNvSpPr/>
            <p:nvPr/>
          </p:nvSpPr>
          <p:spPr>
            <a:xfrm rot="12600000">
              <a:off x="5048682" y="3404750"/>
              <a:ext cx="415829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415829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任意形状 46"/>
            <p:cNvSpPr>
              <a:spLocks noChangeAspect="1"/>
            </p:cNvSpPr>
            <p:nvPr/>
          </p:nvSpPr>
          <p:spPr>
            <a:xfrm>
              <a:off x="4407651" y="2860900"/>
              <a:ext cx="704797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8720" h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758" tIns="82758" rIns="82758" bIns="82758" numCol="1" spcCol="1270" anchor="ctr" anchorCtr="0">
              <a:noAutofit/>
            </a:bodyPr>
            <a:lstStyle/>
            <a:p>
              <a:pPr lvl="0" indent="0" algn="ctr" defTabSz="80010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充足睡眠</a:t>
              </a:r>
              <a:endParaRPr lang="zh-CN" altLang="en-US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/>
          <p:cNvSpPr/>
          <p:nvPr/>
        </p:nvSpPr>
        <p:spPr>
          <a:xfrm>
            <a:off x="9901881" y="3714327"/>
            <a:ext cx="1798195" cy="2141041"/>
          </a:xfrm>
          <a:prstGeom prst="rect">
            <a:avLst/>
          </a:prstGeom>
          <a:solidFill>
            <a:schemeClr val="bg1"/>
          </a:solidFill>
          <a:ln w="38100">
            <a:solidFill>
              <a:srgbClr val="2E3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1" name="矩形 50"/>
          <p:cNvSpPr/>
          <p:nvPr/>
        </p:nvSpPr>
        <p:spPr>
          <a:xfrm>
            <a:off x="7655986" y="3714327"/>
            <a:ext cx="1798195" cy="2141041"/>
          </a:xfrm>
          <a:prstGeom prst="rect">
            <a:avLst/>
          </a:prstGeom>
          <a:solidFill>
            <a:schemeClr val="bg1"/>
          </a:solidFill>
          <a:ln w="38100">
            <a:solidFill>
              <a:srgbClr val="2E3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0" name="矩形 49"/>
          <p:cNvSpPr/>
          <p:nvPr/>
        </p:nvSpPr>
        <p:spPr>
          <a:xfrm>
            <a:off x="5361965" y="3714327"/>
            <a:ext cx="1798195" cy="2141041"/>
          </a:xfrm>
          <a:prstGeom prst="rect">
            <a:avLst/>
          </a:prstGeom>
          <a:solidFill>
            <a:schemeClr val="bg1"/>
          </a:solidFill>
          <a:ln w="38100">
            <a:solidFill>
              <a:srgbClr val="2E3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9" name="矩形 48"/>
          <p:cNvSpPr/>
          <p:nvPr/>
        </p:nvSpPr>
        <p:spPr>
          <a:xfrm>
            <a:off x="2790572" y="3714327"/>
            <a:ext cx="2235264" cy="2141041"/>
          </a:xfrm>
          <a:prstGeom prst="rect">
            <a:avLst/>
          </a:prstGeom>
          <a:solidFill>
            <a:schemeClr val="bg1"/>
          </a:solidFill>
          <a:ln w="38100">
            <a:solidFill>
              <a:srgbClr val="2E3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14662" y="3714327"/>
            <a:ext cx="1539780" cy="2141041"/>
          </a:xfrm>
          <a:prstGeom prst="rect">
            <a:avLst/>
          </a:prstGeom>
          <a:solidFill>
            <a:schemeClr val="bg1"/>
          </a:solidFill>
          <a:ln w="38100">
            <a:solidFill>
              <a:srgbClr val="2E3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TextBox 28"/>
          <p:cNvSpPr txBox="1">
            <a:spLocks noChangeArrowheads="1"/>
          </p:cNvSpPr>
          <p:nvPr/>
        </p:nvSpPr>
        <p:spPr bwMode="auto">
          <a:xfrm>
            <a:off x="4402741" y="1169496"/>
            <a:ext cx="7153806" cy="147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zh-CN" altLang="en-US" sz="2200" dirty="0">
                <a:latin typeface="PingFang SC" panose="020B0400000000000000" pitchFamily="34" charset="-122"/>
                <a:ea typeface="PingFang SC" panose="020B0400000000000000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运动之后会产生多巴胺，可以让人们保持亢奋的学习状态，快乐地学习与生活。每周</a:t>
            </a:r>
            <a:r>
              <a:rPr lang="en-US" altLang="zh-CN" sz="2200" dirty="0">
                <a:latin typeface="PingFang SC" panose="020B0400000000000000" pitchFamily="34" charset="-122"/>
                <a:ea typeface="PingFang SC" panose="020B0400000000000000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3-4</a:t>
            </a:r>
            <a:r>
              <a:rPr lang="zh-CN" altLang="en-US" sz="2200" dirty="0">
                <a:latin typeface="PingFang SC" panose="020B0400000000000000" pitchFamily="34" charset="-122"/>
                <a:ea typeface="PingFang SC" panose="020B0400000000000000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次中高强度的锻炼可以使大脑里的海马体变大，海马体越发达你就越聪明。</a:t>
            </a:r>
            <a:endParaRPr lang="zh-CN" altLang="en-US" sz="2200" dirty="0">
              <a:latin typeface="PingFang SC" panose="020B0400000000000000" pitchFamily="34" charset="-122"/>
              <a:ea typeface="PingFang SC" panose="020B0400000000000000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TextBox 29"/>
          <p:cNvSpPr txBox="1">
            <a:spLocks noChangeArrowheads="1"/>
          </p:cNvSpPr>
          <p:nvPr/>
        </p:nvSpPr>
        <p:spPr bwMode="auto">
          <a:xfrm>
            <a:off x="497938" y="4502985"/>
            <a:ext cx="237198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/>
            <a:r>
              <a:rPr lang="zh-CN" altLang="en-US" sz="2200" dirty="0">
                <a:latin typeface="PingFang SC" panose="020B0400000000000000" pitchFamily="34" charset="-122"/>
                <a:ea typeface="PingFang SC" panose="020B0400000000000000" pitchFamily="34" charset="-122"/>
                <a:sym typeface="Arial" panose="020B0604020202020204" pitchFamily="34" charset="0"/>
              </a:rPr>
              <a:t>让大脑</a:t>
            </a:r>
            <a:endParaRPr lang="en-US" altLang="zh-CN" sz="2200" dirty="0">
              <a:latin typeface="PingFang SC" panose="020B0400000000000000" pitchFamily="34" charset="-122"/>
              <a:ea typeface="PingFang SC" panose="020B0400000000000000" pitchFamily="34" charset="-122"/>
              <a:sym typeface="Arial" panose="020B0604020202020204" pitchFamily="34" charset="0"/>
            </a:endParaRPr>
          </a:p>
          <a:p>
            <a:pPr algn="ctr" fontAlgn="auto"/>
            <a:r>
              <a:rPr lang="zh-CN" altLang="en-US" sz="2200" dirty="0">
                <a:latin typeface="PingFang SC" panose="020B0400000000000000" pitchFamily="34" charset="-122"/>
                <a:ea typeface="PingFang SC" panose="020B0400000000000000" pitchFamily="34" charset="-122"/>
                <a:sym typeface="Arial" panose="020B0604020202020204" pitchFamily="34" charset="0"/>
              </a:rPr>
              <a:t>更高效</a:t>
            </a:r>
            <a:endParaRPr lang="en-US" altLang="zh-CN" sz="2200" dirty="0">
              <a:latin typeface="PingFang SC" panose="020B0400000000000000" pitchFamily="34" charset="-122"/>
              <a:ea typeface="PingFang SC" panose="020B0400000000000000" pitchFamily="34" charset="-122"/>
              <a:sym typeface="Arial" panose="020B0604020202020204" pitchFamily="34" charset="0"/>
            </a:endParaRPr>
          </a:p>
          <a:p>
            <a:pPr algn="ctr" fontAlgn="auto"/>
            <a:r>
              <a:rPr lang="zh-CN" altLang="en-US" sz="2200" dirty="0">
                <a:latin typeface="PingFang SC" panose="020B0400000000000000" pitchFamily="34" charset="-122"/>
                <a:ea typeface="PingFang SC" panose="020B0400000000000000" pitchFamily="34" charset="-122"/>
                <a:sym typeface="Arial" panose="020B0604020202020204" pitchFamily="34" charset="0"/>
              </a:rPr>
              <a:t>更聪明</a:t>
            </a:r>
            <a:endParaRPr lang="zh-CN" altLang="en-US" sz="2200" dirty="0">
              <a:latin typeface="PingFang SC" panose="020B0400000000000000" pitchFamily="34" charset="-122"/>
              <a:ea typeface="PingFang SC" panose="020B04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9" name="TextBox 32"/>
          <p:cNvSpPr txBox="1">
            <a:spLocks noChangeArrowheads="1"/>
          </p:cNvSpPr>
          <p:nvPr/>
        </p:nvSpPr>
        <p:spPr bwMode="auto">
          <a:xfrm>
            <a:off x="3003322" y="4404325"/>
            <a:ext cx="1809763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/>
            <a:r>
              <a:rPr lang="zh-CN" altLang="en-US" sz="2200" dirty="0">
                <a:latin typeface="PingFang SC" panose="020B0400000000000000" pitchFamily="34" charset="-122"/>
                <a:ea typeface="PingFang SC" panose="020B0400000000000000" pitchFamily="34" charset="-122"/>
                <a:sym typeface="Arial" panose="020B0604020202020204" pitchFamily="34" charset="0"/>
              </a:rPr>
              <a:t>促进呼吸、循环、肌肉骨骼系统发育，增强体质</a:t>
            </a:r>
            <a:endParaRPr lang="zh-CN" altLang="en-US" sz="2200" dirty="0">
              <a:latin typeface="PingFang SC" panose="020B0400000000000000" pitchFamily="34" charset="-122"/>
              <a:ea typeface="PingFang SC" panose="020B04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40" name="TextBox 35"/>
          <p:cNvSpPr txBox="1">
            <a:spLocks noChangeArrowheads="1"/>
          </p:cNvSpPr>
          <p:nvPr/>
        </p:nvSpPr>
        <p:spPr bwMode="auto">
          <a:xfrm>
            <a:off x="5350398" y="4413379"/>
            <a:ext cx="1809763" cy="970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2200" dirty="0">
                <a:latin typeface="PingFang SC" panose="020B0400000000000000" pitchFamily="34" charset="-122"/>
                <a:ea typeface="PingFang SC" panose="020B0400000000000000" pitchFamily="34" charset="-122"/>
                <a:sym typeface="Arial" panose="020B0604020202020204" pitchFamily="34" charset="0"/>
              </a:rPr>
              <a:t>增强免疫力</a:t>
            </a:r>
            <a:endParaRPr lang="zh-CN" altLang="en-US" sz="2200" dirty="0">
              <a:latin typeface="PingFang SC" panose="020B0400000000000000" pitchFamily="34" charset="-122"/>
              <a:ea typeface="PingFang SC" panose="020B0400000000000000" pitchFamily="34" charset="-122"/>
              <a:sym typeface="Arial" panose="020B0604020202020204" pitchFamily="34" charset="0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2200" dirty="0">
                <a:latin typeface="PingFang SC" panose="020B0400000000000000" pitchFamily="34" charset="-122"/>
                <a:ea typeface="PingFang SC" panose="020B0400000000000000" pitchFamily="34" charset="-122"/>
                <a:sym typeface="Arial" panose="020B0604020202020204" pitchFamily="34" charset="0"/>
              </a:rPr>
              <a:t>不易生病</a:t>
            </a:r>
            <a:endParaRPr lang="zh-CN" altLang="en-US" sz="2200" dirty="0">
              <a:latin typeface="PingFang SC" panose="020B0400000000000000" pitchFamily="34" charset="-122"/>
              <a:ea typeface="PingFang SC" panose="020B04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41" name="TextBox 32"/>
          <p:cNvSpPr txBox="1">
            <a:spLocks noChangeArrowheads="1"/>
          </p:cNvSpPr>
          <p:nvPr/>
        </p:nvSpPr>
        <p:spPr bwMode="auto">
          <a:xfrm>
            <a:off x="10175659" y="4502985"/>
            <a:ext cx="1250637" cy="970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auto">
              <a:lnSpc>
                <a:spcPct val="150000"/>
              </a:lnSpc>
            </a:pPr>
            <a:r>
              <a:rPr lang="zh-CN" altLang="en-US" sz="2200" dirty="0">
                <a:latin typeface="PingFang SC" panose="020B0400000000000000" pitchFamily="34" charset="-122"/>
                <a:ea typeface="PingFang SC" panose="020B0400000000000000" pitchFamily="34" charset="-122"/>
                <a:sym typeface="Arial" panose="020B0604020202020204" pitchFamily="34" charset="0"/>
              </a:rPr>
              <a:t>愉悦身心</a:t>
            </a:r>
            <a:endParaRPr lang="en-US" altLang="zh-CN" sz="2200" dirty="0">
              <a:latin typeface="PingFang SC" panose="020B0400000000000000" pitchFamily="34" charset="-122"/>
              <a:ea typeface="PingFang SC" panose="020B0400000000000000" pitchFamily="34" charset="-122"/>
              <a:sym typeface="Arial" panose="020B0604020202020204" pitchFamily="34" charset="0"/>
            </a:endParaRPr>
          </a:p>
          <a:p>
            <a:pPr algn="just" fontAlgn="auto">
              <a:lnSpc>
                <a:spcPct val="150000"/>
              </a:lnSpc>
            </a:pPr>
            <a:r>
              <a:rPr lang="zh-CN" altLang="en-US" sz="2200" dirty="0">
                <a:latin typeface="PingFang SC" panose="020B0400000000000000" pitchFamily="34" charset="-122"/>
                <a:ea typeface="PingFang SC" panose="020B0400000000000000" pitchFamily="34" charset="-122"/>
                <a:sym typeface="Arial" panose="020B0604020202020204" pitchFamily="34" charset="0"/>
              </a:rPr>
              <a:t>有助睡眠</a:t>
            </a:r>
            <a:endParaRPr lang="zh-CN" altLang="en-US" sz="2200" dirty="0">
              <a:latin typeface="PingFang SC" panose="020B0400000000000000" pitchFamily="34" charset="-122"/>
              <a:ea typeface="PingFang SC" panose="020B04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7826576" y="4413379"/>
            <a:ext cx="1428760" cy="1063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zh-CN" altLang="en-US" sz="2200" noProof="1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  <a:sym typeface="Arial" panose="020B0604020202020204" pitchFamily="34" charset="0"/>
              </a:rPr>
              <a:t>预防肥胖和慢性病</a:t>
            </a:r>
            <a:endParaRPr lang="en-US" altLang="zh-CN" sz="2200" noProof="1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250791" y="3281190"/>
            <a:ext cx="866274" cy="866274"/>
          </a:xfrm>
          <a:prstGeom prst="ellipse">
            <a:avLst/>
          </a:prstGeom>
          <a:solidFill>
            <a:srgbClr val="2E3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1</a:t>
            </a:r>
            <a:endParaRPr kumimoji="1" lang="zh-CN" altLang="en-US" sz="4400" b="1" dirty="0"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3536467" y="3281190"/>
            <a:ext cx="866274" cy="866274"/>
          </a:xfrm>
          <a:prstGeom prst="ellipse">
            <a:avLst/>
          </a:prstGeom>
          <a:solidFill>
            <a:srgbClr val="2E3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2</a:t>
            </a:r>
            <a:endParaRPr kumimoji="1" lang="zh-CN" altLang="en-US" sz="4400" b="1" dirty="0"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5822143" y="3281190"/>
            <a:ext cx="866274" cy="866274"/>
          </a:xfrm>
          <a:prstGeom prst="ellipse">
            <a:avLst/>
          </a:prstGeom>
          <a:solidFill>
            <a:srgbClr val="2E3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3</a:t>
            </a:r>
            <a:endParaRPr kumimoji="1" lang="zh-CN" altLang="en-US" sz="4400" b="1" dirty="0"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8107819" y="3281190"/>
            <a:ext cx="866274" cy="866274"/>
          </a:xfrm>
          <a:prstGeom prst="ellipse">
            <a:avLst/>
          </a:prstGeom>
          <a:solidFill>
            <a:srgbClr val="2E3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4</a:t>
            </a:r>
            <a:endParaRPr kumimoji="1" lang="zh-CN" altLang="en-US" sz="4400" b="1" dirty="0"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10393493" y="3281190"/>
            <a:ext cx="866274" cy="866274"/>
          </a:xfrm>
          <a:prstGeom prst="ellipse">
            <a:avLst/>
          </a:prstGeom>
          <a:solidFill>
            <a:srgbClr val="2E3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5</a:t>
            </a:r>
            <a:endParaRPr kumimoji="1" lang="zh-CN" altLang="en-US" sz="4400" b="1" dirty="0"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914662" y="1159602"/>
            <a:ext cx="43867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solidFill>
                  <a:srgbClr val="00B0F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积极运动</a:t>
            </a:r>
            <a:endParaRPr kumimoji="1" lang="en-US" altLang="zh-CN" sz="4400" b="1" dirty="0">
              <a:solidFill>
                <a:srgbClr val="00B0F0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r>
              <a:rPr kumimoji="1"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益处多</a:t>
            </a:r>
            <a:endParaRPr kumimoji="1" lang="zh-CN" altLang="en-US" sz="4400" b="1" dirty="0">
              <a:solidFill>
                <a:srgbClr val="F3018E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728"/>
    </mc:Choice>
    <mc:Fallback>
      <p:transition spd="slow" advTm="4728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26365" y="1428603"/>
            <a:ext cx="10939269" cy="1170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CN" altLang="en-US" sz="3200" b="1" dirty="0">
                <a:solidFill>
                  <a:srgbClr val="00B0F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  <a:cs typeface="Times New Roman" panose="02020603050405020304" pitchFamily="18" charset="0"/>
              </a:rPr>
              <a:t>重要</a:t>
            </a:r>
            <a:r>
              <a:rPr lang="zh-CN" altLang="zh-CN" sz="3200" b="1" dirty="0">
                <a:solidFill>
                  <a:srgbClr val="00B0F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  <a:cs typeface="Times New Roman" panose="02020603050405020304" pitchFamily="18" charset="0"/>
              </a:rPr>
              <a:t>的日子</a:t>
            </a:r>
            <a:r>
              <a:rPr lang="zh-CN" altLang="en-US" sz="3200" b="1" dirty="0">
                <a:solidFill>
                  <a:srgbClr val="00B0F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  <a:cs typeface="Times New Roman" panose="02020603050405020304" pitchFamily="18" charset="0"/>
              </a:rPr>
              <a:t>，比如生日、儿童节，</a:t>
            </a:r>
            <a:r>
              <a:rPr lang="zh-CN" altLang="zh-CN" sz="3200" b="1" dirty="0">
                <a:solidFill>
                  <a:srgbClr val="00B0F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  <a:cs typeface="Times New Roman" panose="02020603050405020304" pitchFamily="18" charset="0"/>
              </a:rPr>
              <a:t>让我们一起用运动庆祝</a:t>
            </a:r>
            <a:endParaRPr lang="en-US" altLang="zh-CN" sz="3200" b="1" dirty="0">
              <a:solidFill>
                <a:srgbClr val="00B0F0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CN" altLang="zh-CN" sz="2800" dirty="0">
                <a:latin typeface="PingFang SC Light" panose="020B0300000000000000" pitchFamily="34" charset="-122"/>
                <a:ea typeface="PingFang SC Light" panose="020B0300000000000000" pitchFamily="34" charset="-122"/>
                <a:cs typeface="Times New Roman" panose="02020603050405020304" pitchFamily="18" charset="0"/>
              </a:rPr>
              <a:t>一起出去玩，比如爬山、打球等等来庆祝</a:t>
            </a:r>
            <a:endParaRPr kumimoji="1" lang="zh-CN" altLang="en-US" sz="2800" dirty="0"/>
          </a:p>
        </p:txBody>
      </p:sp>
      <p:pic>
        <p:nvPicPr>
          <p:cNvPr id="3" name="图片 2" descr="卡通人物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8634" y="3144383"/>
            <a:ext cx="7747000" cy="3429000"/>
          </a:xfrm>
          <a:prstGeom prst="rect">
            <a:avLst/>
          </a:prstGeom>
        </p:spPr>
      </p:pic>
      <p:sp>
        <p:nvSpPr>
          <p:cNvPr id="5" name="文本框 6"/>
          <p:cNvSpPr txBox="1"/>
          <p:nvPr/>
        </p:nvSpPr>
        <p:spPr>
          <a:xfrm>
            <a:off x="591835" y="284617"/>
            <a:ext cx="78326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走进更多运动 养成运动习惯</a:t>
            </a:r>
            <a:endParaRPr kumimoji="1" lang="zh-CN" altLang="en-US" sz="4400" b="1" dirty="0">
              <a:solidFill>
                <a:srgbClr val="00B0F0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-27093"/>
            <a:ext cx="12195387" cy="6858000"/>
          </a:xfrm>
          <a:prstGeom prst="rect">
            <a:avLst/>
          </a:prstGeom>
          <a:solidFill>
            <a:srgbClr val="F2F2F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77470" y="1794126"/>
            <a:ext cx="7916779" cy="607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CN" altLang="en-US" sz="3200" b="1" dirty="0">
                <a:solidFill>
                  <a:srgbClr val="00B0F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  <a:cs typeface="Times New Roman" panose="02020603050405020304" pitchFamily="18" charset="0"/>
              </a:rPr>
              <a:t>生活无处不运动，创造运动机会</a:t>
            </a:r>
            <a:endParaRPr lang="en-US" altLang="zh-CN" sz="3200" b="1" dirty="0">
              <a:solidFill>
                <a:srgbClr val="00B0F0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 descr="卡通人物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4508" y="1026825"/>
            <a:ext cx="3780790" cy="5927428"/>
          </a:xfrm>
          <a:prstGeom prst="rect">
            <a:avLst/>
          </a:prstGeom>
        </p:spPr>
      </p:pic>
      <p:sp>
        <p:nvSpPr>
          <p:cNvPr id="6" name="三角形 5"/>
          <p:cNvSpPr/>
          <p:nvPr/>
        </p:nvSpPr>
        <p:spPr>
          <a:xfrm rot="10800000">
            <a:off x="1267820" y="2505073"/>
            <a:ext cx="529390" cy="346366"/>
          </a:xfrm>
          <a:prstGeom prst="triangle">
            <a:avLst/>
          </a:prstGeom>
          <a:solidFill>
            <a:srgbClr val="F30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51" y="3153318"/>
            <a:ext cx="7148643" cy="3047747"/>
          </a:xfrm>
          <a:prstGeom prst="rect">
            <a:avLst/>
          </a:prstGeom>
          <a:effectLst>
            <a:outerShdw blurRad="261940" dir="3060000" sx="102000" sy="102000" algn="t" rotWithShape="0">
              <a:prstClr val="black">
                <a:alpha val="36041"/>
              </a:prstClr>
            </a:outerShdw>
          </a:effectLst>
        </p:spPr>
      </p:pic>
      <p:sp>
        <p:nvSpPr>
          <p:cNvPr id="9" name="文本框 6"/>
          <p:cNvSpPr txBox="1"/>
          <p:nvPr/>
        </p:nvSpPr>
        <p:spPr>
          <a:xfrm>
            <a:off x="591835" y="284617"/>
            <a:ext cx="78326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走进更多运动 养成运动习惯</a:t>
            </a:r>
            <a:endParaRPr kumimoji="1" lang="zh-CN" altLang="en-US" sz="4400" b="1" dirty="0">
              <a:solidFill>
                <a:srgbClr val="00B0F0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517120" y="1439760"/>
            <a:ext cx="1924917" cy="52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CN" altLang="en-US" sz="2800" b="1" dirty="0">
                <a:solidFill>
                  <a:srgbClr val="00B0F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  <a:cs typeface="Times New Roman" panose="02020603050405020304" pitchFamily="18" charset="0"/>
              </a:rPr>
              <a:t>分担家务</a:t>
            </a:r>
            <a:endParaRPr lang="en-US" altLang="zh-CN" sz="2800" b="1" dirty="0">
              <a:solidFill>
                <a:srgbClr val="00B0F0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720603" y="1460444"/>
            <a:ext cx="2583831" cy="523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CN" altLang="en-US" sz="2800" b="1" dirty="0">
                <a:solidFill>
                  <a:srgbClr val="00B0F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  <a:cs typeface="Times New Roman" panose="02020603050405020304" pitchFamily="18" charset="0"/>
              </a:rPr>
              <a:t>多走路少代步</a:t>
            </a:r>
            <a:endParaRPr lang="en-US" altLang="zh-CN" sz="2800" b="1" dirty="0">
              <a:solidFill>
                <a:srgbClr val="00B0F0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837465" y="1439760"/>
            <a:ext cx="3593075" cy="984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CN" altLang="en-US" sz="2800" b="1" dirty="0">
                <a:solidFill>
                  <a:srgbClr val="00B0F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  <a:cs typeface="Times New Roman" panose="02020603050405020304" pitchFamily="18" charset="0"/>
              </a:rPr>
              <a:t>上好体育课，多参加课间活动，不缺席</a:t>
            </a:r>
            <a:endParaRPr lang="en-US" altLang="zh-CN" sz="2800" b="1" dirty="0">
              <a:solidFill>
                <a:srgbClr val="00B0F0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三角形 20"/>
          <p:cNvSpPr/>
          <p:nvPr/>
        </p:nvSpPr>
        <p:spPr>
          <a:xfrm rot="10800000">
            <a:off x="5483129" y="2242032"/>
            <a:ext cx="529390" cy="346366"/>
          </a:xfrm>
          <a:prstGeom prst="triangle">
            <a:avLst/>
          </a:prstGeom>
          <a:solidFill>
            <a:srgbClr val="F30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三角形 21"/>
          <p:cNvSpPr/>
          <p:nvPr/>
        </p:nvSpPr>
        <p:spPr>
          <a:xfrm rot="10800000">
            <a:off x="2214883" y="2196637"/>
            <a:ext cx="529390" cy="346366"/>
          </a:xfrm>
          <a:prstGeom prst="triangle">
            <a:avLst/>
          </a:prstGeom>
          <a:solidFill>
            <a:srgbClr val="F30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三角形 22"/>
          <p:cNvSpPr/>
          <p:nvPr/>
        </p:nvSpPr>
        <p:spPr>
          <a:xfrm rot="10800000">
            <a:off x="9369307" y="2605486"/>
            <a:ext cx="529390" cy="346366"/>
          </a:xfrm>
          <a:prstGeom prst="triangle">
            <a:avLst/>
          </a:prstGeom>
          <a:solidFill>
            <a:srgbClr val="F30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7" name="图片 16" descr="卡通人物&#10;&#10;描述已自动生成"/>
          <p:cNvPicPr>
            <a:picLocks noChangeAspect="1"/>
          </p:cNvPicPr>
          <p:nvPr/>
        </p:nvPicPr>
        <p:blipFill rotWithShape="1">
          <a:blip r:embed="rId1"/>
          <a:srcRect b="24348"/>
          <a:stretch>
            <a:fillRect/>
          </a:stretch>
        </p:blipFill>
        <p:spPr>
          <a:xfrm>
            <a:off x="4368550" y="2846381"/>
            <a:ext cx="3326199" cy="3471237"/>
          </a:xfrm>
          <a:prstGeom prst="rect">
            <a:avLst/>
          </a:prstGeom>
        </p:spPr>
      </p:pic>
      <p:sp>
        <p:nvSpPr>
          <p:cNvPr id="12" name="文本框 6"/>
          <p:cNvSpPr txBox="1"/>
          <p:nvPr/>
        </p:nvSpPr>
        <p:spPr>
          <a:xfrm>
            <a:off x="591835" y="284617"/>
            <a:ext cx="78326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走进更多运动 养成运动习惯</a:t>
            </a:r>
            <a:endParaRPr kumimoji="1" lang="zh-CN" altLang="en-US" sz="4400" b="1" dirty="0">
              <a:solidFill>
                <a:srgbClr val="00B0F0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pic>
        <p:nvPicPr>
          <p:cNvPr id="14" name="图片 13" descr="卡通人物&#10;&#10;描述已自动生成"/>
          <p:cNvPicPr>
            <a:picLocks noChangeAspect="1"/>
          </p:cNvPicPr>
          <p:nvPr/>
        </p:nvPicPr>
        <p:blipFill rotWithShape="1">
          <a:blip r:embed="rId2"/>
          <a:srcRect b="27602"/>
          <a:stretch>
            <a:fillRect/>
          </a:stretch>
        </p:blipFill>
        <p:spPr>
          <a:xfrm>
            <a:off x="641315" y="2664426"/>
            <a:ext cx="3898285" cy="3653192"/>
          </a:xfrm>
          <a:prstGeom prst="rect">
            <a:avLst/>
          </a:prstGeom>
        </p:spPr>
      </p:pic>
      <p:pic>
        <p:nvPicPr>
          <p:cNvPr id="19" name="图片 18" descr="图标&#10;&#10;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5691" y="3438137"/>
            <a:ext cx="2781300" cy="27559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385405" y="414739"/>
            <a:ext cx="69793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dirty="0">
                <a:latin typeface="PingFang SC" panose="020B0400000000000000" pitchFamily="34" charset="-122"/>
                <a:ea typeface="PingFang SC" panose="020B0400000000000000" pitchFamily="34" charset="-122"/>
              </a:rPr>
              <a:t>一周挑战任务</a:t>
            </a:r>
            <a:endParaRPr kumimoji="1" lang="zh-CN" altLang="en-US" sz="4400" b="1" dirty="0">
              <a:solidFill>
                <a:srgbClr val="FF0000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graphicFrame>
        <p:nvGraphicFramePr>
          <p:cNvPr id="11" name="Table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85404" y="1418174"/>
          <a:ext cx="11339195" cy="201866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727695"/>
                <a:gridCol w="1259973"/>
                <a:gridCol w="1264441"/>
                <a:gridCol w="1417370"/>
                <a:gridCol w="1417370"/>
                <a:gridCol w="1417370"/>
                <a:gridCol w="1417370"/>
                <a:gridCol w="1417370"/>
              </a:tblGrid>
              <a:tr h="5858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挑战任务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第一天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第二天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第三天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第四天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第五天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第六天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第七天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</a:tr>
              <a:tr h="11065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2200" b="0" i="0" dirty="0"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下一周</a:t>
                      </a:r>
                      <a:endParaRPr lang="en-US" altLang="zh-CN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  <a:p>
                      <a:pPr algn="ctr"/>
                      <a:r>
                        <a:rPr lang="zh-CN" altLang="en-US" sz="2200" b="0" i="0" dirty="0"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做一道菜并标出是哪一天是什么菜</a:t>
                      </a:r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</a:tr>
            </a:tbl>
          </a:graphicData>
        </a:graphic>
      </p:graphicFrame>
      <p:graphicFrame>
        <p:nvGraphicFramePr>
          <p:cNvPr id="12" name="Table 4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85405" y="3878153"/>
          <a:ext cx="11338959" cy="1778743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727694"/>
                <a:gridCol w="1259973"/>
                <a:gridCol w="1264442"/>
                <a:gridCol w="1417370"/>
                <a:gridCol w="1417370"/>
                <a:gridCol w="1417370"/>
                <a:gridCol w="1417370"/>
                <a:gridCol w="1417370"/>
              </a:tblGrid>
              <a:tr h="5858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挑战任务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第一天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第二天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第三天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第四天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第五天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第六天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第七天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</a:tr>
              <a:tr h="11929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2200" b="0" i="0" dirty="0"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下一周</a:t>
                      </a:r>
                      <a:endParaRPr lang="en-US" altLang="zh-CN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  <a:p>
                      <a:pPr algn="ctr"/>
                      <a:r>
                        <a:rPr lang="zh-CN" altLang="en-US" sz="2200" b="0" i="0" dirty="0"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每天不喝含糖饮料</a:t>
                      </a:r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</a:tr>
            </a:tbl>
          </a:graphicData>
        </a:graphic>
      </p:graphicFrame>
      <p:sp>
        <p:nvSpPr>
          <p:cNvPr id="14" name="文本框 13"/>
          <p:cNvSpPr txBox="1"/>
          <p:nvPr/>
        </p:nvSpPr>
        <p:spPr>
          <a:xfrm>
            <a:off x="385404" y="6086430"/>
            <a:ext cx="110564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2800" dirty="0">
                <a:solidFill>
                  <a:srgbClr val="F3018E"/>
                </a:solidFill>
                <a:latin typeface="PingFang SC Medium" panose="020B0400000000000000" pitchFamily="34" charset="-122"/>
                <a:ea typeface="PingFang SC Medium" panose="020B0400000000000000" pitchFamily="34" charset="-122"/>
              </a:rPr>
              <a:t>挑战说明 </a:t>
            </a:r>
            <a:r>
              <a:rPr kumimoji="1" lang="zh-CN" altLang="en-US" sz="2200" dirty="0">
                <a:latin typeface="PingFang SC Medium" panose="020B0400000000000000" pitchFamily="34" charset="-122"/>
                <a:ea typeface="PingFang SC Medium" panose="020B0400000000000000" pitchFamily="34" charset="-122"/>
              </a:rPr>
              <a:t>同学们在下周进行挑战并完成。比比看，谁完成的挑战任务和天数更多吧！</a:t>
            </a:r>
            <a:endParaRPr lang="zh-CN" altLang="en-US" sz="22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62372" y="151420"/>
            <a:ext cx="63124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dirty="0">
                <a:latin typeface="PingFang SC" panose="020B0400000000000000" pitchFamily="34" charset="-122"/>
                <a:ea typeface="PingFang SC" panose="020B0400000000000000" pitchFamily="34" charset="-122"/>
              </a:rPr>
              <a:t>一周挑战任务</a:t>
            </a:r>
            <a:endParaRPr kumimoji="1" lang="zh-CN" altLang="en-US" sz="4400" b="1" dirty="0">
              <a:solidFill>
                <a:srgbClr val="FF0000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r>
              <a:rPr kumimoji="1" lang="zh-CN" altLang="en-US" sz="4400" b="1" dirty="0">
                <a:solidFill>
                  <a:srgbClr val="00B0F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设计我的健康运动计划</a:t>
            </a:r>
            <a:endParaRPr kumimoji="1" lang="zh-CN" altLang="en-US" sz="4400" b="1" dirty="0">
              <a:solidFill>
                <a:srgbClr val="00B0F0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graphicFrame>
        <p:nvGraphicFramePr>
          <p:cNvPr id="2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62371" y="1952084"/>
          <a:ext cx="11434890" cy="435688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905815"/>
                <a:gridCol w="1905815"/>
                <a:gridCol w="1905815"/>
                <a:gridCol w="1905815"/>
                <a:gridCol w="1905815"/>
                <a:gridCol w="1905815"/>
              </a:tblGrid>
              <a:tr h="453497">
                <a:tc>
                  <a:txBody>
                    <a:bodyPr/>
                    <a:lstStyle/>
                    <a:p>
                      <a:r>
                        <a:rPr lang="zh-CN" altLang="en-US" sz="2200" b="0" i="0" dirty="0"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学校：</a:t>
                      </a:r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2200" b="0" i="0" dirty="0"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姓名：</a:t>
                      </a:r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2200" b="0" i="0" dirty="0"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运动偶像：</a:t>
                      </a:r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2200" b="0" i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/>
                </a:tc>
              </a:tr>
              <a:tr h="453497">
                <a:tc>
                  <a:txBody>
                    <a:bodyPr/>
                    <a:lstStyle/>
                    <a:p>
                      <a:r>
                        <a:rPr lang="zh-CN" altLang="en-US" sz="2200" b="0" i="0" dirty="0"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运动宣言：</a:t>
                      </a:r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2200" b="0" i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2200" b="0" i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2200" b="0" i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2200" b="0" i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</a:tr>
              <a:tr h="728910">
                <a:tc gridSpan="6">
                  <a:txBody>
                    <a:bodyPr/>
                    <a:lstStyle/>
                    <a:p>
                      <a:pPr algn="ctr"/>
                      <a:r>
                        <a:rPr lang="zh-CN" altLang="en-US" sz="2200" b="0" i="0" dirty="0"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运动时长记录</a:t>
                      </a:r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453497">
                <a:tc>
                  <a:txBody>
                    <a:bodyPr/>
                    <a:lstStyle/>
                    <a:p>
                      <a:pPr algn="ctr"/>
                      <a:endParaRPr lang="zh-CN" altLang="en-US" sz="2200" b="0" i="0" dirty="0">
                        <a:solidFill>
                          <a:schemeClr val="bg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>
                    <a:solidFill>
                      <a:srgbClr val="2E309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bg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第一天</a:t>
                      </a:r>
                      <a:endParaRPr lang="en-US" sz="2200" b="0" i="0" dirty="0">
                        <a:solidFill>
                          <a:schemeClr val="bg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>
                    <a:solidFill>
                      <a:srgbClr val="2E309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bg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第二天</a:t>
                      </a:r>
                      <a:endParaRPr lang="en-US" sz="2200" b="0" i="0" dirty="0">
                        <a:solidFill>
                          <a:schemeClr val="bg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>
                    <a:solidFill>
                      <a:srgbClr val="2E309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bg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第三天</a:t>
                      </a:r>
                      <a:endParaRPr lang="en-US" sz="2200" b="0" i="0" dirty="0">
                        <a:solidFill>
                          <a:schemeClr val="bg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>
                    <a:solidFill>
                      <a:srgbClr val="2E309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bg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第四天</a:t>
                      </a:r>
                      <a:endParaRPr lang="en-US" sz="2200" b="0" i="0" dirty="0">
                        <a:solidFill>
                          <a:schemeClr val="bg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>
                    <a:solidFill>
                      <a:srgbClr val="2E309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bg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第五天</a:t>
                      </a:r>
                      <a:endParaRPr lang="en-US" sz="2200" b="0" i="0" dirty="0">
                        <a:solidFill>
                          <a:schemeClr val="bg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>
                    <a:solidFill>
                      <a:srgbClr val="2E3090"/>
                    </a:solidFill>
                  </a:tcPr>
                </a:tc>
              </a:tr>
              <a:tr h="45349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200" b="0" i="0" dirty="0"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走路</a:t>
                      </a:r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0" i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0" i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0" i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/>
                </a:tc>
              </a:tr>
              <a:tr h="45339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200" b="0" i="0" dirty="0"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课间</a:t>
                      </a:r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0" i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0" i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/>
                </a:tc>
              </a:tr>
              <a:tr h="453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体育课</a:t>
                      </a:r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0" i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0" i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0" i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/>
                </a:tc>
              </a:tr>
              <a:tr h="45349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200" b="0" i="0" dirty="0"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校外活动</a:t>
                      </a:r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/>
                </a:tc>
              </a:tr>
              <a:tr h="45349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200" b="0" i="0" dirty="0"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家务劳动</a:t>
                      </a:r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0" i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0" i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14"/>
          <p:cNvSpPr/>
          <p:nvPr/>
        </p:nvSpPr>
        <p:spPr>
          <a:xfrm>
            <a:off x="0" y="0"/>
            <a:ext cx="12192000" cy="6858000"/>
          </a:xfrm>
          <a:prstGeom prst="parallelogram">
            <a:avLst>
              <a:gd name="adj" fmla="val 0"/>
            </a:avLst>
          </a:prstGeom>
          <a:solidFill>
            <a:srgbClr val="2E3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" name="燕尾形 2"/>
          <p:cNvSpPr/>
          <p:nvPr/>
        </p:nvSpPr>
        <p:spPr>
          <a:xfrm>
            <a:off x="3404159" y="3429000"/>
            <a:ext cx="1943100" cy="1943100"/>
          </a:xfrm>
          <a:prstGeom prst="chevron">
            <a:avLst/>
          </a:prstGeom>
          <a:solidFill>
            <a:srgbClr val="F30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603846" y="3612504"/>
            <a:ext cx="56139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spc="300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祝你们健康成长，早日实现梦想！</a:t>
            </a:r>
            <a:endParaRPr lang="zh-CN" altLang="en-US" sz="2400" b="1" spc="300" dirty="0">
              <a:solidFill>
                <a:schemeClr val="bg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603846" y="2869554"/>
            <a:ext cx="56139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1" spc="300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亲爱的同学们</a:t>
            </a:r>
            <a:endParaRPr lang="zh-CN" altLang="en-US" sz="4000" b="1" spc="300" dirty="0">
              <a:solidFill>
                <a:schemeClr val="bg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3301" y="876300"/>
            <a:ext cx="3348542" cy="5105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1335504"/>
            <a:ext cx="12192000" cy="4186991"/>
          </a:xfrm>
          <a:prstGeom prst="rect">
            <a:avLst/>
          </a:prstGeom>
          <a:solidFill>
            <a:srgbClr val="F7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182686" y="2600536"/>
            <a:ext cx="39824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3018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营养均衡</a:t>
            </a:r>
            <a:r>
              <a:rPr lang="en-US" altLang="zh-CN" sz="3200" b="1" dirty="0">
                <a:solidFill>
                  <a:srgbClr val="F3018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zh-CN" altLang="en-US" sz="3200" b="1" dirty="0">
                <a:solidFill>
                  <a:srgbClr val="F3018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健康青春</a:t>
            </a:r>
            <a:endParaRPr lang="zh-CN" altLang="en-US" sz="3200" b="1" dirty="0">
              <a:solidFill>
                <a:srgbClr val="F3018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endParaRPr kumimoji="1" lang="zh-CN" altLang="en-US" sz="3200" dirty="0">
              <a:solidFill>
                <a:srgbClr val="F3018E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261175" y="3423321"/>
            <a:ext cx="5930825" cy="1568434"/>
          </a:xfrm>
          <a:prstGeom prst="rect">
            <a:avLst/>
          </a:prstGeom>
          <a:blipFill dpi="0" rotWithShape="1">
            <a:blip r:embed="rId1"/>
            <a:srcRect/>
            <a:stretch>
              <a:fillRect t="-55878" b="-558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28972" y="755788"/>
            <a:ext cx="5646254" cy="5439777"/>
            <a:chOff x="4407651" y="1881363"/>
            <a:chExt cx="3158304" cy="3927551"/>
          </a:xfrm>
        </p:grpSpPr>
        <p:sp>
          <p:nvSpPr>
            <p:cNvPr id="25" name="任意形状 24"/>
            <p:cNvSpPr>
              <a:spLocks noChangeAspect="1"/>
            </p:cNvSpPr>
            <p:nvPr/>
          </p:nvSpPr>
          <p:spPr>
            <a:xfrm>
              <a:off x="5604151" y="3315764"/>
              <a:ext cx="805483" cy="1039688"/>
            </a:xfrm>
            <a:custGeom>
              <a:avLst/>
              <a:gdLst>
                <a:gd name="connsiteX0" fmla="*/ 0 w 1132418"/>
                <a:gd name="connsiteY0" fmla="*/ 188740 h 1132418"/>
                <a:gd name="connsiteX1" fmla="*/ 188740 w 1132418"/>
                <a:gd name="connsiteY1" fmla="*/ 0 h 1132418"/>
                <a:gd name="connsiteX2" fmla="*/ 943678 w 1132418"/>
                <a:gd name="connsiteY2" fmla="*/ 0 h 1132418"/>
                <a:gd name="connsiteX3" fmla="*/ 1132418 w 1132418"/>
                <a:gd name="connsiteY3" fmla="*/ 188740 h 1132418"/>
                <a:gd name="connsiteX4" fmla="*/ 1132418 w 1132418"/>
                <a:gd name="connsiteY4" fmla="*/ 943678 h 1132418"/>
                <a:gd name="connsiteX5" fmla="*/ 943678 w 1132418"/>
                <a:gd name="connsiteY5" fmla="*/ 1132418 h 1132418"/>
                <a:gd name="connsiteX6" fmla="*/ 188740 w 1132418"/>
                <a:gd name="connsiteY6" fmla="*/ 1132418 h 1132418"/>
                <a:gd name="connsiteX7" fmla="*/ 0 w 1132418"/>
                <a:gd name="connsiteY7" fmla="*/ 943678 h 1132418"/>
                <a:gd name="connsiteX8" fmla="*/ 0 w 1132418"/>
                <a:gd name="connsiteY8" fmla="*/ 188740 h 113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2418" h="1132418">
                  <a:moveTo>
                    <a:pt x="0" y="188740"/>
                  </a:moveTo>
                  <a:cubicBezTo>
                    <a:pt x="0" y="84502"/>
                    <a:pt x="84502" y="0"/>
                    <a:pt x="188740" y="0"/>
                  </a:cubicBezTo>
                  <a:lnTo>
                    <a:pt x="943678" y="0"/>
                  </a:lnTo>
                  <a:cubicBezTo>
                    <a:pt x="1047916" y="0"/>
                    <a:pt x="1132418" y="84502"/>
                    <a:pt x="1132418" y="188740"/>
                  </a:cubicBezTo>
                  <a:lnTo>
                    <a:pt x="1132418" y="943678"/>
                  </a:lnTo>
                  <a:cubicBezTo>
                    <a:pt x="1132418" y="1047916"/>
                    <a:pt x="1047916" y="1132418"/>
                    <a:pt x="943678" y="1132418"/>
                  </a:cubicBezTo>
                  <a:lnTo>
                    <a:pt x="188740" y="1132418"/>
                  </a:lnTo>
                  <a:cubicBezTo>
                    <a:pt x="84502" y="1132418"/>
                    <a:pt x="0" y="1047916"/>
                    <a:pt x="0" y="943678"/>
                  </a:cubicBezTo>
                  <a:lnTo>
                    <a:pt x="0" y="188740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700" tIns="113700" rIns="113700" bIns="113700" numCol="1" spcCol="1270" anchor="ctr" anchorCtr="0">
              <a:noAutofit/>
            </a:bodyPr>
            <a:lstStyle/>
            <a:p>
              <a:pPr lvl="0" indent="0" algn="ctr" defTabSz="102235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4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养成</a:t>
              </a:r>
              <a:endParaRPr lang="en-US" altLang="zh-CN" sz="24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  <a:p>
              <a:pPr lvl="0" indent="0" algn="ctr" defTabSz="102235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4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好习惯</a:t>
              </a:r>
              <a:endParaRPr lang="zh-CN" altLang="en-US" sz="24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</p:txBody>
        </p:sp>
        <p:sp>
          <p:nvSpPr>
            <p:cNvPr id="26" name="任意形状 25"/>
            <p:cNvSpPr/>
            <p:nvPr/>
          </p:nvSpPr>
          <p:spPr>
            <a:xfrm rot="16200000">
              <a:off x="5721811" y="2988344"/>
              <a:ext cx="562109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562109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任意形状 26"/>
            <p:cNvSpPr>
              <a:spLocks noChangeAspect="1"/>
            </p:cNvSpPr>
            <p:nvPr/>
          </p:nvSpPr>
          <p:spPr>
            <a:xfrm>
              <a:off x="5649261" y="1881363"/>
              <a:ext cx="704797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8720" h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058" tIns="70058" rIns="70058" bIns="70058" numCol="1" spcCol="1270" anchor="ctr" anchorCtr="0">
              <a:noAutofit/>
            </a:bodyPr>
            <a:lstStyle/>
            <a:p>
              <a:pPr lvl="0" indent="0" algn="ctr" defTabSz="577850">
                <a:spcBef>
                  <a:spcPct val="0"/>
                </a:spcBef>
                <a:buNone/>
              </a:pPr>
              <a:r>
                <a:rPr lang="zh-CN" altLang="en-US" sz="16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每天吃</a:t>
              </a:r>
              <a:endParaRPr lang="en-US" altLang="zh-CN" sz="16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  <a:p>
              <a:pPr lvl="0" indent="0" algn="ctr" defTabSz="577850">
                <a:spcBef>
                  <a:spcPct val="0"/>
                </a:spcBef>
                <a:buNone/>
              </a:pPr>
              <a:r>
                <a:rPr lang="zh-CN" altLang="en-US" sz="16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五种蔬菜</a:t>
              </a:r>
              <a:endParaRPr lang="zh-CN" altLang="en-US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</p:txBody>
        </p:sp>
        <p:sp>
          <p:nvSpPr>
            <p:cNvPr id="28" name="任意形状 27"/>
            <p:cNvSpPr/>
            <p:nvPr/>
          </p:nvSpPr>
          <p:spPr>
            <a:xfrm rot="19800000">
              <a:off x="6541220" y="3404750"/>
              <a:ext cx="415829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415829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任意形状 28"/>
            <p:cNvSpPr>
              <a:spLocks noChangeAspect="1"/>
            </p:cNvSpPr>
            <p:nvPr/>
          </p:nvSpPr>
          <p:spPr>
            <a:xfrm>
              <a:off x="6847685" y="2860900"/>
              <a:ext cx="704797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8720" h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5138" tIns="75138" rIns="75138" bIns="75138" numCol="1" spcCol="1270" anchor="ctr" anchorCtr="0">
              <a:noAutofit/>
            </a:bodyPr>
            <a:lstStyle/>
            <a:p>
              <a:pPr lvl="0" indent="0" algn="ctr" defTabSz="66675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合理选择</a:t>
              </a:r>
              <a:endParaRPr lang="en-US" altLang="zh-CN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  <a:p>
              <a:pPr lvl="0" indent="0" algn="ctr" defTabSz="66675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零食</a:t>
              </a:r>
              <a:endParaRPr lang="zh-CN" altLang="en-US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</p:txBody>
        </p:sp>
        <p:sp>
          <p:nvSpPr>
            <p:cNvPr id="30" name="任意形状 29"/>
            <p:cNvSpPr/>
            <p:nvPr/>
          </p:nvSpPr>
          <p:spPr>
            <a:xfrm rot="1800000">
              <a:off x="6541220" y="4266466"/>
              <a:ext cx="415829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415829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任意形状 30"/>
            <p:cNvSpPr>
              <a:spLocks noChangeAspect="1"/>
            </p:cNvSpPr>
            <p:nvPr/>
          </p:nvSpPr>
          <p:spPr>
            <a:xfrm>
              <a:off x="6861157" y="4113748"/>
              <a:ext cx="704798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8720" h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F3018E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058" tIns="70058" rIns="70058" bIns="70058" numCol="1" spcCol="1270" anchor="ctr" anchorCtr="0">
              <a:noAutofit/>
            </a:bodyPr>
            <a:lstStyle/>
            <a:p>
              <a:pPr lvl="0" indent="0" algn="ctr" defTabSz="57785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少吃高脂高盐高糖的</a:t>
              </a:r>
              <a:endParaRPr lang="en-US" altLang="zh-CN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  <a:p>
              <a:pPr lvl="0" indent="0" algn="ctr" defTabSz="57785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加工食品</a:t>
              </a:r>
              <a:endParaRPr lang="zh-CN" altLang="en-US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</p:txBody>
        </p:sp>
        <p:sp>
          <p:nvSpPr>
            <p:cNvPr id="43" name="任意形状 42"/>
            <p:cNvSpPr/>
            <p:nvPr/>
          </p:nvSpPr>
          <p:spPr>
            <a:xfrm rot="5400000">
              <a:off x="5721811" y="4682872"/>
              <a:ext cx="562109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562109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任意形状 43"/>
            <p:cNvSpPr/>
            <p:nvPr/>
          </p:nvSpPr>
          <p:spPr>
            <a:xfrm>
              <a:off x="5657921" y="4899187"/>
              <a:ext cx="704797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8720" h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F3018E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978" tIns="64978" rIns="64978" bIns="64978" numCol="1" spcCol="1270" anchor="ctr" anchorCtr="0">
              <a:noAutofit/>
            </a:bodyPr>
            <a:lstStyle/>
            <a:p>
              <a:pPr lvl="0" indent="0" algn="ctr" defTabSz="48895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足量饮水</a:t>
              </a:r>
              <a:endParaRPr lang="en-US" altLang="zh-CN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  <a:p>
              <a:pPr lvl="0" indent="0" algn="ctr" defTabSz="48895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不喝</a:t>
              </a:r>
              <a:r>
                <a:rPr lang="en-US" altLang="zh-CN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/</a:t>
              </a: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少喝含糖饮料</a:t>
              </a:r>
              <a:endParaRPr lang="zh-CN" altLang="en-US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</p:txBody>
        </p:sp>
        <p:sp>
          <p:nvSpPr>
            <p:cNvPr id="45" name="任意形状 44"/>
            <p:cNvSpPr/>
            <p:nvPr/>
          </p:nvSpPr>
          <p:spPr>
            <a:xfrm rot="9000000">
              <a:off x="5048682" y="4266466"/>
              <a:ext cx="415829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415829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任意形状 45"/>
            <p:cNvSpPr>
              <a:spLocks noChangeAspect="1"/>
            </p:cNvSpPr>
            <p:nvPr/>
          </p:nvSpPr>
          <p:spPr>
            <a:xfrm>
              <a:off x="4427225" y="4129086"/>
              <a:ext cx="704797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8720" h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F3018E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518" tIns="67518" rIns="67518" bIns="67518" numCol="1" spcCol="1270" anchor="ctr" anchorCtr="0">
              <a:noAutofit/>
            </a:bodyPr>
            <a:lstStyle/>
            <a:p>
              <a:pPr lvl="0" indent="0" algn="ctr" defTabSz="53340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一起</a:t>
              </a:r>
              <a:endParaRPr lang="en-US" altLang="zh-CN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  <a:p>
              <a:pPr lvl="0" indent="0" algn="ctr" defTabSz="53340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动起来</a:t>
              </a:r>
              <a:endParaRPr lang="zh-CN" altLang="en-US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</p:txBody>
        </p:sp>
        <p:sp>
          <p:nvSpPr>
            <p:cNvPr id="47" name="任意形状 46"/>
            <p:cNvSpPr/>
            <p:nvPr/>
          </p:nvSpPr>
          <p:spPr>
            <a:xfrm rot="12600000">
              <a:off x="5048682" y="3404750"/>
              <a:ext cx="415829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415829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8" name="任意形状 47"/>
            <p:cNvSpPr>
              <a:spLocks noChangeAspect="1"/>
            </p:cNvSpPr>
            <p:nvPr/>
          </p:nvSpPr>
          <p:spPr>
            <a:xfrm>
              <a:off x="4407651" y="2860900"/>
              <a:ext cx="704797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8720" h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758" tIns="82758" rIns="82758" bIns="82758" numCol="1" spcCol="1270" anchor="ctr" anchorCtr="0">
              <a:noAutofit/>
            </a:bodyPr>
            <a:lstStyle/>
            <a:p>
              <a:pPr lvl="0" indent="0" algn="ctr" defTabSz="80010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充足睡眠</a:t>
              </a:r>
              <a:endParaRPr lang="zh-CN" altLang="en-US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桌子, 小, 食物, 水果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4774" y="-134258"/>
            <a:ext cx="12469527" cy="6992258"/>
          </a:xfrm>
          <a:prstGeom prst="rect">
            <a:avLst/>
          </a:prstGeom>
        </p:spPr>
      </p:pic>
      <p:sp>
        <p:nvSpPr>
          <p:cNvPr id="3" name="任意形状 4"/>
          <p:cNvSpPr/>
          <p:nvPr/>
        </p:nvSpPr>
        <p:spPr>
          <a:xfrm rot="2866791">
            <a:off x="-2796644" y="-203802"/>
            <a:ext cx="8936873" cy="2912615"/>
          </a:xfrm>
          <a:custGeom>
            <a:avLst/>
            <a:gdLst>
              <a:gd name="connsiteX0" fmla="*/ 0 w 3790658"/>
              <a:gd name="connsiteY0" fmla="*/ 0 h 1235413"/>
              <a:gd name="connsiteX1" fmla="*/ 2935084 w 3790658"/>
              <a:gd name="connsiteY1" fmla="*/ 0 h 1235413"/>
              <a:gd name="connsiteX2" fmla="*/ 3136042 w 3790658"/>
              <a:gd name="connsiteY2" fmla="*/ 0 h 1235413"/>
              <a:gd name="connsiteX3" fmla="*/ 3790658 w 3790658"/>
              <a:gd name="connsiteY3" fmla="*/ 0 h 1235413"/>
              <a:gd name="connsiteX4" fmla="*/ 3336999 w 3790658"/>
              <a:gd name="connsiteY4" fmla="*/ 617707 h 1235413"/>
              <a:gd name="connsiteX5" fmla="*/ 3790658 w 3790658"/>
              <a:gd name="connsiteY5" fmla="*/ 1235413 h 1235413"/>
              <a:gd name="connsiteX6" fmla="*/ 3136042 w 3790658"/>
              <a:gd name="connsiteY6" fmla="*/ 1235413 h 1235413"/>
              <a:gd name="connsiteX7" fmla="*/ 2935084 w 3790658"/>
              <a:gd name="connsiteY7" fmla="*/ 1235413 h 1235413"/>
              <a:gd name="connsiteX8" fmla="*/ 0 w 3790658"/>
              <a:gd name="connsiteY8" fmla="*/ 1235413 h 123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0658" h="1235413">
                <a:moveTo>
                  <a:pt x="0" y="0"/>
                </a:moveTo>
                <a:lnTo>
                  <a:pt x="2935084" y="0"/>
                </a:lnTo>
                <a:lnTo>
                  <a:pt x="3136042" y="0"/>
                </a:lnTo>
                <a:lnTo>
                  <a:pt x="3790658" y="0"/>
                </a:lnTo>
                <a:lnTo>
                  <a:pt x="3336999" y="617707"/>
                </a:lnTo>
                <a:lnTo>
                  <a:pt x="3790658" y="1235413"/>
                </a:lnTo>
                <a:lnTo>
                  <a:pt x="3136042" y="1235413"/>
                </a:lnTo>
                <a:lnTo>
                  <a:pt x="2935084" y="1235413"/>
                </a:lnTo>
                <a:lnTo>
                  <a:pt x="0" y="1235413"/>
                </a:lnTo>
                <a:close/>
              </a:path>
            </a:pathLst>
          </a:custGeom>
          <a:solidFill>
            <a:srgbClr val="00B0F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866775">
              <a:defRPr/>
            </a:pPr>
            <a:endParaRPr kumimoji="1" lang="zh-CN" altLang="en-US" sz="2275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99658" y="1586309"/>
            <a:ext cx="2380780" cy="23392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866775"/>
            <a:r>
              <a:rPr kumimoji="1" lang="en-US" altLang="zh-CN" sz="14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kumimoji="1" lang="en-US" altLang="zh-CN" sz="146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13362" y="3925539"/>
            <a:ext cx="5596404" cy="1530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866775">
              <a:lnSpc>
                <a:spcPct val="110000"/>
              </a:lnSpc>
            </a:pPr>
            <a:r>
              <a:rPr kumimoji="1" lang="zh-CN" altLang="en-US" sz="4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inpin heiti" panose="00000500000000000000" pitchFamily="2" charset="-122"/>
              </a:rPr>
              <a:t>少吃高脂 高盐 高糖的</a:t>
            </a:r>
            <a:endParaRPr kumimoji="1" lang="en-US" altLang="zh-CN" sz="4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inpin heiti" panose="00000500000000000000" pitchFamily="2" charset="-122"/>
            </a:endParaRPr>
          </a:p>
          <a:p>
            <a:pPr algn="r" defTabSz="866775">
              <a:lnSpc>
                <a:spcPct val="110000"/>
              </a:lnSpc>
            </a:pPr>
            <a:r>
              <a:rPr kumimoji="1" lang="zh-CN" altLang="en-US" sz="4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inpin heiti" panose="00000500000000000000" pitchFamily="2" charset="-122"/>
              </a:rPr>
              <a:t>加工食品</a:t>
            </a:r>
            <a:endParaRPr kumimoji="1" lang="zh-CN" altLang="en-US" sz="4400" dirty="0">
              <a:solidFill>
                <a:srgbClr val="F3018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inpin heiti" panose="00000500000000000000" pitchFamily="2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698644" y="665467"/>
            <a:ext cx="8264882" cy="769442"/>
          </a:xfrm>
          <a:prstGeom prst="rect">
            <a:avLst/>
          </a:prstGeom>
          <a:solidFill>
            <a:srgbClr val="2E3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F3018E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98644" y="689531"/>
            <a:ext cx="80242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4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高脂、高盐、高糖的加工食品</a:t>
            </a:r>
            <a:endParaRPr kumimoji="1" lang="zh-CN" altLang="en-US" sz="4400" b="1" dirty="0">
              <a:solidFill>
                <a:schemeClr val="bg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pic>
        <p:nvPicPr>
          <p:cNvPr id="6" name="图片 5" descr="杯子里的甜点&#10;&#10;低可信度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8525" y="2539049"/>
            <a:ext cx="2035763" cy="1779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 descr="有薯条的食物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170" y="2930410"/>
            <a:ext cx="1900333" cy="997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644" y="2346306"/>
            <a:ext cx="1962090" cy="1962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 descr="图片包含 片, 蛋糕, 黑暗, 刀&#10;&#10;描述已自动生成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593309" y="2399296"/>
            <a:ext cx="942541" cy="2059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文本框 11"/>
          <p:cNvSpPr txBox="1"/>
          <p:nvPr/>
        </p:nvSpPr>
        <p:spPr>
          <a:xfrm>
            <a:off x="2122451" y="5256614"/>
            <a:ext cx="1059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食物</a:t>
            </a:r>
            <a:endParaRPr kumimoji="1" lang="zh-CN" altLang="en-US" sz="2800" b="1" dirty="0">
              <a:solidFill>
                <a:srgbClr val="F3018E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061540" y="5214362"/>
            <a:ext cx="3347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b="1" dirty="0">
                <a:solidFill>
                  <a:srgbClr val="F3018E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高脂、高盐、高糖的加工食品</a:t>
            </a:r>
            <a:endParaRPr kumimoji="1" lang="zh-CN" altLang="en-US" sz="2800" b="1" dirty="0">
              <a:solidFill>
                <a:srgbClr val="F3018E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cxnSp>
        <p:nvCxnSpPr>
          <p:cNvPr id="5" name="直线箭头连接符 4"/>
          <p:cNvCxnSpPr/>
          <p:nvPr/>
        </p:nvCxnSpPr>
        <p:spPr>
          <a:xfrm>
            <a:off x="3420693" y="5505524"/>
            <a:ext cx="44361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3551388" y="4976387"/>
            <a:ext cx="4436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400" dirty="0">
                <a:latin typeface="PingFang SC" panose="020B0400000000000000" pitchFamily="34" charset="-122"/>
                <a:ea typeface="PingFang SC" panose="020B0400000000000000" pitchFamily="34" charset="-122"/>
              </a:rPr>
              <a:t>经过很多加工步骤</a:t>
            </a:r>
            <a:endParaRPr kumimoji="1" lang="zh-CN" altLang="en-US" sz="24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椭圆形标注 30"/>
          <p:cNvSpPr/>
          <p:nvPr/>
        </p:nvSpPr>
        <p:spPr>
          <a:xfrm>
            <a:off x="4849367" y="2192428"/>
            <a:ext cx="2044700" cy="1933738"/>
          </a:xfrm>
          <a:prstGeom prst="wedgeEllipseCallout">
            <a:avLst>
              <a:gd name="adj1" fmla="val -68563"/>
              <a:gd name="adj2" fmla="val -11986"/>
            </a:avLst>
          </a:prstGeom>
          <a:solidFill>
            <a:schemeClr val="bg1"/>
          </a:solidFill>
          <a:ln w="76200">
            <a:solidFill>
              <a:srgbClr val="00B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err="1"/>
              <a:t>vvv</a:t>
            </a:r>
            <a:endParaRPr kumimoji="1" lang="zh-CN" altLang="en-US" dirty="0"/>
          </a:p>
        </p:txBody>
      </p:sp>
      <p:sp>
        <p:nvSpPr>
          <p:cNvPr id="3" name="椭圆形标注 2"/>
          <p:cNvSpPr/>
          <p:nvPr/>
        </p:nvSpPr>
        <p:spPr>
          <a:xfrm>
            <a:off x="9666434" y="3942323"/>
            <a:ext cx="2044700" cy="1933738"/>
          </a:xfrm>
          <a:prstGeom prst="wedgeEllipseCallout">
            <a:avLst>
              <a:gd name="adj1" fmla="val -21333"/>
              <a:gd name="adj2" fmla="val -63035"/>
            </a:avLst>
          </a:prstGeom>
          <a:solidFill>
            <a:schemeClr val="bg1"/>
          </a:solidFill>
          <a:ln w="76200">
            <a:solidFill>
              <a:srgbClr val="00B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err="1"/>
              <a:t>vvv</a:t>
            </a:r>
            <a:endParaRPr kumimoji="1" lang="zh-CN" altLang="en-US" dirty="0"/>
          </a:p>
        </p:txBody>
      </p:sp>
      <p:sp>
        <p:nvSpPr>
          <p:cNvPr id="27" name="文本框 26"/>
          <p:cNvSpPr txBox="1"/>
          <p:nvPr/>
        </p:nvSpPr>
        <p:spPr>
          <a:xfrm>
            <a:off x="284024" y="401163"/>
            <a:ext cx="81780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solidFill>
                  <a:srgbClr val="2E309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高脂、高盐、高糖的加工食品</a:t>
            </a:r>
            <a:endParaRPr kumimoji="1" lang="en-US" altLang="zh-CN" sz="4400" b="1" dirty="0">
              <a:solidFill>
                <a:srgbClr val="2E3090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r>
              <a:rPr kumimoji="1"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有什么特点？</a:t>
            </a:r>
            <a:endParaRPr kumimoji="1" lang="zh-CN" altLang="en-US" sz="4400" b="1" dirty="0">
              <a:solidFill>
                <a:srgbClr val="00B050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sp>
        <p:nvSpPr>
          <p:cNvPr id="21" name="TextBox 30"/>
          <p:cNvSpPr txBox="1"/>
          <p:nvPr/>
        </p:nvSpPr>
        <p:spPr>
          <a:xfrm>
            <a:off x="2421717" y="4126166"/>
            <a:ext cx="3763541" cy="4792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2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  <a:sym typeface="+mn-ea"/>
              </a:rPr>
              <a:t>加了很多的油、糖、盐等</a:t>
            </a:r>
            <a:endParaRPr lang="en-GB" sz="22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TextBox 31"/>
          <p:cNvSpPr txBox="1"/>
          <p:nvPr/>
        </p:nvSpPr>
        <p:spPr>
          <a:xfrm>
            <a:off x="7950259" y="1784370"/>
            <a:ext cx="2723823" cy="12917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2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  <a:sym typeface="+mn-ea"/>
              </a:rPr>
              <a:t>多种</a:t>
            </a:r>
            <a:r>
              <a:rPr lang="zh-CN" altLang="en-US" sz="2200" dirty="0">
                <a:solidFill>
                  <a:srgbClr val="00B050"/>
                </a:solidFill>
                <a:latin typeface="PingFang SC" panose="020B0400000000000000" pitchFamily="34" charset="-122"/>
                <a:ea typeface="PingFang SC" panose="020B0400000000000000" pitchFamily="34" charset="-122"/>
                <a:sym typeface="+mn-ea"/>
              </a:rPr>
              <a:t>复杂的加工方式</a:t>
            </a:r>
            <a:endParaRPr lang="en-US" altLang="zh-CN" sz="2200" dirty="0">
              <a:solidFill>
                <a:srgbClr val="00B050"/>
              </a:solidFill>
              <a:latin typeface="PingFang SC" panose="020B0400000000000000" pitchFamily="34" charset="-122"/>
              <a:ea typeface="PingFang SC" panose="020B0400000000000000" pitchFamily="34" charset="-122"/>
              <a:sym typeface="+mn-ea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22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  <a:sym typeface="+mn-ea"/>
              </a:rPr>
              <a:t>如：油炸、膨化</a:t>
            </a:r>
            <a:endParaRPr lang="en-GB" sz="22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  <a:cs typeface="+mn-ea"/>
              <a:sym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endParaRPr lang="en-GB" sz="22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86314" y="4126166"/>
            <a:ext cx="1604939" cy="1604939"/>
          </a:xfrm>
          <a:prstGeom prst="rect">
            <a:avLst/>
          </a:prstGeom>
          <a:noFill/>
          <a:ln w="88900" cap="sq">
            <a:noFill/>
            <a:miter lim="800000"/>
            <a:headEnd/>
            <a:tailEnd/>
          </a:ln>
          <a:effectLst/>
        </p:spPr>
      </p:pic>
      <p:sp>
        <p:nvSpPr>
          <p:cNvPr id="25" name="椭圆形标注 24"/>
          <p:cNvSpPr/>
          <p:nvPr/>
        </p:nvSpPr>
        <p:spPr>
          <a:xfrm rot="4009257">
            <a:off x="323758" y="2714857"/>
            <a:ext cx="2044700" cy="1933738"/>
          </a:xfrm>
          <a:prstGeom prst="wedgeEllipseCallout">
            <a:avLst>
              <a:gd name="adj1" fmla="val -39074"/>
              <a:gd name="adj2" fmla="val -50380"/>
            </a:avLst>
          </a:prstGeom>
          <a:solidFill>
            <a:schemeClr val="bg1"/>
          </a:solidFill>
          <a:ln w="76200">
            <a:solidFill>
              <a:srgbClr val="00B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err="1"/>
              <a:t>vv</a:t>
            </a:r>
            <a:endParaRPr kumimoji="1" lang="zh-CN" altLang="en-US" dirty="0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8996" y="2417536"/>
            <a:ext cx="1590815" cy="1590815"/>
          </a:xfrm>
          <a:prstGeom prst="rect">
            <a:avLst/>
          </a:prstGeom>
        </p:spPr>
      </p:pic>
      <p:pic>
        <p:nvPicPr>
          <p:cNvPr id="29" name="图片 28" descr="瓶子上写着字&#10;&#10;中度可信度描述已自动生成"/>
          <p:cNvPicPr>
            <a:picLocks noChangeAspect="1"/>
          </p:cNvPicPr>
          <p:nvPr/>
        </p:nvPicPr>
        <p:blipFill rotWithShape="1">
          <a:blip r:embed="rId3"/>
          <a:srcRect l="34077" r="34229"/>
          <a:stretch>
            <a:fillRect/>
          </a:stretch>
        </p:blipFill>
        <p:spPr>
          <a:xfrm>
            <a:off x="841450" y="1698317"/>
            <a:ext cx="940514" cy="2967512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421717" y="2465532"/>
            <a:ext cx="2473023" cy="1291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GB" sz="2200" dirty="0">
                <a:latin typeface="PingFang SC" panose="020B0400000000000000" pitchFamily="34" charset="-122"/>
                <a:ea typeface="PingFang SC" panose="020B0400000000000000" pitchFamily="34" charset="-122"/>
                <a:cs typeface="+mn-ea"/>
                <a:sym typeface="Arial" panose="020B0604020202020204" pitchFamily="34" charset="0"/>
              </a:rPr>
              <a:t>油、糖增加，</a:t>
            </a:r>
            <a:endParaRPr lang="en-US" altLang="zh-CN" sz="2200" dirty="0">
              <a:latin typeface="PingFang SC" panose="020B0400000000000000" pitchFamily="34" charset="-122"/>
              <a:ea typeface="PingFang SC" panose="020B0400000000000000" pitchFamily="34" charset="-122"/>
              <a:cs typeface="+mn-ea"/>
              <a:sym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en-GB" sz="2200" dirty="0">
                <a:latin typeface="PingFang SC" panose="020B0400000000000000" pitchFamily="34" charset="-122"/>
                <a:ea typeface="PingFang SC" panose="020B0400000000000000" pitchFamily="34" charset="-122"/>
                <a:cs typeface="+mn-ea"/>
                <a:sym typeface="Arial" panose="020B0604020202020204" pitchFamily="34" charset="0"/>
              </a:rPr>
              <a:t>从而增加能量，</a:t>
            </a:r>
            <a:endParaRPr lang="en-US" altLang="zh-CN" sz="2200" dirty="0">
              <a:latin typeface="PingFang SC" panose="020B0400000000000000" pitchFamily="34" charset="-122"/>
              <a:ea typeface="PingFang SC" panose="020B0400000000000000" pitchFamily="34" charset="-122"/>
              <a:cs typeface="+mn-ea"/>
              <a:sym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en-GB" sz="2200" dirty="0">
                <a:latin typeface="PingFang SC" panose="020B0400000000000000" pitchFamily="34" charset="-122"/>
                <a:ea typeface="PingFang SC" panose="020B0400000000000000" pitchFamily="34" charset="-122"/>
                <a:cs typeface="+mn-ea"/>
                <a:sym typeface="Arial" panose="020B0604020202020204" pitchFamily="34" charset="0"/>
              </a:rPr>
              <a:t>导致肥胖</a:t>
            </a:r>
            <a:endParaRPr lang="zh-CN" altLang="en-GB" sz="2200" dirty="0">
              <a:latin typeface="PingFang SC" panose="020B0400000000000000" pitchFamily="34" charset="-122"/>
              <a:ea typeface="PingFang SC" panose="020B04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950259" y="2790377"/>
            <a:ext cx="3209011" cy="479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200" dirty="0">
                <a:latin typeface="PingFang SC" panose="020B0400000000000000" pitchFamily="34" charset="-122"/>
                <a:ea typeface="PingFang SC" panose="020B0400000000000000" pitchFamily="34" charset="-122"/>
                <a:cs typeface="+mn-ea"/>
                <a:sym typeface="Arial" panose="020B0604020202020204" pitchFamily="34" charset="0"/>
              </a:rPr>
              <a:t>口感好，让口味变重</a:t>
            </a:r>
            <a:endParaRPr lang="zh-CN" altLang="en-GB" sz="2200" dirty="0">
              <a:latin typeface="PingFang SC" panose="020B0400000000000000" pitchFamily="34" charset="-122"/>
              <a:ea typeface="PingFang SC" panose="020B04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0843" y="5370987"/>
            <a:ext cx="8737047" cy="769441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zh-CN" altLang="en-US" sz="2200" dirty="0">
                <a:latin typeface="PingFang SC" panose="020B0400000000000000" pitchFamily="34" charset="-122"/>
                <a:ea typeface="PingFang SC" panose="020B0400000000000000" pitchFamily="34" charset="-122"/>
              </a:rPr>
              <a:t>这些食物通常很美味，热量高，而且往往不会有太强的饱腹感，让你不知不觉地摄入很多</a:t>
            </a:r>
            <a:endParaRPr lang="zh-CN" altLang="en-US" sz="22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34057" y="4012183"/>
            <a:ext cx="1515428" cy="1515428"/>
          </a:xfrm>
          <a:prstGeom prst="rect">
            <a:avLst/>
          </a:prstGeom>
          <a:noFill/>
          <a:ln w="88900" cap="sq">
            <a:noFill/>
            <a:miter lim="800000"/>
            <a:headEnd/>
            <a:tailEnd/>
          </a:ln>
          <a:effectLst/>
        </p:spPr>
      </p:pic>
      <p:pic>
        <p:nvPicPr>
          <p:cNvPr id="4" name="图片 3" descr="图片包含 动物, 片, 披萨, 食物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1794" y="4443719"/>
            <a:ext cx="1922974" cy="1329864"/>
          </a:xfrm>
          <a:prstGeom prst="rect">
            <a:avLst/>
          </a:prstGeom>
        </p:spPr>
      </p:pic>
      <p:pic>
        <p:nvPicPr>
          <p:cNvPr id="9" name="图片 8" descr="图片包含 片, 蛋糕, 黑暗, 刀&#10;&#10;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316704">
            <a:off x="8124681" y="2224276"/>
            <a:ext cx="1155481" cy="252467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8005" y="3282936"/>
            <a:ext cx="1155481" cy="11554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5863" y="1742662"/>
            <a:ext cx="1590815" cy="1590815"/>
          </a:xfrm>
          <a:prstGeom prst="rect">
            <a:avLst/>
          </a:prstGeom>
        </p:spPr>
      </p:pic>
      <p:sp>
        <p:nvSpPr>
          <p:cNvPr id="22" name="TextBox 30"/>
          <p:cNvSpPr txBox="1"/>
          <p:nvPr/>
        </p:nvSpPr>
        <p:spPr>
          <a:xfrm>
            <a:off x="522133" y="2362166"/>
            <a:ext cx="6451609" cy="26015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由于这些食物中的高油和高糖，我们很容易不小心摄入过多的能量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如果过多摄入这些食物，忽略膳食多样性，可能会导致维生素摄入不足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3" name="文本框 26"/>
          <p:cNvSpPr txBox="1"/>
          <p:nvPr/>
        </p:nvSpPr>
        <p:spPr>
          <a:xfrm>
            <a:off x="408563" y="316730"/>
            <a:ext cx="81832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为什么要</a:t>
            </a:r>
            <a:r>
              <a:rPr kumimoji="1" lang="zh-CN" altLang="en-US" sz="4400" b="1" dirty="0">
                <a:solidFill>
                  <a:srgbClr val="2E309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少吃高脂、高盐、高糖的加工食品</a:t>
            </a:r>
            <a:endParaRPr kumimoji="1" lang="zh-CN" altLang="en-US" sz="4400" b="1" dirty="0">
              <a:solidFill>
                <a:srgbClr val="2E3090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双中括号 10"/>
          <p:cNvSpPr/>
          <p:nvPr/>
        </p:nvSpPr>
        <p:spPr>
          <a:xfrm rot="5400000">
            <a:off x="7506338" y="2176248"/>
            <a:ext cx="2788347" cy="3987112"/>
          </a:xfrm>
          <a:prstGeom prst="bracketPair">
            <a:avLst>
              <a:gd name="adj" fmla="val 7994"/>
            </a:avLst>
          </a:prstGeom>
          <a:solidFill>
            <a:srgbClr val="F5E7FF"/>
          </a:solidFill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双中括号 18"/>
          <p:cNvSpPr/>
          <p:nvPr/>
        </p:nvSpPr>
        <p:spPr>
          <a:xfrm rot="5400000">
            <a:off x="2169838" y="2176247"/>
            <a:ext cx="2788347" cy="3987112"/>
          </a:xfrm>
          <a:prstGeom prst="bracketPair">
            <a:avLst>
              <a:gd name="adj" fmla="val 7994"/>
            </a:avLst>
          </a:prstGeom>
          <a:solidFill>
            <a:srgbClr val="F5E7FF"/>
          </a:solidFill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1821708" y="3574597"/>
            <a:ext cx="348460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zh-CN" altLang="en-US" sz="3200" dirty="0">
                <a:latin typeface="PingFang SC" panose="020B0400000000000000" pitchFamily="34" charset="-122"/>
                <a:ea typeface="PingFang SC" panose="020B0400000000000000" pitchFamily="34" charset="-122"/>
              </a:rPr>
              <a:t>在短期内，可能影响学习或体育活动</a:t>
            </a:r>
            <a:endParaRPr lang="zh-CN" altLang="en-US" sz="32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67045" y="2177251"/>
            <a:ext cx="1207053" cy="120705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5486" y="2172100"/>
            <a:ext cx="1207053" cy="1207053"/>
          </a:xfrm>
          <a:prstGeom prst="rect">
            <a:avLst/>
          </a:prstGeom>
        </p:spPr>
      </p:pic>
      <p:sp>
        <p:nvSpPr>
          <p:cNvPr id="25" name="文本框 16"/>
          <p:cNvSpPr txBox="1"/>
          <p:nvPr/>
        </p:nvSpPr>
        <p:spPr>
          <a:xfrm>
            <a:off x="7350146" y="3138751"/>
            <a:ext cx="327139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zh-CN" altLang="en-US" sz="3200" dirty="0">
                <a:latin typeface="PingFang SC" panose="020B0400000000000000" pitchFamily="34" charset="-122"/>
                <a:ea typeface="PingFang SC" panose="020B0400000000000000" pitchFamily="34" charset="-122"/>
              </a:rPr>
              <a:t>长期过多摄入这些食物，可能导致糖尿病、高血压或超重</a:t>
            </a:r>
            <a:endParaRPr lang="zh-CN" altLang="en-US" sz="32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0" name="文本框 26"/>
          <p:cNvSpPr txBox="1"/>
          <p:nvPr/>
        </p:nvSpPr>
        <p:spPr>
          <a:xfrm>
            <a:off x="408563" y="316730"/>
            <a:ext cx="81832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为什么要</a:t>
            </a:r>
            <a:r>
              <a:rPr kumimoji="1" lang="zh-CN" altLang="en-US" sz="4400" b="1" dirty="0">
                <a:solidFill>
                  <a:srgbClr val="2E309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少吃高脂、高盐、高糖的加工食品</a:t>
            </a:r>
            <a:endParaRPr kumimoji="1" lang="zh-CN" altLang="en-US" sz="4400" b="1" dirty="0">
              <a:solidFill>
                <a:srgbClr val="2E3090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441933" y="299607"/>
            <a:ext cx="72630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思考：</a:t>
            </a:r>
            <a:r>
              <a:rPr kumimoji="1" lang="zh-CN" altLang="en-US" sz="4400" b="1" dirty="0">
                <a:solidFill>
                  <a:srgbClr val="2E309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我能做些什么呢？</a:t>
            </a:r>
            <a:endParaRPr kumimoji="1" lang="zh-CN" altLang="en-US" sz="4400" b="1" dirty="0">
              <a:solidFill>
                <a:srgbClr val="2E3090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pic>
        <p:nvPicPr>
          <p:cNvPr id="5" name="图片 4" descr="网站&#10;&#10;低可信度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80591" y="1069048"/>
            <a:ext cx="10111409" cy="5915242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9290_1*f*1"/>
  <p:tag name="KSO_WM_TEMPLATE_CATEGORY" val="diagram"/>
  <p:tag name="KSO_WM_TEMPLATE_INDEX" val="20209290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12"/>
  <p:tag name="KSO_WM_UNIT_SHOW_EDIT_AREA_INDICATION" val="1"/>
  <p:tag name="KSO_WM_CHIP_GROUPID" val="5e6b05596848fb12bee65ac8"/>
  <p:tag name="KSO_WM_CHIP_XID" val="5e6b05596848fb12bee65aca"/>
  <p:tag name="KSO_WM_UNIT_DEC_AREA_ID" val="bd95cf8471424dcc91dc1a87e1ea648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85943815a97c4807adf4f8695e0c9ed1"/>
  <p:tag name="KSO_WM_UNIT_TEXT_FILL_FORE_SCHEMECOLOR_INDEX_BRIGHTNESS" val="0.25"/>
  <p:tag name="KSO_WM_UNIT_TEXT_FILL_FORE_SCHEMECOLOR_INDEX" val="13"/>
  <p:tag name="KSO_WM_UNIT_TEXT_FILL_TYPE" val="1"/>
  <p:tag name="KSO_WM_TEMPLATE_ASSEMBLE_XID" val="60656e8e4054ed1e2fb7fb51"/>
  <p:tag name="KSO_WM_TEMPLATE_ASSEMBLE_GROUPID" val="60656e8e4054ed1e2fb7fb51"/>
</p:tagLst>
</file>

<file path=ppt/tags/tag2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9290_1*f*1"/>
  <p:tag name="KSO_WM_TEMPLATE_CATEGORY" val="diagram"/>
  <p:tag name="KSO_WM_TEMPLATE_INDEX" val="20209290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12"/>
  <p:tag name="KSO_WM_UNIT_SHOW_EDIT_AREA_INDICATION" val="1"/>
  <p:tag name="KSO_WM_CHIP_GROUPID" val="5e6b05596848fb12bee65ac8"/>
  <p:tag name="KSO_WM_CHIP_XID" val="5e6b05596848fb12bee65aca"/>
  <p:tag name="KSO_WM_UNIT_DEC_AREA_ID" val="bd95cf8471424dcc91dc1a87e1ea648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85943815a97c4807adf4f8695e0c9ed1"/>
  <p:tag name="KSO_WM_UNIT_TEXT_FILL_FORE_SCHEMECOLOR_INDEX_BRIGHTNESS" val="0.25"/>
  <p:tag name="KSO_WM_UNIT_TEXT_FILL_FORE_SCHEMECOLOR_INDEX" val="13"/>
  <p:tag name="KSO_WM_UNIT_TEXT_FILL_TYPE" val="1"/>
  <p:tag name="KSO_WM_TEMPLATE_ASSEMBLE_XID" val="60656e8e4054ed1e2fb7fb51"/>
  <p:tag name="KSO_WM_TEMPLATE_ASSEMBLE_GROUPID" val="60656e8e4054ed1e2fb7fb51"/>
</p:tagLst>
</file>

<file path=ppt/tags/tag3.xml><?xml version="1.0" encoding="utf-8"?>
<p:tagLst xmlns:p="http://schemas.openxmlformats.org/presentationml/2006/main">
  <p:tag name="KSO_WM_SLIDE_BK_DARK_LIGHT" val=""/>
  <p:tag name="KSO_WM_SLIDE_BACKGROUND_TYPE" val="general"/>
  <p:tag name="KSO_WM_SPECIAL_SOURCE" val="bdnull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5850_1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15850"/>
  <p:tag name="KSO_WM_UNIT_VALUE" val="450"/>
  <p:tag name="KSO_WM_TEMPLATE_ASSEMBLE_XID" val="60656fba4054ed1e2fb80f7a"/>
  <p:tag name="KSO_WM_TEMPLATE_ASSEMBLE_GROUPID" val="60656fba4054ed1e2fb80f7a"/>
</p:tagLst>
</file>

<file path=ppt/tags/tag5.xml><?xml version="1.0" encoding="utf-8"?>
<p:tagLst xmlns:p="http://schemas.openxmlformats.org/presentationml/2006/main">
  <p:tag name="KSO_WM_UNIT_TABLE_BEAUTIFY" val="smartTable{2dc4c936-6844-4332-9b42-625631892327}"/>
</p:tagLst>
</file>

<file path=ppt/tags/tag6.xml><?xml version="1.0" encoding="utf-8"?>
<p:tagLst xmlns:p="http://schemas.openxmlformats.org/presentationml/2006/main">
  <p:tag name="KSO_WM_UNIT_TABLE_BEAUTIFY" val="smartTable{3a8662ef-13ca-40da-a949-9d753156cfaf}"/>
</p:tagLst>
</file>

<file path=ppt/tags/tag7.xml><?xml version="1.0" encoding="utf-8"?>
<p:tagLst xmlns:p="http://schemas.openxmlformats.org/presentationml/2006/main">
  <p:tag name="KSO_WM_UNIT_TABLE_BEAUTIFY" val="smartTable{d3bb9469-44f0-4ef2-98f9-5406c1dfbe1a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1348</Words>
  <Application>WPS 演示</Application>
  <PresentationFormat>Widescreen</PresentationFormat>
  <Paragraphs>293</Paragraphs>
  <Slides>26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7" baseType="lpstr">
      <vt:lpstr>Arial</vt:lpstr>
      <vt:lpstr>宋体</vt:lpstr>
      <vt:lpstr>Wingdings</vt:lpstr>
      <vt:lpstr>PingFang SC Semibold</vt:lpstr>
      <vt:lpstr>PingFang SC</vt:lpstr>
      <vt:lpstr>PingFang SC Medium</vt:lpstr>
      <vt:lpstr>微软雅黑</vt:lpstr>
      <vt:lpstr>印品黑体</vt:lpstr>
      <vt:lpstr>inpin heiti</vt:lpstr>
      <vt:lpstr>等线</vt:lpstr>
      <vt:lpstr>Arial Unicode MS</vt:lpstr>
      <vt:lpstr>等线 Light</vt:lpstr>
      <vt:lpstr>Segoe UI</vt:lpstr>
      <vt:lpstr>PingFang SC Light</vt:lpstr>
      <vt:lpstr>Calibri</vt:lpstr>
      <vt:lpstr>Wingdings</vt:lpstr>
      <vt:lpstr>Calibri</vt:lpstr>
      <vt:lpstr>DengXian</vt:lpstr>
      <vt:lpstr>Times New Roman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office</dc:creator>
  <cp:lastModifiedBy>Administrator</cp:lastModifiedBy>
  <cp:revision>67</cp:revision>
  <cp:lastPrinted>2022-04-28T09:43:00Z</cp:lastPrinted>
  <dcterms:created xsi:type="dcterms:W3CDTF">2022-03-11T17:35:00Z</dcterms:created>
  <dcterms:modified xsi:type="dcterms:W3CDTF">2022-05-24T01:40:13Z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